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10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_rels/presentation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</p:sldIdLst>
  <p:sldSz cx="12188825" cy="6858000"/>
  <p:notesSz cx="6796088" cy="9856788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Clique para mover o slide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Clique para editar o formato de notas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&lt;cabeçalho&gt;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pt-B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&lt;data/hora&gt;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pt-B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&lt;rodapé&gt;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pt-B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A4C4ECCB-10D9-4C3A-9C3C-44BD0758FF96}" type="slidenum"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&lt;número&gt;</a:t>
            </a:fld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231;g2c44aa4cd77_1_14:notes"/>
          <p:cNvSpPr/>
          <p:nvPr/>
        </p:nvSpPr>
        <p:spPr>
          <a:xfrm>
            <a:off x="3852720" y="9364680"/>
            <a:ext cx="2927880" cy="47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1CEC0E44-E8F6-4DAD-BBD7-F5DB4F5569BF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Google Shape;232;g2c44aa4cd77_1_14:notes"/>
          <p:cNvSpPr/>
          <p:nvPr/>
        </p:nvSpPr>
        <p:spPr>
          <a:xfrm>
            <a:off x="3852720" y="9364680"/>
            <a:ext cx="2929320" cy="47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94CFA7D5-787B-4AD2-8B80-61110C430DBB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Google Shape;233;g2c44aa4cd77_1_14:notes"/>
          <p:cNvSpPr/>
          <p:nvPr/>
        </p:nvSpPr>
        <p:spPr>
          <a:xfrm>
            <a:off x="3852720" y="9364680"/>
            <a:ext cx="2934360" cy="481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A740D381-7D90-4F1E-8EA2-91EA6CDA4501}" type="slidenum">
              <a:rPr b="1" lang="pt-BR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Google Shape;234;g2c44aa4cd77_1_14:notes"/>
          <p:cNvSpPr/>
          <p:nvPr/>
        </p:nvSpPr>
        <p:spPr>
          <a:xfrm>
            <a:off x="3852720" y="9364680"/>
            <a:ext cx="2937240" cy="48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A9371C40-2FAA-47C9-8B83-E881786FF040}" type="slidenum">
              <a:rPr b="1" lang="pt-BR" sz="1200" spc="-1" strike="noStrike">
                <a:solidFill>
                  <a:srgbClr val="000000"/>
                </a:solidFill>
                <a:latin typeface="Arial"/>
                <a:ea typeface="Arial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1"/>
          <p:cNvSpPr>
            <a:spLocks noGrp="1"/>
          </p:cNvSpPr>
          <p:nvPr>
            <p:ph type="sldImg"/>
          </p:nvPr>
        </p:nvSpPr>
        <p:spPr>
          <a:xfrm>
            <a:off x="446040" y="1231920"/>
            <a:ext cx="5900400" cy="3319200"/>
          </a:xfrm>
          <a:prstGeom prst="rect">
            <a:avLst/>
          </a:prstGeom>
          <a:ln w="0">
            <a:noFill/>
          </a:ln>
        </p:spPr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79320" y="4743360"/>
            <a:ext cx="5433120" cy="387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marL="216000"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75" name="Google Shape;237;g2c44aa4cd77_1_14:notes"/>
          <p:cNvSpPr/>
          <p:nvPr/>
        </p:nvSpPr>
        <p:spPr>
          <a:xfrm>
            <a:off x="3852720" y="9364680"/>
            <a:ext cx="2937240" cy="48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E5401EC1-4611-476E-8BC0-736EF77F966E}" type="slidenum">
              <a:rPr b="1" lang="pt-BR" sz="12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sldImg"/>
          </p:nvPr>
        </p:nvSpPr>
        <p:spPr>
          <a:xfrm>
            <a:off x="219240" y="812880"/>
            <a:ext cx="7119720" cy="4006440"/>
          </a:xfrm>
          <a:prstGeom prst="rect">
            <a:avLst/>
          </a:prstGeom>
          <a:ln w="0">
            <a:noFill/>
          </a:ln>
        </p:spPr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5280" y="5078160"/>
            <a:ext cx="6046560" cy="480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sldNum" idx="4"/>
          </p:nvPr>
        </p:nvSpPr>
        <p:spPr>
          <a:xfrm>
            <a:off x="4277880" y="10156680"/>
            <a:ext cx="3279600" cy="53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pt-B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CF8A995-5025-4BE9-9B89-8B73B7881CA2}" type="slidenum"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&lt;número&gt;</a:t>
            </a:fld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231;g2c44aa4cd77_1_14:notes 1"/>
          <p:cNvSpPr/>
          <p:nvPr/>
        </p:nvSpPr>
        <p:spPr>
          <a:xfrm>
            <a:off x="3852720" y="9364680"/>
            <a:ext cx="2927880" cy="47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C46DBC15-BB4E-49D1-BA91-4DEA0CA525B5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Google Shape;232;g2c44aa4cd77_1_14:notes 1"/>
          <p:cNvSpPr/>
          <p:nvPr/>
        </p:nvSpPr>
        <p:spPr>
          <a:xfrm>
            <a:off x="3852720" y="9364680"/>
            <a:ext cx="2929320" cy="47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3A193915-EFDC-4F1E-9486-24941C188CC1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Google Shape;233;g2c44aa4cd77_1_14:notes 1"/>
          <p:cNvSpPr/>
          <p:nvPr/>
        </p:nvSpPr>
        <p:spPr>
          <a:xfrm>
            <a:off x="3852720" y="9364680"/>
            <a:ext cx="2934360" cy="481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DB0B399F-DE19-4B4D-BC7A-196966E45A3C}" type="slidenum">
              <a:rPr b="1" lang="pt-BR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Google Shape;234;g2c44aa4cd77_1_14:notes 1"/>
          <p:cNvSpPr/>
          <p:nvPr/>
        </p:nvSpPr>
        <p:spPr>
          <a:xfrm>
            <a:off x="3852720" y="9364680"/>
            <a:ext cx="2937240" cy="48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D29F5266-DC73-474A-B445-DEF4A66B910B}" type="slidenum">
              <a:rPr b="1" lang="pt-BR" sz="1200" spc="-1" strike="noStrike">
                <a:solidFill>
                  <a:srgbClr val="000000"/>
                </a:solidFill>
                <a:latin typeface="Arial"/>
                <a:ea typeface="Arial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1"/>
          <p:cNvSpPr>
            <a:spLocks noGrp="1"/>
          </p:cNvSpPr>
          <p:nvPr>
            <p:ph type="sldImg"/>
          </p:nvPr>
        </p:nvSpPr>
        <p:spPr>
          <a:xfrm>
            <a:off x="446040" y="1231920"/>
            <a:ext cx="5900400" cy="3319200"/>
          </a:xfrm>
          <a:prstGeom prst="rect">
            <a:avLst/>
          </a:prstGeom>
          <a:ln w="0">
            <a:noFill/>
          </a:ln>
        </p:spPr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79320" y="4743360"/>
            <a:ext cx="5433120" cy="387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marL="216000"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85" name="Google Shape;237;g2c44aa4cd77_1_14:notes 1"/>
          <p:cNvSpPr/>
          <p:nvPr/>
        </p:nvSpPr>
        <p:spPr>
          <a:xfrm>
            <a:off x="3852720" y="9364680"/>
            <a:ext cx="2937240" cy="48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1755F027-FB6A-49FE-B386-B87DEF07C0FD}" type="slidenum">
              <a:rPr b="1" lang="pt-BR" sz="12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120" y="273600"/>
            <a:ext cx="1096956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Google Shape;10;p12"/>
          <p:cNvSpPr/>
          <p:nvPr/>
        </p:nvSpPr>
        <p:spPr>
          <a:xfrm>
            <a:off x="838080" y="6356520"/>
            <a:ext cx="2725920" cy="349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1" name="Google Shape;11;p12"/>
          <p:cNvSpPr/>
          <p:nvPr/>
        </p:nvSpPr>
        <p:spPr>
          <a:xfrm>
            <a:off x="4037040" y="6356520"/>
            <a:ext cx="4104000" cy="35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pic>
        <p:nvPicPr>
          <p:cNvPr id="2" name="Google Shape;12;p12" descr=""/>
          <p:cNvPicPr/>
          <p:nvPr/>
        </p:nvPicPr>
        <p:blipFill>
          <a:blip r:embed="rId2"/>
          <a:stretch/>
        </p:blipFill>
        <p:spPr>
          <a:xfrm>
            <a:off x="0" y="1440"/>
            <a:ext cx="12178080" cy="684396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Clique para editar o formato do texto do título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Clique para editar o formato de texto dos tópicos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2.º nível de tópicos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3.º nível de tópicos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4.º nível de tópicos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5.º nível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6.º nível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7.º nível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slideLayout" Target="../slideLayouts/slideLayout1.xml"/><Relationship Id="rId7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249;p 1" descr=""/>
          <p:cNvPicPr/>
          <p:nvPr/>
        </p:nvPicPr>
        <p:blipFill>
          <a:blip r:embed="rId1"/>
          <a:stretch/>
        </p:blipFill>
        <p:spPr>
          <a:xfrm>
            <a:off x="0" y="0"/>
            <a:ext cx="12182040" cy="6855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239;g2c44aa4cd77_1_14"/>
          <p:cNvSpPr/>
          <p:nvPr/>
        </p:nvSpPr>
        <p:spPr>
          <a:xfrm>
            <a:off x="6012720" y="1990800"/>
            <a:ext cx="541800" cy="294480"/>
          </a:xfrm>
          <a:prstGeom prst="rect">
            <a:avLst/>
          </a:prstGeom>
          <a:solidFill>
            <a:schemeClr val="lt1"/>
          </a:solidFill>
          <a:ln w="9525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endParaRPr b="0" lang="pt-BR" sz="1400" spc="-1" strike="noStrike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</a:endParaRPr>
          </a:p>
        </p:txBody>
      </p:sp>
      <p:sp>
        <p:nvSpPr>
          <p:cNvPr id="49" name="Google Shape;240;g2c44aa4cd77_1_14"/>
          <p:cNvSpPr/>
          <p:nvPr/>
        </p:nvSpPr>
        <p:spPr>
          <a:xfrm>
            <a:off x="1773000" y="2286000"/>
            <a:ext cx="7671240" cy="52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endParaRPr b="0" lang="pt-BR" sz="2200" spc="-1" strike="noStrike">
              <a:solidFill>
                <a:srgbClr val="02336a"/>
              </a:solidFill>
              <a:latin typeface="Arial"/>
              <a:ea typeface="Arial"/>
            </a:endParaRPr>
          </a:p>
        </p:txBody>
      </p:sp>
      <p:pic>
        <p:nvPicPr>
          <p:cNvPr id="50" name="Google Shape;241;g2c44aa4cd77_1_14" descr="Uma imagem contendo laranja, desenho, placa, computador&#10;&#10;Descrição gerada automaticamente"/>
          <p:cNvPicPr/>
          <p:nvPr/>
        </p:nvPicPr>
        <p:blipFill>
          <a:blip r:embed="rId1"/>
          <a:stretch/>
        </p:blipFill>
        <p:spPr>
          <a:xfrm>
            <a:off x="9540000" y="4695480"/>
            <a:ext cx="2734560" cy="524520"/>
          </a:xfrm>
          <a:prstGeom prst="rect">
            <a:avLst/>
          </a:prstGeom>
          <a:ln w="0">
            <a:noFill/>
          </a:ln>
        </p:spPr>
      </p:pic>
      <p:sp>
        <p:nvSpPr>
          <p:cNvPr id="51" name="Retângulo 3"/>
          <p:cNvSpPr/>
          <p:nvPr/>
        </p:nvSpPr>
        <p:spPr>
          <a:xfrm>
            <a:off x="900000" y="180000"/>
            <a:ext cx="1055304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pt-BR" sz="2400" spc="-1" strike="noStrike">
                <a:solidFill>
                  <a:srgbClr val="002060"/>
                </a:solidFill>
                <a:latin typeface="Arial"/>
                <a:ea typeface="Arial"/>
              </a:rPr>
              <a:t>Adesão do Proadi-SUS PlanificaSUS – Triênio 2024-2026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2" name="" descr=""/>
          <p:cNvPicPr/>
          <p:nvPr/>
        </p:nvPicPr>
        <p:blipFill>
          <a:blip r:embed="rId2"/>
          <a:stretch/>
        </p:blipFill>
        <p:spPr>
          <a:xfrm>
            <a:off x="6118200" y="720000"/>
            <a:ext cx="5401800" cy="2883960"/>
          </a:xfrm>
          <a:prstGeom prst="rect">
            <a:avLst/>
          </a:prstGeom>
          <a:ln w="0">
            <a:noFill/>
          </a:ln>
        </p:spPr>
      </p:pic>
      <p:pic>
        <p:nvPicPr>
          <p:cNvPr id="53" name="" descr=""/>
          <p:cNvPicPr/>
          <p:nvPr/>
        </p:nvPicPr>
        <p:blipFill>
          <a:blip r:embed="rId3"/>
          <a:stretch/>
        </p:blipFill>
        <p:spPr>
          <a:xfrm>
            <a:off x="720000" y="720000"/>
            <a:ext cx="4653720" cy="2941920"/>
          </a:xfrm>
          <a:prstGeom prst="rect">
            <a:avLst/>
          </a:prstGeom>
          <a:ln w="0">
            <a:noFill/>
          </a:ln>
        </p:spPr>
      </p:pic>
      <p:pic>
        <p:nvPicPr>
          <p:cNvPr id="54" name="" descr=""/>
          <p:cNvPicPr/>
          <p:nvPr/>
        </p:nvPicPr>
        <p:blipFill>
          <a:blip r:embed="rId4"/>
          <a:stretch/>
        </p:blipFill>
        <p:spPr>
          <a:xfrm>
            <a:off x="720000" y="3727440"/>
            <a:ext cx="2883240" cy="2572560"/>
          </a:xfrm>
          <a:prstGeom prst="rect">
            <a:avLst/>
          </a:prstGeom>
          <a:ln w="0">
            <a:noFill/>
          </a:ln>
        </p:spPr>
      </p:pic>
      <p:pic>
        <p:nvPicPr>
          <p:cNvPr id="55" name="" descr=""/>
          <p:cNvPicPr/>
          <p:nvPr/>
        </p:nvPicPr>
        <p:blipFill>
          <a:blip r:embed="rId5"/>
          <a:stretch/>
        </p:blipFill>
        <p:spPr>
          <a:xfrm>
            <a:off x="3780000" y="3780000"/>
            <a:ext cx="5835960" cy="2392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166;g2c00798b398_0_25"/>
          <p:cNvSpPr/>
          <p:nvPr/>
        </p:nvSpPr>
        <p:spPr>
          <a:xfrm>
            <a:off x="9262440" y="4169880"/>
            <a:ext cx="2752920" cy="1139400"/>
          </a:xfrm>
          <a:prstGeom prst="doubleWave">
            <a:avLst>
              <a:gd name="adj1" fmla="val 6250"/>
              <a:gd name="adj2" fmla="val 0"/>
            </a:avLst>
          </a:prstGeom>
          <a:solidFill>
            <a:srgbClr val="f7ffb3"/>
          </a:solidFill>
          <a:ln w="9525">
            <a:solidFill>
              <a:srgbClr val="b45f06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1900" spc="-1" strike="noStrike">
                <a:solidFill>
                  <a:srgbClr val="000000"/>
                </a:solidFill>
                <a:latin typeface="Arial"/>
                <a:ea typeface="Arial"/>
              </a:rPr>
              <a:t>Saúde Mental na APS</a:t>
            </a:r>
            <a:endParaRPr b="0" lang="pt-BR" sz="19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7" name="Google Shape;170;g2c00798b398_0_25" descr=""/>
          <p:cNvPicPr/>
          <p:nvPr/>
        </p:nvPicPr>
        <p:blipFill>
          <a:blip r:embed="rId1"/>
          <a:stretch/>
        </p:blipFill>
        <p:spPr>
          <a:xfrm>
            <a:off x="6654600" y="1472040"/>
            <a:ext cx="4527720" cy="3837600"/>
          </a:xfrm>
          <a:prstGeom prst="rect">
            <a:avLst/>
          </a:prstGeom>
          <a:ln w="0">
            <a:noFill/>
          </a:ln>
        </p:spPr>
      </p:pic>
      <p:pic>
        <p:nvPicPr>
          <p:cNvPr id="58" name="Picture 2" descr="https://lh7-us.googleusercontent.com/vrZ4BsZ4ck9r9zr4SJZcFMxese9a5nTKmj26B45U3Fq-5vJLTIvazvvO2xN4809iVCwQO4BkNVoX8lR6F3ZxONMBCkOKB4HafiJT7sw0Zdwr12wV0v93Pglzyp8zzxV8o5VNUOQKfvRo6aA=s2048"/>
          <p:cNvPicPr/>
          <p:nvPr/>
        </p:nvPicPr>
        <p:blipFill>
          <a:blip r:embed="rId2"/>
          <a:stretch/>
        </p:blipFill>
        <p:spPr>
          <a:xfrm>
            <a:off x="98640" y="1247400"/>
            <a:ext cx="3922560" cy="4242240"/>
          </a:xfrm>
          <a:prstGeom prst="rect">
            <a:avLst/>
          </a:prstGeom>
          <a:ln w="0">
            <a:noFill/>
          </a:ln>
        </p:spPr>
      </p:pic>
      <p:sp>
        <p:nvSpPr>
          <p:cNvPr id="59" name="Retângulo 1"/>
          <p:cNvSpPr/>
          <p:nvPr/>
        </p:nvSpPr>
        <p:spPr>
          <a:xfrm>
            <a:off x="1022760" y="106920"/>
            <a:ext cx="105530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pt-BR" sz="2400" spc="-1" strike="noStrike">
                <a:solidFill>
                  <a:srgbClr val="002060"/>
                </a:solidFill>
                <a:latin typeface="Arial"/>
                <a:ea typeface="Arial"/>
              </a:rPr>
              <a:t>Apoio institucional do Instituto Israelita de Responsabilidade Social Albert Einstein ao PlanificaSUS. Triênio -2024-2026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Google Shape;166;g2c00798b398_0_25"/>
          <p:cNvSpPr/>
          <p:nvPr/>
        </p:nvSpPr>
        <p:spPr>
          <a:xfrm>
            <a:off x="2743200" y="4266360"/>
            <a:ext cx="2872080" cy="1223640"/>
          </a:xfrm>
          <a:prstGeom prst="doubleWave">
            <a:avLst>
              <a:gd name="adj1" fmla="val 6250"/>
              <a:gd name="adj2" fmla="val 0"/>
            </a:avLst>
          </a:prstGeom>
          <a:solidFill>
            <a:srgbClr val="f7ffb3"/>
          </a:solidFill>
          <a:ln w="9525">
            <a:solidFill>
              <a:srgbClr val="b45f06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1900" spc="-1" strike="noStrike">
                <a:solidFill>
                  <a:srgbClr val="000000"/>
                </a:solidFill>
                <a:latin typeface="Arial"/>
                <a:ea typeface="Arial"/>
              </a:rPr>
              <a:t>Continuidade das ações dos ciclos de melhoria contínua</a:t>
            </a:r>
            <a:endParaRPr b="0" lang="pt-BR" sz="1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Retângulo 2"/>
          <p:cNvSpPr/>
          <p:nvPr/>
        </p:nvSpPr>
        <p:spPr>
          <a:xfrm>
            <a:off x="5447520" y="2399400"/>
            <a:ext cx="68724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2000" spc="-1" strike="noStrike">
                <a:solidFill>
                  <a:srgbClr val="002060"/>
                </a:solidFill>
                <a:latin typeface="Arial"/>
                <a:ea typeface="Arial"/>
              </a:rPr>
              <a:t>+</a:t>
            </a:r>
            <a:endParaRPr b="0" lang="pt-BR" sz="1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239;g2c44aa4cd77_1_ 1"/>
          <p:cNvSpPr/>
          <p:nvPr/>
        </p:nvSpPr>
        <p:spPr>
          <a:xfrm>
            <a:off x="6012720" y="1990800"/>
            <a:ext cx="541800" cy="294480"/>
          </a:xfrm>
          <a:prstGeom prst="rect">
            <a:avLst/>
          </a:prstGeom>
          <a:solidFill>
            <a:schemeClr val="lt1"/>
          </a:solidFill>
          <a:ln w="9525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endParaRPr b="0" lang="pt-BR" sz="1400" spc="-1" strike="noStrike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</a:endParaRPr>
          </a:p>
        </p:txBody>
      </p:sp>
      <p:sp>
        <p:nvSpPr>
          <p:cNvPr id="63" name="Google Shape;240;g2c44aa4cd77_1_ 1"/>
          <p:cNvSpPr/>
          <p:nvPr/>
        </p:nvSpPr>
        <p:spPr>
          <a:xfrm>
            <a:off x="1773000" y="2286000"/>
            <a:ext cx="7671240" cy="52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endParaRPr b="0" lang="pt-BR" sz="2200" spc="-1" strike="noStrike">
              <a:solidFill>
                <a:srgbClr val="02336a"/>
              </a:solidFill>
              <a:latin typeface="Arial"/>
              <a:ea typeface="Arial"/>
            </a:endParaRPr>
          </a:p>
        </p:txBody>
      </p:sp>
      <p:pic>
        <p:nvPicPr>
          <p:cNvPr id="64" name="Google Shape;241;g2c44aa4cd77_1_ 1" descr="Uma imagem contendo laranja, desenho, placa, computador&#10;&#10;Descrição gerada automaticamente"/>
          <p:cNvPicPr/>
          <p:nvPr/>
        </p:nvPicPr>
        <p:blipFill>
          <a:blip r:embed="rId1"/>
          <a:stretch/>
        </p:blipFill>
        <p:spPr>
          <a:xfrm>
            <a:off x="145440" y="5905440"/>
            <a:ext cx="2734560" cy="524520"/>
          </a:xfrm>
          <a:prstGeom prst="rect">
            <a:avLst/>
          </a:prstGeom>
          <a:ln w="0">
            <a:noFill/>
          </a:ln>
        </p:spPr>
      </p:pic>
      <p:pic>
        <p:nvPicPr>
          <p:cNvPr id="65" name="Google Shape;242;g2c44aa4cd77_1_ 1" descr=""/>
          <p:cNvPicPr/>
          <p:nvPr/>
        </p:nvPicPr>
        <p:blipFill>
          <a:blip r:embed="rId2"/>
          <a:stretch/>
        </p:blipFill>
        <p:spPr>
          <a:xfrm>
            <a:off x="2065320" y="321480"/>
            <a:ext cx="7837920" cy="4320720"/>
          </a:xfrm>
          <a:prstGeom prst="rect">
            <a:avLst/>
          </a:prstGeom>
          <a:ln w="0">
            <a:noFill/>
          </a:ln>
        </p:spPr>
      </p:pic>
      <p:sp>
        <p:nvSpPr>
          <p:cNvPr id="66" name="Google Shape;243;g2c44aa4cd77_1_ 1"/>
          <p:cNvSpPr/>
          <p:nvPr/>
        </p:nvSpPr>
        <p:spPr>
          <a:xfrm>
            <a:off x="1614240" y="4745880"/>
            <a:ext cx="8960400" cy="1159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 marL="284040" indent="-276120" algn="ctr">
              <a:lnSpc>
                <a:spcPct val="107000"/>
              </a:lnSpc>
              <a:tabLst>
                <a:tab algn="l" pos="0"/>
              </a:tabLst>
            </a:pPr>
            <a:r>
              <a:rPr b="1" lang="pt-BR" sz="3000" spc="-1" strike="noStrike">
                <a:solidFill>
                  <a:srgbClr val="002060"/>
                </a:solidFill>
                <a:latin typeface="Arial"/>
                <a:ea typeface="Arial"/>
              </a:rPr>
              <a:t>Obrigada!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  <a:p>
            <a:pPr marL="284040" indent="-276120" algn="ctr">
              <a:lnSpc>
                <a:spcPct val="107000"/>
              </a:lnSpc>
              <a:tabLst>
                <a:tab algn="l" pos="0"/>
              </a:tabLst>
            </a:pPr>
            <a:r>
              <a:rPr b="1" lang="pt-BR" sz="3000" spc="-1" strike="noStrike">
                <a:solidFill>
                  <a:srgbClr val="002060"/>
                </a:solidFill>
                <a:latin typeface="Arial"/>
                <a:ea typeface="Arial"/>
              </a:rPr>
              <a:t>Maria Goretti David Lopes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Google Shape;244;g2c44aa4cd77_1_ 1"/>
          <p:cNvSpPr/>
          <p:nvPr/>
        </p:nvSpPr>
        <p:spPr>
          <a:xfrm>
            <a:off x="3792240" y="5780880"/>
            <a:ext cx="4603680" cy="70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 marL="284040" indent="-276120" algn="ctr">
              <a:lnSpc>
                <a:spcPct val="107000"/>
              </a:lnSpc>
              <a:tabLst>
                <a:tab algn="l" pos="0"/>
              </a:tabLst>
            </a:pPr>
            <a:r>
              <a:rPr b="1" lang="pt-BR" sz="1600" spc="-1" strike="noStrike">
                <a:solidFill>
                  <a:srgbClr val="002060"/>
                </a:solidFill>
                <a:latin typeface="Arial"/>
                <a:ea typeface="Arial"/>
              </a:rPr>
              <a:t>Diretora de Atenção e Vigilância em Saúde</a:t>
            </a:r>
            <a:endParaRPr b="0" lang="pt-BR" sz="1600" spc="-1" strike="noStrike">
              <a:solidFill>
                <a:srgbClr val="000000"/>
              </a:solidFill>
              <a:latin typeface="Arial"/>
            </a:endParaRPr>
          </a:p>
          <a:p>
            <a:pPr marL="284040" indent="-276120" algn="ctr">
              <a:lnSpc>
                <a:spcPct val="107000"/>
              </a:lnSpc>
              <a:tabLst>
                <a:tab algn="l" pos="0"/>
              </a:tabLst>
            </a:pPr>
            <a:r>
              <a:rPr b="1" lang="pt-BR" sz="1600" spc="-1" strike="noStrike">
                <a:solidFill>
                  <a:srgbClr val="002060"/>
                </a:solidFill>
                <a:latin typeface="Arial"/>
                <a:ea typeface="Arial"/>
              </a:rPr>
              <a:t>Coordenadora do PlanificaSUS Paraná</a:t>
            </a:r>
            <a:endParaRPr b="0" lang="pt-BR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249;p11" descr=""/>
          <p:cNvPicPr/>
          <p:nvPr/>
        </p:nvPicPr>
        <p:blipFill>
          <a:blip r:embed="rId1"/>
          <a:stretch/>
        </p:blipFill>
        <p:spPr>
          <a:xfrm>
            <a:off x="0" y="0"/>
            <a:ext cx="12182040" cy="6855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Application>LibreOffice/7.5.4.2$Windows_X86_64 LibreOffice_project/36ccfdc35048b057fd9854c757a8b67ec53977b6</Application>
  <AppVersion>15.0000</AppVersion>
  <Words>70</Words>
  <Paragraphs>25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2019-05-27T16:04:40Z</dcterms:created>
  <dc:creator>SESA</dc:creator>
  <dc:description/>
  <dc:language>pt-BR</dc:language>
  <cp:lastModifiedBy/>
  <dcterms:modified xsi:type="dcterms:W3CDTF">2024-05-16T08:47:07Z</dcterms:modified>
  <cp:revision>6</cp:revision>
  <dc:subject/>
  <dc:title>Apresentação do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Personalizar</vt:lpwstr>
  </property>
  <property fmtid="{D5CDD505-2E9C-101B-9397-08002B2CF9AE}" pid="4" name="Slides">
    <vt:i4>4</vt:i4>
  </property>
</Properties>
</file>