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charts/chart3.xml" ContentType="application/vnd.openxmlformats-officedocument.drawingml.chart+xml"/>
  <Override PartName="/ppt/notesSlides/notesSlide35.xml" ContentType="application/vnd.openxmlformats-officedocument.presentationml.notesSlide+xml"/>
  <Override PartName="/ppt/charts/chart4.xml" ContentType="application/vnd.openxmlformats-officedocument.drawingml.chart+xml"/>
  <Override PartName="/ppt/notesSlides/notesSlide36.xml" ContentType="application/vnd.openxmlformats-officedocument.presentationml.notesSlide+xml"/>
  <Override PartName="/ppt/charts/chart5.xml" ContentType="application/vnd.openxmlformats-officedocument.drawingml.chart+xml"/>
  <Override PartName="/ppt/notesSlides/notesSlide37.xml" ContentType="application/vnd.openxmlformats-officedocument.presentationml.notesSlide+xml"/>
  <Override PartName="/ppt/charts/chart6.xml" ContentType="application/vnd.openxmlformats-officedocument.drawingml.chart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4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</p:sldIdLst>
  <p:sldSz cx="12192000" cy="6858000"/>
  <p:notesSz cx="6858000" cy="9144000"/>
  <p:embeddedFontLst>
    <p:embeddedFont>
      <p:font typeface="Calibri" panose="020F0502020204030204" pitchFamily="34" charset="0"/>
      <p:regular r:id="rId48"/>
      <p:bold r:id="rId49"/>
      <p:italic r:id="rId50"/>
      <p:boldItalic r:id="rId51"/>
    </p:embeddedFont>
    <p:embeddedFont>
      <p:font typeface="Montserrat" panose="020B0604020202020204" charset="0"/>
      <p:regular r:id="rId52"/>
      <p:bold r:id="rId53"/>
      <p:italic r:id="rId54"/>
      <p:boldItalic r:id="rId55"/>
    </p:embeddedFont>
    <p:embeddedFont>
      <p:font typeface="Verdana" panose="020B0604030504040204" pitchFamily="34" charset="0"/>
      <p:regular r:id="rId56"/>
      <p:bold r:id="rId57"/>
      <p:italic r:id="rId58"/>
      <p:boldItalic r:id="rId5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9AA0A6"/>
          </p15:clr>
        </p15:guide>
        <p15:guide id="2" pos="3840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60" roundtripDataSignature="AMtx7mh9KXWQOFPYd5Bx2vKPGYchkmP5Aw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ESA COVID" initials="" lastIdx="3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FA63643C-2A37-4761-BBC2-6E5494F6A275}">
  <a:tblStyle styleId="{FA63643C-2A37-4761-BBC2-6E5494F6A275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E3F16E3D-420D-46CC-A9EF-53536BFFE054}" styleName="Table_1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66" y="162"/>
      </p:cViewPr>
      <p:guideLst>
        <p:guide orient="horz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font" Target="fonts/font3.fntdata"/><Relationship Id="rId55" Type="http://schemas.openxmlformats.org/officeDocument/2006/relationships/font" Target="fonts/font8.fntdata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font" Target="fonts/font6.fntdata"/><Relationship Id="rId58" Type="http://schemas.openxmlformats.org/officeDocument/2006/relationships/font" Target="fonts/font11.fntdata"/><Relationship Id="rId5" Type="http://schemas.openxmlformats.org/officeDocument/2006/relationships/slide" Target="slides/slide4.xml"/><Relationship Id="rId61" Type="http://schemas.openxmlformats.org/officeDocument/2006/relationships/commentAuthors" Target="commentAuthor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font" Target="fonts/font1.fntdata"/><Relationship Id="rId56" Type="http://schemas.openxmlformats.org/officeDocument/2006/relationships/font" Target="fonts/font9.fntdata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font" Target="fonts/font4.fntdata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font" Target="fonts/font12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font" Target="fonts/font7.fntdata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2.fntdata"/><Relationship Id="rId57" Type="http://schemas.openxmlformats.org/officeDocument/2006/relationships/font" Target="fonts/font10.fntdata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font" Target="fonts/font5.fntdata"/><Relationship Id="rId60" Type="http://customschemas.google.com/relationships/presentationmetadata" Target="metadata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iego.magatao\Desktop\COVID\26.05%20Planilha%20Diego%20COVID%20NOVA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iego.magatao\Desktop\COVID\26.05%20Planilha%20Diego%20COVID%20NOVA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iego.magatao\Desktop\COVID\26.05%20Planilha%20Diego%20COVID%20NOVA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iego.magatao\Desktop\COVID\26.05%20Planilha%20Diego%20COVID%20NOVA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iego.magatao\Desktop\COVID\26.05%20Planilha%20Diego%20COVID%20NOVA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iego.magatao\Desktop\COVID\26.05%20Planilha%20Diego%20COVID%20NOV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1"/>
  <c:style val="2"/>
  <c:chart>
    <c:title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GB"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title>
    <c:autoTitleDeleted val="0"/>
    <c:plotArea>
      <c:layout/>
      <c:barChart>
        <c:barDir val="col"/>
        <c:grouping val="clustered"/>
        <c:varyColors val="1"/>
        <c:ser>
          <c:idx val="0"/>
          <c:order val="0"/>
          <c:tx>
            <c:strRef>
              <c:f>HISTORICO!$B$111</c:f>
              <c:strCache>
                <c:ptCount val="1"/>
                <c:pt idx="0">
                  <c:v>Óbitos Novos  - PARANÁ</c:v>
                </c:pt>
              </c:strCache>
            </c:strRef>
          </c:tx>
          <c:spPr>
            <a:solidFill>
              <a:srgbClr val="ED7D31"/>
            </a:solidFill>
            <a:ln>
              <a:noFill/>
            </a:ln>
            <a:effectLst/>
          </c:spPr>
          <c:invertIfNegative val="1"/>
          <c:dLbls>
            <c:spPr>
              <a:solidFill>
                <a:schemeClr val="bg1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en-GB"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1"/>
            <c:showVal val="1"/>
            <c:showCatName val="1"/>
            <c:showSerName val="1"/>
            <c:showPercent val="1"/>
            <c:showBubbleSize val="1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HISTORICO!$C$128:$M$128</c:f>
              <c:numCache>
                <c:formatCode>General</c:formatCode>
                <c:ptCount val="11"/>
                <c:pt idx="0">
                  <c:v>11</c:v>
                </c:pt>
                <c:pt idx="1">
                  <c:v>12</c:v>
                </c:pt>
                <c:pt idx="2">
                  <c:v>13</c:v>
                </c:pt>
                <c:pt idx="3">
                  <c:v>14</c:v>
                </c:pt>
                <c:pt idx="4">
                  <c:v>15</c:v>
                </c:pt>
                <c:pt idx="5">
                  <c:v>16</c:v>
                </c:pt>
                <c:pt idx="6">
                  <c:v>17</c:v>
                </c:pt>
                <c:pt idx="7">
                  <c:v>18</c:v>
                </c:pt>
                <c:pt idx="8">
                  <c:v>19</c:v>
                </c:pt>
                <c:pt idx="9">
                  <c:v>20</c:v>
                </c:pt>
                <c:pt idx="10">
                  <c:v>21</c:v>
                </c:pt>
              </c:numCache>
            </c:numRef>
          </c:cat>
          <c:val>
            <c:numRef>
              <c:f>HISTORICO!$C$131:$M$131</c:f>
              <c:numCache>
                <c:formatCode>General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2</c:v>
                </c:pt>
                <c:pt idx="3">
                  <c:v>8</c:v>
                </c:pt>
                <c:pt idx="4">
                  <c:v>22</c:v>
                </c:pt>
                <c:pt idx="5">
                  <c:v>18</c:v>
                </c:pt>
                <c:pt idx="6">
                  <c:v>24</c:v>
                </c:pt>
                <c:pt idx="7">
                  <c:v>22</c:v>
                </c:pt>
                <c:pt idx="8">
                  <c:v>17</c:v>
                </c:pt>
                <c:pt idx="9">
                  <c:v>14</c:v>
                </c:pt>
                <c:pt idx="10">
                  <c:v>28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>
                    <a:noFill/>
                  </a:ln>
                  <a:effectLst/>
                </c14:spPr>
              </c14:invertSolidFillFmt>
            </c:ext>
            <c:ext xmlns:c16="http://schemas.microsoft.com/office/drawing/2014/chart" uri="{C3380CC4-5D6E-409C-BE32-E72D297353CC}">
              <c16:uniqueId val="{00000000-263E-403F-9B2D-96A294A4D1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axId val="113161344"/>
        <c:axId val="113173632"/>
      </c:barChart>
      <c:catAx>
        <c:axId val="113161344"/>
        <c:scaling>
          <c:orientation val="minMax"/>
        </c:scaling>
        <c:delete val="1"/>
        <c:axPos val="b"/>
        <c:numFmt formatCode="General" sourceLinked="1"/>
        <c:majorTickMark val="none"/>
        <c:minorTickMark val="cross"/>
        <c:tickLblPos val="nextTo"/>
        <c:crossAx val="113173632"/>
        <c:crosses val="autoZero"/>
        <c:auto val="1"/>
        <c:lblAlgn val="ctr"/>
        <c:lblOffset val="100"/>
        <c:noMultiLvlLbl val="1"/>
      </c:catAx>
      <c:valAx>
        <c:axId val="113173632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cross"/>
        <c:tickLblPos val="nextTo"/>
        <c:crossAx val="1131613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1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1"/>
  <c:style val="2"/>
  <c:chart>
    <c:title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GB"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title>
    <c:autoTitleDeleted val="0"/>
    <c:plotArea>
      <c:layout/>
      <c:barChart>
        <c:barDir val="col"/>
        <c:grouping val="clustered"/>
        <c:varyColors val="1"/>
        <c:ser>
          <c:idx val="0"/>
          <c:order val="0"/>
          <c:tx>
            <c:strRef>
              <c:f>HISTORICO!$B$111</c:f>
              <c:strCache>
                <c:ptCount val="1"/>
                <c:pt idx="0">
                  <c:v>Óbitos Novos  - PARANÁ</c:v>
                </c:pt>
              </c:strCache>
            </c:strRef>
          </c:tx>
          <c:spPr>
            <a:solidFill>
              <a:srgbClr val="ED7D31"/>
            </a:solidFill>
            <a:ln>
              <a:noFill/>
            </a:ln>
            <a:effectLst/>
          </c:spPr>
          <c:invertIfNegative val="1"/>
          <c:dLbls>
            <c:spPr>
              <a:solidFill>
                <a:schemeClr val="bg1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en-GB"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1"/>
            <c:showVal val="1"/>
            <c:showCatName val="1"/>
            <c:showSerName val="1"/>
            <c:showPercent val="1"/>
            <c:showBubbleSize val="1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HISTORICO!$C$128:$M$128</c:f>
              <c:numCache>
                <c:formatCode>General</c:formatCode>
                <c:ptCount val="11"/>
                <c:pt idx="0">
                  <c:v>11</c:v>
                </c:pt>
                <c:pt idx="1">
                  <c:v>12</c:v>
                </c:pt>
                <c:pt idx="2">
                  <c:v>13</c:v>
                </c:pt>
                <c:pt idx="3">
                  <c:v>14</c:v>
                </c:pt>
                <c:pt idx="4">
                  <c:v>15</c:v>
                </c:pt>
                <c:pt idx="5">
                  <c:v>16</c:v>
                </c:pt>
                <c:pt idx="6">
                  <c:v>17</c:v>
                </c:pt>
                <c:pt idx="7">
                  <c:v>18</c:v>
                </c:pt>
                <c:pt idx="8">
                  <c:v>19</c:v>
                </c:pt>
                <c:pt idx="9">
                  <c:v>20</c:v>
                </c:pt>
                <c:pt idx="10">
                  <c:v>21</c:v>
                </c:pt>
              </c:numCache>
            </c:numRef>
          </c:cat>
          <c:val>
            <c:numRef>
              <c:f>HISTORICO!$C$131:$M$131</c:f>
              <c:numCache>
                <c:formatCode>General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2</c:v>
                </c:pt>
                <c:pt idx="3">
                  <c:v>8</c:v>
                </c:pt>
                <c:pt idx="4">
                  <c:v>22</c:v>
                </c:pt>
                <c:pt idx="5">
                  <c:v>18</c:v>
                </c:pt>
                <c:pt idx="6">
                  <c:v>24</c:v>
                </c:pt>
                <c:pt idx="7">
                  <c:v>22</c:v>
                </c:pt>
                <c:pt idx="8">
                  <c:v>17</c:v>
                </c:pt>
                <c:pt idx="9">
                  <c:v>14</c:v>
                </c:pt>
                <c:pt idx="10">
                  <c:v>28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>
                    <a:noFill/>
                  </a:ln>
                  <a:effectLst/>
                </c14:spPr>
              </c14:invertSolidFillFmt>
            </c:ext>
            <c:ext xmlns:c16="http://schemas.microsoft.com/office/drawing/2014/chart" uri="{C3380CC4-5D6E-409C-BE32-E72D297353CC}">
              <c16:uniqueId val="{00000000-6B7B-4329-8FE3-626C07C74CC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axId val="113108864"/>
        <c:axId val="113110400"/>
      </c:barChart>
      <c:catAx>
        <c:axId val="113108864"/>
        <c:scaling>
          <c:orientation val="minMax"/>
        </c:scaling>
        <c:delete val="1"/>
        <c:axPos val="b"/>
        <c:numFmt formatCode="General" sourceLinked="1"/>
        <c:majorTickMark val="none"/>
        <c:minorTickMark val="cross"/>
        <c:tickLblPos val="nextTo"/>
        <c:crossAx val="113110400"/>
        <c:crosses val="autoZero"/>
        <c:auto val="1"/>
        <c:lblAlgn val="ctr"/>
        <c:lblOffset val="100"/>
        <c:noMultiLvlLbl val="1"/>
      </c:catAx>
      <c:valAx>
        <c:axId val="113110400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cross"/>
        <c:tickLblPos val="nextTo"/>
        <c:crossAx val="1131088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1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1"/>
  <c:style val="2"/>
  <c:chart>
    <c:title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GB"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title>
    <c:autoTitleDeleted val="0"/>
    <c:plotArea>
      <c:layout/>
      <c:barChart>
        <c:barDir val="col"/>
        <c:grouping val="clustered"/>
        <c:varyColors val="1"/>
        <c:ser>
          <c:idx val="0"/>
          <c:order val="0"/>
          <c:tx>
            <c:strRef>
              <c:f>HISTORICO!$B$111</c:f>
              <c:strCache>
                <c:ptCount val="1"/>
                <c:pt idx="0">
                  <c:v>Óbitos Novos  - PARANÁ</c:v>
                </c:pt>
              </c:strCache>
            </c:strRef>
          </c:tx>
          <c:spPr>
            <a:solidFill>
              <a:srgbClr val="ED7D31"/>
            </a:solidFill>
            <a:ln>
              <a:noFill/>
            </a:ln>
            <a:effectLst/>
          </c:spPr>
          <c:invertIfNegative val="1"/>
          <c:dLbls>
            <c:spPr>
              <a:solidFill>
                <a:schemeClr val="bg1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en-GB"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1"/>
            <c:showVal val="1"/>
            <c:showCatName val="1"/>
            <c:showSerName val="1"/>
            <c:showPercent val="1"/>
            <c:showBubbleSize val="1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HISTORICO!$C$128:$M$128</c:f>
              <c:numCache>
                <c:formatCode>General</c:formatCode>
                <c:ptCount val="11"/>
                <c:pt idx="0">
                  <c:v>11</c:v>
                </c:pt>
                <c:pt idx="1">
                  <c:v>12</c:v>
                </c:pt>
                <c:pt idx="2">
                  <c:v>13</c:v>
                </c:pt>
                <c:pt idx="3">
                  <c:v>14</c:v>
                </c:pt>
                <c:pt idx="4">
                  <c:v>15</c:v>
                </c:pt>
                <c:pt idx="5">
                  <c:v>16</c:v>
                </c:pt>
                <c:pt idx="6">
                  <c:v>17</c:v>
                </c:pt>
                <c:pt idx="7">
                  <c:v>18</c:v>
                </c:pt>
                <c:pt idx="8">
                  <c:v>19</c:v>
                </c:pt>
                <c:pt idx="9">
                  <c:v>20</c:v>
                </c:pt>
                <c:pt idx="10">
                  <c:v>21</c:v>
                </c:pt>
              </c:numCache>
            </c:numRef>
          </c:cat>
          <c:val>
            <c:numRef>
              <c:f>HISTORICO!$C$131:$M$131</c:f>
              <c:numCache>
                <c:formatCode>General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2</c:v>
                </c:pt>
                <c:pt idx="3">
                  <c:v>8</c:v>
                </c:pt>
                <c:pt idx="4">
                  <c:v>22</c:v>
                </c:pt>
                <c:pt idx="5">
                  <c:v>18</c:v>
                </c:pt>
                <c:pt idx="6">
                  <c:v>24</c:v>
                </c:pt>
                <c:pt idx="7">
                  <c:v>22</c:v>
                </c:pt>
                <c:pt idx="8">
                  <c:v>17</c:v>
                </c:pt>
                <c:pt idx="9">
                  <c:v>14</c:v>
                </c:pt>
                <c:pt idx="10">
                  <c:v>28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>
                    <a:noFill/>
                  </a:ln>
                  <a:effectLst/>
                </c14:spPr>
              </c14:invertSolidFillFmt>
            </c:ext>
            <c:ext xmlns:c16="http://schemas.microsoft.com/office/drawing/2014/chart" uri="{C3380CC4-5D6E-409C-BE32-E72D297353CC}">
              <c16:uniqueId val="{00000000-64E8-4C59-828F-4B6DE26CA2B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axId val="122828288"/>
        <c:axId val="122829824"/>
      </c:barChart>
      <c:catAx>
        <c:axId val="122828288"/>
        <c:scaling>
          <c:orientation val="minMax"/>
        </c:scaling>
        <c:delete val="1"/>
        <c:axPos val="b"/>
        <c:numFmt formatCode="General" sourceLinked="1"/>
        <c:majorTickMark val="none"/>
        <c:minorTickMark val="cross"/>
        <c:tickLblPos val="nextTo"/>
        <c:crossAx val="122829824"/>
        <c:crosses val="autoZero"/>
        <c:auto val="1"/>
        <c:lblAlgn val="ctr"/>
        <c:lblOffset val="100"/>
        <c:noMultiLvlLbl val="1"/>
      </c:catAx>
      <c:valAx>
        <c:axId val="122829824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cross"/>
        <c:tickLblPos val="nextTo"/>
        <c:crossAx val="1228282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1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1"/>
  <c:style val="2"/>
  <c:chart>
    <c:title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GB"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title>
    <c:autoTitleDeleted val="0"/>
    <c:plotArea>
      <c:layout/>
      <c:barChart>
        <c:barDir val="col"/>
        <c:grouping val="clustered"/>
        <c:varyColors val="1"/>
        <c:ser>
          <c:idx val="0"/>
          <c:order val="0"/>
          <c:tx>
            <c:strRef>
              <c:f>HISTORICO!$B$111</c:f>
              <c:strCache>
                <c:ptCount val="1"/>
                <c:pt idx="0">
                  <c:v>Óbitos Novos  - PARANÁ</c:v>
                </c:pt>
              </c:strCache>
            </c:strRef>
          </c:tx>
          <c:spPr>
            <a:solidFill>
              <a:srgbClr val="ED7D31"/>
            </a:solidFill>
            <a:ln>
              <a:noFill/>
            </a:ln>
            <a:effectLst/>
          </c:spPr>
          <c:invertIfNegative val="1"/>
          <c:dLbls>
            <c:spPr>
              <a:solidFill>
                <a:schemeClr val="bg1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en-GB"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1"/>
            <c:showVal val="1"/>
            <c:showCatName val="1"/>
            <c:showSerName val="1"/>
            <c:showPercent val="1"/>
            <c:showBubbleSize val="1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HISTORICO!$C$128:$M$128</c:f>
              <c:numCache>
                <c:formatCode>General</c:formatCode>
                <c:ptCount val="11"/>
                <c:pt idx="0">
                  <c:v>11</c:v>
                </c:pt>
                <c:pt idx="1">
                  <c:v>12</c:v>
                </c:pt>
                <c:pt idx="2">
                  <c:v>13</c:v>
                </c:pt>
                <c:pt idx="3">
                  <c:v>14</c:v>
                </c:pt>
                <c:pt idx="4">
                  <c:v>15</c:v>
                </c:pt>
                <c:pt idx="5">
                  <c:v>16</c:v>
                </c:pt>
                <c:pt idx="6">
                  <c:v>17</c:v>
                </c:pt>
                <c:pt idx="7">
                  <c:v>18</c:v>
                </c:pt>
                <c:pt idx="8">
                  <c:v>19</c:v>
                </c:pt>
                <c:pt idx="9">
                  <c:v>20</c:v>
                </c:pt>
                <c:pt idx="10">
                  <c:v>21</c:v>
                </c:pt>
              </c:numCache>
            </c:numRef>
          </c:cat>
          <c:val>
            <c:numRef>
              <c:f>HISTORICO!$C$131:$M$131</c:f>
              <c:numCache>
                <c:formatCode>General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2</c:v>
                </c:pt>
                <c:pt idx="3">
                  <c:v>8</c:v>
                </c:pt>
                <c:pt idx="4">
                  <c:v>22</c:v>
                </c:pt>
                <c:pt idx="5">
                  <c:v>18</c:v>
                </c:pt>
                <c:pt idx="6">
                  <c:v>24</c:v>
                </c:pt>
                <c:pt idx="7">
                  <c:v>22</c:v>
                </c:pt>
                <c:pt idx="8">
                  <c:v>17</c:v>
                </c:pt>
                <c:pt idx="9">
                  <c:v>14</c:v>
                </c:pt>
                <c:pt idx="10">
                  <c:v>28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>
                    <a:noFill/>
                  </a:ln>
                  <a:effectLst/>
                </c14:spPr>
              </c14:invertSolidFillFmt>
            </c:ext>
            <c:ext xmlns:c16="http://schemas.microsoft.com/office/drawing/2014/chart" uri="{C3380CC4-5D6E-409C-BE32-E72D297353CC}">
              <c16:uniqueId val="{00000000-64E8-4C59-828F-4B6DE26CA2B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axId val="122828288"/>
        <c:axId val="122829824"/>
      </c:barChart>
      <c:catAx>
        <c:axId val="122828288"/>
        <c:scaling>
          <c:orientation val="minMax"/>
        </c:scaling>
        <c:delete val="1"/>
        <c:axPos val="b"/>
        <c:numFmt formatCode="General" sourceLinked="1"/>
        <c:majorTickMark val="none"/>
        <c:minorTickMark val="cross"/>
        <c:tickLblPos val="nextTo"/>
        <c:crossAx val="122829824"/>
        <c:crosses val="autoZero"/>
        <c:auto val="1"/>
        <c:lblAlgn val="ctr"/>
        <c:lblOffset val="100"/>
        <c:noMultiLvlLbl val="1"/>
      </c:catAx>
      <c:valAx>
        <c:axId val="122829824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cross"/>
        <c:tickLblPos val="nextTo"/>
        <c:crossAx val="1228282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1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1"/>
  <c:style val="2"/>
  <c:chart>
    <c:title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GB"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title>
    <c:autoTitleDeleted val="0"/>
    <c:plotArea>
      <c:layout/>
      <c:barChart>
        <c:barDir val="col"/>
        <c:grouping val="clustered"/>
        <c:varyColors val="1"/>
        <c:ser>
          <c:idx val="0"/>
          <c:order val="0"/>
          <c:tx>
            <c:strRef>
              <c:f>HISTORICO!$B$111</c:f>
              <c:strCache>
                <c:ptCount val="1"/>
                <c:pt idx="0">
                  <c:v>Óbitos Novos  - PARANÁ</c:v>
                </c:pt>
              </c:strCache>
            </c:strRef>
          </c:tx>
          <c:spPr>
            <a:solidFill>
              <a:srgbClr val="ED7D31"/>
            </a:solidFill>
            <a:ln>
              <a:noFill/>
            </a:ln>
            <a:effectLst/>
          </c:spPr>
          <c:invertIfNegative val="1"/>
          <c:dLbls>
            <c:spPr>
              <a:solidFill>
                <a:schemeClr val="bg1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en-GB"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1"/>
            <c:showVal val="1"/>
            <c:showCatName val="1"/>
            <c:showSerName val="1"/>
            <c:showPercent val="1"/>
            <c:showBubbleSize val="1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HISTORICO!$C$128:$M$128</c:f>
              <c:numCache>
                <c:formatCode>General</c:formatCode>
                <c:ptCount val="11"/>
                <c:pt idx="0">
                  <c:v>11</c:v>
                </c:pt>
                <c:pt idx="1">
                  <c:v>12</c:v>
                </c:pt>
                <c:pt idx="2">
                  <c:v>13</c:v>
                </c:pt>
                <c:pt idx="3">
                  <c:v>14</c:v>
                </c:pt>
                <c:pt idx="4">
                  <c:v>15</c:v>
                </c:pt>
                <c:pt idx="5">
                  <c:v>16</c:v>
                </c:pt>
                <c:pt idx="6">
                  <c:v>17</c:v>
                </c:pt>
                <c:pt idx="7">
                  <c:v>18</c:v>
                </c:pt>
                <c:pt idx="8">
                  <c:v>19</c:v>
                </c:pt>
                <c:pt idx="9">
                  <c:v>20</c:v>
                </c:pt>
                <c:pt idx="10">
                  <c:v>21</c:v>
                </c:pt>
              </c:numCache>
            </c:numRef>
          </c:cat>
          <c:val>
            <c:numRef>
              <c:f>HISTORICO!$C$131:$M$131</c:f>
              <c:numCache>
                <c:formatCode>General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2</c:v>
                </c:pt>
                <c:pt idx="3">
                  <c:v>8</c:v>
                </c:pt>
                <c:pt idx="4">
                  <c:v>22</c:v>
                </c:pt>
                <c:pt idx="5">
                  <c:v>18</c:v>
                </c:pt>
                <c:pt idx="6">
                  <c:v>24</c:v>
                </c:pt>
                <c:pt idx="7">
                  <c:v>22</c:v>
                </c:pt>
                <c:pt idx="8">
                  <c:v>17</c:v>
                </c:pt>
                <c:pt idx="9">
                  <c:v>14</c:v>
                </c:pt>
                <c:pt idx="10">
                  <c:v>28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>
                    <a:noFill/>
                  </a:ln>
                  <a:effectLst/>
                </c14:spPr>
              </c14:invertSolidFillFmt>
            </c:ext>
            <c:ext xmlns:c16="http://schemas.microsoft.com/office/drawing/2014/chart" uri="{C3380CC4-5D6E-409C-BE32-E72D297353CC}">
              <c16:uniqueId val="{00000000-64E8-4C59-828F-4B6DE26CA2B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axId val="127913344"/>
        <c:axId val="128099456"/>
      </c:barChart>
      <c:catAx>
        <c:axId val="127913344"/>
        <c:scaling>
          <c:orientation val="minMax"/>
        </c:scaling>
        <c:delete val="1"/>
        <c:axPos val="b"/>
        <c:numFmt formatCode="General" sourceLinked="1"/>
        <c:majorTickMark val="none"/>
        <c:minorTickMark val="cross"/>
        <c:tickLblPos val="nextTo"/>
        <c:crossAx val="128099456"/>
        <c:crosses val="autoZero"/>
        <c:auto val="1"/>
        <c:lblAlgn val="ctr"/>
        <c:lblOffset val="100"/>
        <c:noMultiLvlLbl val="1"/>
      </c:catAx>
      <c:valAx>
        <c:axId val="128099456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cross"/>
        <c:tickLblPos val="nextTo"/>
        <c:crossAx val="1279133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1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pt-BR"/>
  <c:roundedCorners val="1"/>
  <c:style val="2"/>
  <c:chart>
    <c:title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GB"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pt-BR"/>
        </a:p>
      </c:txPr>
    </c:title>
    <c:autoTitleDeleted val="0"/>
    <c:plotArea>
      <c:layout/>
      <c:barChart>
        <c:barDir val="col"/>
        <c:grouping val="clustered"/>
        <c:varyColors val="1"/>
        <c:ser>
          <c:idx val="0"/>
          <c:order val="0"/>
          <c:tx>
            <c:strRef>
              <c:f>HISTORICO!$B$111</c:f>
              <c:strCache>
                <c:ptCount val="1"/>
                <c:pt idx="0">
                  <c:v>Óbitos Novos  - PARANÁ</c:v>
                </c:pt>
              </c:strCache>
            </c:strRef>
          </c:tx>
          <c:spPr>
            <a:solidFill>
              <a:srgbClr val="ED7D31"/>
            </a:solidFill>
            <a:ln>
              <a:noFill/>
            </a:ln>
            <a:effectLst/>
          </c:spPr>
          <c:invertIfNegative val="1"/>
          <c:dLbls>
            <c:spPr>
              <a:solidFill>
                <a:schemeClr val="bg1"/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en-GB"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pt-BR"/>
              </a:p>
            </c:txPr>
            <c:showLegendKey val="1"/>
            <c:showVal val="1"/>
            <c:showCatName val="1"/>
            <c:showSerName val="1"/>
            <c:showPercent val="1"/>
            <c:showBubbleSize val="1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HISTORICO!$C$128:$M$128</c:f>
              <c:numCache>
                <c:formatCode>General</c:formatCode>
                <c:ptCount val="11"/>
                <c:pt idx="0">
                  <c:v>11</c:v>
                </c:pt>
                <c:pt idx="1">
                  <c:v>12</c:v>
                </c:pt>
                <c:pt idx="2">
                  <c:v>13</c:v>
                </c:pt>
                <c:pt idx="3">
                  <c:v>14</c:v>
                </c:pt>
                <c:pt idx="4">
                  <c:v>15</c:v>
                </c:pt>
                <c:pt idx="5">
                  <c:v>16</c:v>
                </c:pt>
                <c:pt idx="6">
                  <c:v>17</c:v>
                </c:pt>
                <c:pt idx="7">
                  <c:v>18</c:v>
                </c:pt>
                <c:pt idx="8">
                  <c:v>19</c:v>
                </c:pt>
                <c:pt idx="9">
                  <c:v>20</c:v>
                </c:pt>
                <c:pt idx="10">
                  <c:v>21</c:v>
                </c:pt>
              </c:numCache>
            </c:numRef>
          </c:cat>
          <c:val>
            <c:numRef>
              <c:f>HISTORICO!$C$131:$M$131</c:f>
              <c:numCache>
                <c:formatCode>General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2</c:v>
                </c:pt>
                <c:pt idx="3">
                  <c:v>8</c:v>
                </c:pt>
                <c:pt idx="4">
                  <c:v>22</c:v>
                </c:pt>
                <c:pt idx="5">
                  <c:v>18</c:v>
                </c:pt>
                <c:pt idx="6">
                  <c:v>24</c:v>
                </c:pt>
                <c:pt idx="7">
                  <c:v>22</c:v>
                </c:pt>
                <c:pt idx="8">
                  <c:v>17</c:v>
                </c:pt>
                <c:pt idx="9">
                  <c:v>14</c:v>
                </c:pt>
                <c:pt idx="10">
                  <c:v>28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ln>
                    <a:noFill/>
                  </a:ln>
                  <a:effectLst/>
                </c14:spPr>
              </c14:invertSolidFillFmt>
            </c:ext>
            <c:ext xmlns:c16="http://schemas.microsoft.com/office/drawing/2014/chart" uri="{C3380CC4-5D6E-409C-BE32-E72D297353CC}">
              <c16:uniqueId val="{00000000-64E8-4C59-828F-4B6DE26CA2B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axId val="130275200"/>
        <c:axId val="130276736"/>
      </c:barChart>
      <c:catAx>
        <c:axId val="130275200"/>
        <c:scaling>
          <c:orientation val="minMax"/>
        </c:scaling>
        <c:delete val="1"/>
        <c:axPos val="b"/>
        <c:numFmt formatCode="General" sourceLinked="1"/>
        <c:majorTickMark val="none"/>
        <c:minorTickMark val="cross"/>
        <c:tickLblPos val="nextTo"/>
        <c:crossAx val="130276736"/>
        <c:crosses val="autoZero"/>
        <c:auto val="1"/>
        <c:lblAlgn val="ctr"/>
        <c:lblOffset val="100"/>
        <c:noMultiLvlLbl val="1"/>
      </c:catAx>
      <c:valAx>
        <c:axId val="130276736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cross"/>
        <c:tickLblPos val="nextTo"/>
        <c:crossAx val="1302752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1"/>
  </c:chart>
  <c:spPr>
    <a:noFill/>
    <a:ln>
      <a:noFill/>
    </a:ln>
    <a:effectLst/>
  </c:spPr>
  <c:txPr>
    <a:bodyPr/>
    <a:lstStyle/>
    <a:p>
      <a:pPr>
        <a:defRPr/>
      </a:pPr>
      <a:endParaRPr lang="pt-BR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‹nº›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4" name="Google Shape;84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36" name="Google Shape;23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43" name="Google Shape;24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50" name="Google Shape;250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57" name="Google Shape;25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64" name="Google Shape;26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endParaRPr/>
          </a:p>
        </p:txBody>
      </p:sp>
      <p:sp>
        <p:nvSpPr>
          <p:cNvPr id="271" name="Google Shape;271;p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6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0" name="Google Shape;290;p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97" name="Google Shape;297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04" name="Google Shape;304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6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11" name="Google Shape;311;p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" name="Google Shape;9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6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18" name="Google Shape;318;p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27" name="Google Shape;327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g9e97673e4d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6" name="Google Shape;336;g9e97673e4d_0_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37" name="Google Shape;337;g9e97673e4d_0_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/>
              <a:t>22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" name="Google Shape;343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44" name="Google Shape;344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50" name="Google Shape;350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57" name="Google Shape;357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p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63" name="Google Shape;363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p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78" name="Google Shape;378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endParaRPr/>
          </a:p>
        </p:txBody>
      </p:sp>
      <p:sp>
        <p:nvSpPr>
          <p:cNvPr id="393" name="Google Shape;393;p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p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endParaRPr/>
          </a:p>
        </p:txBody>
      </p:sp>
      <p:sp>
        <p:nvSpPr>
          <p:cNvPr id="403" name="Google Shape;403;p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3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7" name="Google Shape;97;p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ga5c6927ec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3" name="Google Shape;413;ga5c6927eca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14" name="Google Shape;414;ga5c6927eca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/>
              <a:t>30</a:t>
            </a:fld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Google Shape;422;ga49b192fc0_0_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3" name="Google Shape;423;ga49b192fc0_0_4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24" name="Google Shape;424;ga49b192fc0_0_4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/>
              <a:t>31</a:t>
            </a:fld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p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endParaRPr/>
          </a:p>
        </p:txBody>
      </p:sp>
      <p:sp>
        <p:nvSpPr>
          <p:cNvPr id="431" name="Google Shape;431;p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p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endParaRPr/>
          </a:p>
        </p:txBody>
      </p:sp>
      <p:sp>
        <p:nvSpPr>
          <p:cNvPr id="438" name="Google Shape;438;p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Google Shape;444;p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endParaRPr/>
          </a:p>
        </p:txBody>
      </p:sp>
      <p:sp>
        <p:nvSpPr>
          <p:cNvPr id="445" name="Google Shape;445;p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460;p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endParaRPr/>
          </a:p>
        </p:txBody>
      </p:sp>
      <p:sp>
        <p:nvSpPr>
          <p:cNvPr id="461" name="Google Shape;461;p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Google Shape;476;p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endParaRPr/>
          </a:p>
        </p:txBody>
      </p:sp>
      <p:sp>
        <p:nvSpPr>
          <p:cNvPr id="477" name="Google Shape;477;p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Google Shape;490;p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endParaRPr/>
          </a:p>
        </p:txBody>
      </p:sp>
      <p:sp>
        <p:nvSpPr>
          <p:cNvPr id="491" name="Google Shape;491;p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1" name="Google Shape;511;g9f8ba7c5f6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2" name="Google Shape;512;g9f8ba7c5f6_0_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3" name="Google Shape;513;g9f8ba7c5f6_0_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/>
              <a:t>38</a:t>
            </a:fld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" name="Google Shape;519;g784eb988bf_0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0" name="Google Shape;520;g784eb988bf_0_3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1" name="Google Shape;521;g784eb988bf_0_3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/>
              <a:t>39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9e97673e4d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9e97673e4d_0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7" name="Google Shape;187;g9e97673e4d_0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/>
              <a:t>4</a:t>
            </a:fld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Google Shape;527;ga5c6927eca_1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8" name="Google Shape;528;ga5c6927eca_1_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29" name="Google Shape;529;ga5c6927eca_1_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/>
              <a:t>40</a:t>
            </a:fld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4" name="Google Shape;534;ga5c6927eca_1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5" name="Google Shape;535;ga5c6927eca_1_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36" name="Google Shape;536;ga5c6927eca_1_1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/>
              <a:t>41</a:t>
            </a:fld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" name="Google Shape;542;ga5c6927eca_1_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3" name="Google Shape;543;ga5c6927eca_1_2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4" name="Google Shape;544;ga5c6927eca_1_2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/>
              <a:t>42</a:t>
            </a:fld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Google Shape;550;ga5c6927eca_1_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1" name="Google Shape;551;ga5c6927eca_1_2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2" name="Google Shape;552;ga5c6927eca_1_2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/>
              <a:t>43</a:t>
            </a:fld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" name="Google Shape;558;ga5c6927eca_1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9" name="Google Shape;559;ga5c6927eca_1_3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0" name="Google Shape;560;ga5c6927eca_1_3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/>
              <a:t>44</a:t>
            </a:fld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6" name="Google Shape;566;ga5c6927eca_1_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7" name="Google Shape;567;ga5c6927eca_1_4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68" name="Google Shape;568;ga5c6927eca_1_4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pt-BR"/>
              <a:t>45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3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94" name="Google Shape;194;p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endParaRPr/>
          </a:p>
        </p:txBody>
      </p:sp>
      <p:sp>
        <p:nvSpPr>
          <p:cNvPr id="202" name="Google Shape;202;p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endParaRPr/>
          </a:p>
        </p:txBody>
      </p:sp>
      <p:sp>
        <p:nvSpPr>
          <p:cNvPr id="212" name="Google Shape;212;p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None/>
            </a:pPr>
            <a:endParaRPr/>
          </a:p>
        </p:txBody>
      </p:sp>
      <p:sp>
        <p:nvSpPr>
          <p:cNvPr id="222" name="Google Shape;222;p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29" name="Google Shape;22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lide de Título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52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52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8" name="Google Shape;18;p5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5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5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21" name="Google Shape;21;p5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083143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o e Título Vertical" type="vertTitleAndTx">
  <p:cSld name="VERTICAL_TITLE_AND_VERTICAL_TEXT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62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62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9" name="Google Shape;79;p6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6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6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e Conteúdo" type="obj">
  <p:cSld name="OBJECT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5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5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" name="Google Shape;25;p5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5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5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  <p:pic>
        <p:nvPicPr>
          <p:cNvPr id="28" name="Google Shape;28;p5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083143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beçalho da Seção" type="secHead">
  <p:cSld name="SECTION_HEADER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4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54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2" name="Google Shape;32;p5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5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uas Partes de Conteúdo" type="twoObj">
  <p:cSld name="TWO_OBJECTS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5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5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8" name="Google Shape;38;p55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9" name="Google Shape;39;p5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5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5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ção" type="twoTxTwoObj">
  <p:cSld name="TWO_OBJECTS_WITH_TEXT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56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56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56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56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7" name="Google Shape;47;p56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p5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5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5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omente Título" type="titleOnly">
  <p:cSld name="TITLE_ONLY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5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5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5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5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 com Legenda" type="objTx">
  <p:cSld name="OBJECT_WITH_CAPTION_TEXT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5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59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9" name="Google Shape;59;p59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0" name="Google Shape;60;p5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5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5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m com Legenda" type="picTx">
  <p:cSld name="PICTURE_WITH_CAPTION_TEXT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6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60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6" name="Google Shape;66;p60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7" name="Google Shape;67;p6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6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6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ítulo e Texto Vertical" type="vertTx">
  <p:cSld name="VERTICAL_TEXT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6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61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3" name="Google Shape;73;p6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6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6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5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5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5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5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5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‹nº›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chart" Target="../charts/char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3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"/>
          <p:cNvPicPr preferRelativeResize="0"/>
          <p:nvPr/>
        </p:nvPicPr>
        <p:blipFill rotWithShape="1">
          <a:blip r:embed="rId3">
            <a:alphaModFix/>
          </a:blip>
          <a:srcRect r="23101"/>
          <a:stretch/>
        </p:blipFill>
        <p:spPr>
          <a:xfrm>
            <a:off x="79877" y="1496156"/>
            <a:ext cx="12032246" cy="2308612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"/>
          <p:cNvSpPr txBox="1">
            <a:spLocks noGrp="1"/>
          </p:cNvSpPr>
          <p:nvPr>
            <p:ph type="subTitle" idx="1"/>
          </p:nvPr>
        </p:nvSpPr>
        <p:spPr>
          <a:xfrm>
            <a:off x="1254368" y="4533963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pt-BR"/>
              <a:t>08/12/2020</a:t>
            </a:r>
            <a:endParaRPr/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/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4"/>
          <p:cNvSpPr txBox="1"/>
          <p:nvPr/>
        </p:nvSpPr>
        <p:spPr>
          <a:xfrm>
            <a:off x="838200" y="-569843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pt-BR"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Casos Novos e Óbitos por Data de Divulgação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9" name="Google Shape;239;p4"/>
          <p:cNvSpPr/>
          <p:nvPr/>
        </p:nvSpPr>
        <p:spPr>
          <a:xfrm>
            <a:off x="281353" y="6145314"/>
            <a:ext cx="9847385" cy="43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Fonte: Dados do Paraná consultados da planilha de monitoramento diário de casos do CIEVS/DAV/SESA no dia </a:t>
            </a:r>
            <a:r>
              <a:rPr lang="pt-BR" sz="1100">
                <a:solidFill>
                  <a:schemeClr val="dk1"/>
                </a:solidFill>
              </a:rPr>
              <a:t>08/12/2020</a:t>
            </a:r>
            <a:r>
              <a:rPr lang="pt-BR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às 12h. Os números informados são posteriores às datas de diagnósticos. Dados preliminares, sujeitos a alterações. </a:t>
            </a:r>
            <a:endParaRPr/>
          </a:p>
        </p:txBody>
      </p:sp>
      <p:pic>
        <p:nvPicPr>
          <p:cNvPr id="240" name="Google Shape;240;p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5888" y="1819788"/>
            <a:ext cx="10820227" cy="3218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7"/>
          <p:cNvSpPr txBox="1"/>
          <p:nvPr/>
        </p:nvSpPr>
        <p:spPr>
          <a:xfrm>
            <a:off x="838200" y="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pt-BR"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Média Móvel de Casos por Data de Diagnóstico - PARANÁ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6" name="Google Shape;246;p7"/>
          <p:cNvSpPr/>
          <p:nvPr/>
        </p:nvSpPr>
        <p:spPr>
          <a:xfrm>
            <a:off x="281353" y="6145314"/>
            <a:ext cx="9847385" cy="43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Fonte: Dados do Paraná consultados da planilha de monitoramento diário de casos do CIEVS/DAV/SESA no dia </a:t>
            </a:r>
            <a:r>
              <a:rPr lang="pt-BR" sz="1100">
                <a:solidFill>
                  <a:schemeClr val="dk1"/>
                </a:solidFill>
              </a:rPr>
              <a:t>08/12/2020</a:t>
            </a:r>
            <a:r>
              <a:rPr lang="pt-BR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às 12h. Os números informados são posteriores às datas de diagnósticos. Dados preliminares, sujeitos a alterações. </a:t>
            </a:r>
            <a:endParaRPr/>
          </a:p>
        </p:txBody>
      </p:sp>
      <p:pic>
        <p:nvPicPr>
          <p:cNvPr id="247" name="Google Shape;247;p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93775" y="1436803"/>
            <a:ext cx="9204450" cy="398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8"/>
          <p:cNvSpPr txBox="1"/>
          <p:nvPr/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pt-BR"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Média Móvel de Óbitos por Data do Óbito – PARANÁ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3" name="Google Shape;253;p8"/>
          <p:cNvSpPr/>
          <p:nvPr/>
        </p:nvSpPr>
        <p:spPr>
          <a:xfrm>
            <a:off x="281353" y="6145314"/>
            <a:ext cx="9847385" cy="43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Fonte: Dados do Paraná consultados da planilha de monitoramento diário de casos do CIEVS/DAV/SESA no dia </a:t>
            </a:r>
            <a:r>
              <a:rPr lang="pt-BR" sz="1100">
                <a:solidFill>
                  <a:schemeClr val="dk1"/>
                </a:solidFill>
              </a:rPr>
              <a:t>08/12/2020</a:t>
            </a:r>
            <a:r>
              <a:rPr lang="pt-BR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às 12h. Os números informados são posteriores às datas de diagnósticos. Dados preliminares, sujeitos a alterações. </a:t>
            </a:r>
            <a:endParaRPr/>
          </a:p>
        </p:txBody>
      </p:sp>
      <p:pic>
        <p:nvPicPr>
          <p:cNvPr id="254" name="Google Shape;254;p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93528" y="1792800"/>
            <a:ext cx="8804926" cy="37773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5"/>
          <p:cNvSpPr txBox="1"/>
          <p:nvPr/>
        </p:nvSpPr>
        <p:spPr>
          <a:xfrm>
            <a:off x="281353" y="268176"/>
            <a:ext cx="11878994" cy="7321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pt-BR"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Casos Novos por Data de Confirmação do Diagnóstico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0" name="Google Shape;260;p5"/>
          <p:cNvSpPr/>
          <p:nvPr/>
        </p:nvSpPr>
        <p:spPr>
          <a:xfrm>
            <a:off x="281353" y="6145314"/>
            <a:ext cx="9847385" cy="43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Fonte: Dados do Paraná consultados da planilha de monitoramento diário de casos do CIEVS/DAV/SESA no dia </a:t>
            </a:r>
            <a:r>
              <a:rPr lang="pt-BR" sz="1100">
                <a:solidFill>
                  <a:schemeClr val="dk1"/>
                </a:solidFill>
              </a:rPr>
              <a:t>08/12/2020</a:t>
            </a:r>
            <a:r>
              <a:rPr lang="pt-BR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às 12h. Os números informados são posteriores às datas de diagnósticos. Dados preliminares, sujeitos a alterações. </a:t>
            </a:r>
            <a:endParaRPr/>
          </a:p>
        </p:txBody>
      </p:sp>
      <p:pic>
        <p:nvPicPr>
          <p:cNvPr id="261" name="Google Shape;261;p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37138" y="1079275"/>
            <a:ext cx="10317724" cy="46994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6"/>
          <p:cNvSpPr txBox="1"/>
          <p:nvPr/>
        </p:nvSpPr>
        <p:spPr>
          <a:xfrm>
            <a:off x="838200" y="0"/>
            <a:ext cx="10515600" cy="8581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pt-BR"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Óbitos segundo Data de Ocorrência do Óbito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7" name="Google Shape;267;p6"/>
          <p:cNvSpPr/>
          <p:nvPr/>
        </p:nvSpPr>
        <p:spPr>
          <a:xfrm>
            <a:off x="281353" y="6145314"/>
            <a:ext cx="9847385" cy="43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Fonte: Dados do Paraná consultados da planilha de monitoramento diário de casos do CIEVS/DAV/SESA no dia </a:t>
            </a:r>
            <a:r>
              <a:rPr lang="pt-BR" sz="1100">
                <a:solidFill>
                  <a:schemeClr val="dk1"/>
                </a:solidFill>
              </a:rPr>
              <a:t>08/12/2020</a:t>
            </a:r>
            <a:r>
              <a:rPr lang="pt-BR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às 12h. Os números informados são posteriores às datas de diagnósticos. Dados preliminares, sujeitos a alterações. </a:t>
            </a:r>
            <a:endParaRPr/>
          </a:p>
        </p:txBody>
      </p:sp>
      <p:pic>
        <p:nvPicPr>
          <p:cNvPr id="268" name="Google Shape;268;p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25575" y="1085875"/>
            <a:ext cx="9740851" cy="46862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3" name="Google Shape;273;p41"/>
          <p:cNvGraphicFramePr/>
          <p:nvPr/>
        </p:nvGraphicFramePr>
        <p:xfrm>
          <a:off x="10536238" y="14989175"/>
          <a:ext cx="8059737" cy="2803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74" name="Google Shape;274;p41"/>
          <p:cNvGrpSpPr/>
          <p:nvPr/>
        </p:nvGrpSpPr>
        <p:grpSpPr>
          <a:xfrm>
            <a:off x="-6403975" y="-10933113"/>
            <a:ext cx="677862" cy="663575"/>
            <a:chOff x="0" y="0"/>
            <a:chExt cx="678538" cy="662855"/>
          </a:xfrm>
        </p:grpSpPr>
        <p:sp>
          <p:nvSpPr>
            <p:cNvPr id="275" name="Google Shape;275;p41"/>
            <p:cNvSpPr txBox="1"/>
            <p:nvPr/>
          </p:nvSpPr>
          <p:spPr>
            <a:xfrm>
              <a:off x="29884" y="0"/>
              <a:ext cx="648654" cy="662855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lang="pt-BR" sz="10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Variação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lang="pt-BR" sz="10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Semanal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76" name="Google Shape;276;p41"/>
            <p:cNvSpPr txBox="1"/>
            <p:nvPr/>
          </p:nvSpPr>
          <p:spPr>
            <a:xfrm>
              <a:off x="0" y="381774"/>
              <a:ext cx="661470" cy="23532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pt-BR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endPara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aphicFrame>
        <p:nvGraphicFramePr>
          <p:cNvPr id="277" name="Google Shape;277;p41"/>
          <p:cNvGraphicFramePr/>
          <p:nvPr/>
        </p:nvGraphicFramePr>
        <p:xfrm>
          <a:off x="10536238" y="14989175"/>
          <a:ext cx="8059737" cy="2803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278" name="Google Shape;278;p41"/>
          <p:cNvGrpSpPr/>
          <p:nvPr/>
        </p:nvGrpSpPr>
        <p:grpSpPr>
          <a:xfrm>
            <a:off x="-6403975" y="-10933113"/>
            <a:ext cx="677862" cy="663575"/>
            <a:chOff x="0" y="0"/>
            <a:chExt cx="678538" cy="662855"/>
          </a:xfrm>
        </p:grpSpPr>
        <p:sp>
          <p:nvSpPr>
            <p:cNvPr id="279" name="Google Shape;279;p41"/>
            <p:cNvSpPr txBox="1"/>
            <p:nvPr/>
          </p:nvSpPr>
          <p:spPr>
            <a:xfrm>
              <a:off x="29884" y="0"/>
              <a:ext cx="648654" cy="662855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lang="pt-BR" sz="10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Variação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lang="pt-BR" sz="10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Semanal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80" name="Google Shape;280;p41"/>
            <p:cNvSpPr txBox="1"/>
            <p:nvPr/>
          </p:nvSpPr>
          <p:spPr>
            <a:xfrm>
              <a:off x="0" y="381774"/>
              <a:ext cx="661470" cy="23532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pt-BR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endPara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81" name="Google Shape;281;p41"/>
          <p:cNvSpPr txBox="1"/>
          <p:nvPr/>
        </p:nvSpPr>
        <p:spPr>
          <a:xfrm>
            <a:off x="1338802" y="72021"/>
            <a:ext cx="99114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pt-BR" sz="19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Casos e Óbitos Novos Segundo Data de Ocorrência por Semana Epidemiológica no Paraná</a:t>
            </a:r>
            <a:endParaRPr sz="15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2" name="Google Shape;282;p41"/>
          <p:cNvSpPr/>
          <p:nvPr/>
        </p:nvSpPr>
        <p:spPr>
          <a:xfrm>
            <a:off x="11334750" y="16600488"/>
            <a:ext cx="1185863" cy="677862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3" name="Google Shape;283;p41"/>
          <p:cNvSpPr txBox="1"/>
          <p:nvPr/>
        </p:nvSpPr>
        <p:spPr>
          <a:xfrm>
            <a:off x="11320463" y="16600488"/>
            <a:ext cx="1033462" cy="696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4" name="Google Shape;284;p41"/>
          <p:cNvSpPr txBox="1"/>
          <p:nvPr/>
        </p:nvSpPr>
        <p:spPr>
          <a:xfrm>
            <a:off x="11914188" y="17073563"/>
            <a:ext cx="661987" cy="234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1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5" name="Google Shape;285;p41"/>
          <p:cNvSpPr txBox="1"/>
          <p:nvPr/>
        </p:nvSpPr>
        <p:spPr>
          <a:xfrm>
            <a:off x="211016" y="5746096"/>
            <a:ext cx="2034425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pt-BR"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pt-BR"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Dados Paraná: </a:t>
            </a:r>
            <a:r>
              <a:rPr lang="pt-BR" sz="1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08/12/2020</a:t>
            </a:r>
            <a:r>
              <a:rPr lang="pt-BR"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às 12:00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6" name="Google Shape;286;p4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964175" y="401600"/>
            <a:ext cx="7667626" cy="2973753"/>
          </a:xfrm>
          <a:prstGeom prst="rect">
            <a:avLst/>
          </a:prstGeom>
          <a:noFill/>
          <a:ln>
            <a:noFill/>
          </a:ln>
        </p:spPr>
      </p:pic>
      <p:pic>
        <p:nvPicPr>
          <p:cNvPr id="287" name="Google Shape;287;p4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964175" y="3478201"/>
            <a:ext cx="7667625" cy="26669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65"/>
          <p:cNvSpPr txBox="1">
            <a:spLocks noGrp="1"/>
          </p:cNvSpPr>
          <p:nvPr>
            <p:ph type="title"/>
          </p:nvPr>
        </p:nvSpPr>
        <p:spPr>
          <a:xfrm>
            <a:off x="365761" y="168177"/>
            <a:ext cx="110724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pt-BR" sz="4000"/>
              <a:t>Coeficiente de Incidência Semanal - Paraná</a:t>
            </a:r>
            <a:endParaRPr sz="4000"/>
          </a:p>
        </p:txBody>
      </p:sp>
      <p:sp>
        <p:nvSpPr>
          <p:cNvPr id="293" name="Google Shape;293;p65"/>
          <p:cNvSpPr txBox="1"/>
          <p:nvPr/>
        </p:nvSpPr>
        <p:spPr>
          <a:xfrm>
            <a:off x="211016" y="5746096"/>
            <a:ext cx="2034300" cy="6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pt-BR"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pt-BR"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Dados Paraná: </a:t>
            </a:r>
            <a:r>
              <a:rPr lang="pt-BR" sz="1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08/12/2020</a:t>
            </a:r>
            <a:r>
              <a:rPr lang="pt-BR"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às 12:00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94" name="Google Shape;294;p6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81166" y="1604965"/>
            <a:ext cx="8629650" cy="3648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9"/>
          <p:cNvSpPr txBox="1"/>
          <p:nvPr/>
        </p:nvSpPr>
        <p:spPr>
          <a:xfrm>
            <a:off x="838200" y="-483014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pt-BR"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Casos e Óbitos por Sexo e Faixa Etária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0" name="Google Shape;300;p9"/>
          <p:cNvSpPr/>
          <p:nvPr/>
        </p:nvSpPr>
        <p:spPr>
          <a:xfrm>
            <a:off x="281353" y="6145314"/>
            <a:ext cx="9847385" cy="43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Fonte: Dados do Paraná consultados da planilha de monitoramento diário de casos do CIEVS/DAV/SESA no dia </a:t>
            </a:r>
            <a:r>
              <a:rPr lang="pt-BR" sz="1100">
                <a:solidFill>
                  <a:schemeClr val="dk1"/>
                </a:solidFill>
              </a:rPr>
              <a:t>08/12/2020</a:t>
            </a:r>
            <a:r>
              <a:rPr lang="pt-BR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às 12h. Os números informados são posteriores às datas de diagnósticos. Dados preliminares, sujeitos a alterações. </a:t>
            </a:r>
            <a:endParaRPr/>
          </a:p>
        </p:txBody>
      </p:sp>
      <p:pic>
        <p:nvPicPr>
          <p:cNvPr id="301" name="Google Shape;301;p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86975" y="1532375"/>
            <a:ext cx="10018043" cy="3793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10"/>
          <p:cNvSpPr txBox="1"/>
          <p:nvPr/>
        </p:nvSpPr>
        <p:spPr>
          <a:xfrm>
            <a:off x="546475" y="-500050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pt-BR"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Casos e Óbitos por Sexo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7" name="Google Shape;307;p10"/>
          <p:cNvSpPr/>
          <p:nvPr/>
        </p:nvSpPr>
        <p:spPr>
          <a:xfrm>
            <a:off x="281353" y="6145314"/>
            <a:ext cx="9847385" cy="43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Fonte: Dados do Paraná consultados da planilha de monitoramento diário de casos do CIEVS/DAV/SESA no dia </a:t>
            </a:r>
            <a:r>
              <a:rPr lang="pt-BR" sz="1100">
                <a:solidFill>
                  <a:schemeClr val="dk1"/>
                </a:solidFill>
              </a:rPr>
              <a:t>08/12/2020</a:t>
            </a:r>
            <a:r>
              <a:rPr lang="pt-BR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às 12h. Os números informados são posteriores às datas de diagnósticos. Dados preliminares, sujeitos a alterações. </a:t>
            </a:r>
            <a:endParaRPr/>
          </a:p>
        </p:txBody>
      </p:sp>
      <p:pic>
        <p:nvPicPr>
          <p:cNvPr id="308" name="Google Shape;308;p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6415" y="1849037"/>
            <a:ext cx="10175727" cy="31599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63"/>
          <p:cNvSpPr txBox="1"/>
          <p:nvPr/>
        </p:nvSpPr>
        <p:spPr>
          <a:xfrm>
            <a:off x="838200" y="308855"/>
            <a:ext cx="10515600" cy="7040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pt-BR"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EVOLUÇÃO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4" name="Google Shape;314;p63"/>
          <p:cNvSpPr txBox="1"/>
          <p:nvPr/>
        </p:nvSpPr>
        <p:spPr>
          <a:xfrm>
            <a:off x="516988" y="5826614"/>
            <a:ext cx="9142800" cy="6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100" i="0" u="none" strike="noStrike" cap="none">
                <a:solidFill>
                  <a:srgbClr val="000000"/>
                </a:solidFill>
              </a:rPr>
              <a:t>* Do total de casos confirmados, </a:t>
            </a:r>
            <a:r>
              <a:rPr lang="pt-BR" sz="1100"/>
              <a:t>79.126 </a:t>
            </a:r>
            <a:r>
              <a:rPr lang="pt-BR" sz="1100" i="0" u="none" strike="noStrike" cap="none">
                <a:solidFill>
                  <a:srgbClr val="000000"/>
                </a:solidFill>
              </a:rPr>
              <a:t>pacientes (</a:t>
            </a:r>
            <a:r>
              <a:rPr lang="pt-BR" sz="1100"/>
              <a:t>25,5</a:t>
            </a:r>
            <a:r>
              <a:rPr lang="pt-BR" sz="1100" i="0" u="none" strike="noStrike" cap="none">
                <a:solidFill>
                  <a:srgbClr val="000000"/>
                </a:solidFill>
              </a:rPr>
              <a:t>%) estão em isolamento domiciliar ou receberam alta.</a:t>
            </a:r>
            <a:br>
              <a:rPr lang="pt-BR" sz="1100" i="0" u="none" strike="noStrike" cap="none">
                <a:solidFill>
                  <a:srgbClr val="000000"/>
                </a:solidFill>
              </a:rPr>
            </a:br>
            <a:r>
              <a:rPr lang="pt-BR" sz="1100" i="0" u="none" strike="noStrike" cap="none">
                <a:solidFill>
                  <a:srgbClr val="000000"/>
                </a:solidFill>
              </a:rPr>
              <a:t>** Em internados estão contabilizados pacientes em ambiente hospitalar público (SUS) e também particular.</a:t>
            </a:r>
            <a:endParaRPr sz="1100" i="0" u="none" strike="noStrike" cap="none">
              <a:solidFill>
                <a:srgbClr val="000000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100" i="0" u="none" strike="noStrike" cap="none">
                <a:solidFill>
                  <a:srgbClr val="000000"/>
                </a:solidFill>
              </a:rPr>
              <a:t>***Pacientes recuperados consultados da planilha de monitoramento diário de casos da Vigilância Epidemiológica da Sesa no dia </a:t>
            </a:r>
            <a:r>
              <a:rPr lang="pt-BR" sz="1100">
                <a:solidFill>
                  <a:schemeClr val="dk1"/>
                </a:solidFill>
              </a:rPr>
              <a:t>08/12/2020</a:t>
            </a:r>
            <a:r>
              <a:rPr lang="pt-BR" sz="1100" i="0" u="none" strike="noStrike" cap="none">
                <a:solidFill>
                  <a:srgbClr val="000000"/>
                </a:solidFill>
              </a:rPr>
              <a:t>, às 9h. Dados preliminares, sujeitos a alterações.</a:t>
            </a:r>
            <a:endParaRPr sz="1100" i="0" u="none" strike="noStrike" cap="none">
              <a:solidFill>
                <a:srgbClr val="000000"/>
              </a:solidFill>
            </a:endParaRPr>
          </a:p>
        </p:txBody>
      </p:sp>
      <p:pic>
        <p:nvPicPr>
          <p:cNvPr id="315" name="Google Shape;315;p6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02700" y="1334812"/>
            <a:ext cx="9986576" cy="4188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"/>
          <p:cNvSpPr txBox="1"/>
          <p:nvPr/>
        </p:nvSpPr>
        <p:spPr>
          <a:xfrm>
            <a:off x="838200" y="520112"/>
            <a:ext cx="10515600" cy="7803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pt-BR"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Panorama COVID-19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" name="Google Shape;93;p2"/>
          <p:cNvSpPr/>
          <p:nvPr/>
        </p:nvSpPr>
        <p:spPr>
          <a:xfrm>
            <a:off x="281353" y="6145314"/>
            <a:ext cx="9847385" cy="43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Fonte: Dados do Paraná consultados da planilha de monitoramento diário de casos do CIEVS/DAV/SESA no dia </a:t>
            </a:r>
            <a:r>
              <a:rPr lang="pt-BR" sz="1100"/>
              <a:t>08/12/2020</a:t>
            </a:r>
            <a:r>
              <a:rPr lang="pt-BR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às 12h. Os números informados são posteriores às datas de diagnósticos. Dados preliminares, sujeitos a alterações. </a:t>
            </a:r>
            <a:endParaRPr/>
          </a:p>
        </p:txBody>
      </p:sp>
      <p:pic>
        <p:nvPicPr>
          <p:cNvPr id="94" name="Google Shape;94;p2"/>
          <p:cNvPicPr preferRelativeResize="0"/>
          <p:nvPr/>
        </p:nvPicPr>
        <p:blipFill rotWithShape="1">
          <a:blip r:embed="rId3">
            <a:alphaModFix/>
          </a:blip>
          <a:srcRect r="2808"/>
          <a:stretch/>
        </p:blipFill>
        <p:spPr>
          <a:xfrm>
            <a:off x="765124" y="2025913"/>
            <a:ext cx="10661750" cy="2806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64"/>
          <p:cNvSpPr txBox="1"/>
          <p:nvPr/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pt-BR"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Idade Média dos Casos Confirmados e Óbitos por Faixa Etária no Paraná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1" name="Google Shape;321;p64"/>
          <p:cNvSpPr txBox="1"/>
          <p:nvPr/>
        </p:nvSpPr>
        <p:spPr>
          <a:xfrm>
            <a:off x="2131411" y="1824623"/>
            <a:ext cx="26637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pt-BR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Casos Confirmados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2" name="Google Shape;322;p64"/>
          <p:cNvSpPr txBox="1"/>
          <p:nvPr/>
        </p:nvSpPr>
        <p:spPr>
          <a:xfrm>
            <a:off x="7885069" y="1824623"/>
            <a:ext cx="26637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pt-BR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Óbitos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323" name="Google Shape;323;p64"/>
          <p:cNvGraphicFramePr/>
          <p:nvPr/>
        </p:nvGraphicFramePr>
        <p:xfrm>
          <a:off x="1343425" y="22969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{FA63643C-2A37-4761-BBC2-6E5494F6A275}</a:tableStyleId>
              </a:tblPr>
              <a:tblGrid>
                <a:gridCol w="2660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93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439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430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 b="1">
                          <a:solidFill>
                            <a:srgbClr val="1F497D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Faixa etária</a:t>
                      </a:r>
                      <a:endParaRPr sz="1800" b="1">
                        <a:solidFill>
                          <a:srgbClr val="1F497D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5D9F1"/>
                    </a:solidFill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23:0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 b="1">
                          <a:solidFill>
                            <a:srgbClr val="1F497D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Qtde</a:t>
                      </a:r>
                      <a:endParaRPr sz="1800" b="1">
                        <a:solidFill>
                          <a:srgbClr val="1F497D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5D9F1"/>
                    </a:solidFill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23:0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 b="1">
                          <a:solidFill>
                            <a:srgbClr val="1F497D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Percentual</a:t>
                      </a:r>
                      <a:endParaRPr sz="1800" b="1">
                        <a:solidFill>
                          <a:srgbClr val="1F497D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5D9F1"/>
                    </a:solidFill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23:0:2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30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Abaixo de 10 anos</a:t>
                      </a: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23:1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9.792</a:t>
                      </a: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23:1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3,20%</a:t>
                      </a: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23:1:2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30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Entre 10 a 19 anos</a:t>
                      </a: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23:2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20.070</a:t>
                      </a: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23:2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6,60%</a:t>
                      </a: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23:2:2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30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Entre 20 a 39 anos</a:t>
                      </a: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23:3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135.511</a:t>
                      </a: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23:3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44,30%</a:t>
                      </a: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23:3:2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30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Entre 40 a 59 anos</a:t>
                      </a: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23:4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99.924</a:t>
                      </a: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23:4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32,70%</a:t>
                      </a: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23:4:2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30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Acima ou igual a 60 anos</a:t>
                      </a: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23:5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40.737</a:t>
                      </a: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23:5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13,30%</a:t>
                      </a: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23:5:2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30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 b="1">
                          <a:solidFill>
                            <a:srgbClr val="1F497D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Total</a:t>
                      </a:r>
                      <a:endParaRPr sz="1800" b="1">
                        <a:solidFill>
                          <a:srgbClr val="1F497D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5D9F1"/>
                    </a:solidFill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23:6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 b="1">
                          <a:solidFill>
                            <a:srgbClr val="1F497D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306.034</a:t>
                      </a:r>
                      <a:endParaRPr sz="1800" b="1">
                        <a:solidFill>
                          <a:srgbClr val="1F497D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5D9F1"/>
                    </a:solidFill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23:6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 b="1">
                          <a:solidFill>
                            <a:srgbClr val="1F497D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100%</a:t>
                      </a:r>
                      <a:endParaRPr sz="1800" b="1">
                        <a:solidFill>
                          <a:srgbClr val="1F497D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5D9F1"/>
                    </a:solidFill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23:6:2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324" name="Google Shape;324;p64"/>
          <p:cNvGraphicFramePr/>
          <p:nvPr/>
        </p:nvGraphicFramePr>
        <p:xfrm>
          <a:off x="7333525" y="2267372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{FA63643C-2A37-4761-BBC2-6E5494F6A275}</a:tableStyleId>
              </a:tblPr>
              <a:tblGrid>
                <a:gridCol w="2379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3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125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 b="1">
                          <a:solidFill>
                            <a:srgbClr val="1F497D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Faixa etária</a:t>
                      </a:r>
                      <a:endParaRPr sz="1800" b="1">
                        <a:solidFill>
                          <a:srgbClr val="1F497D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5D9F1"/>
                    </a:solidFill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24:0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 b="1">
                          <a:solidFill>
                            <a:srgbClr val="1F497D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Qtde</a:t>
                      </a:r>
                      <a:endParaRPr sz="1800" b="1">
                        <a:solidFill>
                          <a:srgbClr val="1F497D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5D9F1"/>
                    </a:solidFill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24:0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 b="1">
                          <a:solidFill>
                            <a:srgbClr val="1F497D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Percentual</a:t>
                      </a:r>
                      <a:endParaRPr sz="1800" b="1">
                        <a:solidFill>
                          <a:srgbClr val="1F497D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5D9F1"/>
                    </a:solidFill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24:0:2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Abaixo de 10 anos</a:t>
                      </a: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24:1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</a:t>
                      </a: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24:1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0,00%</a:t>
                      </a: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24:1:2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Entre 10 a 19 anos</a:t>
                      </a: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24:2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16</a:t>
                      </a: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24:2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0,20%</a:t>
                      </a: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24:2:2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Entre 20 a 39 anos</a:t>
                      </a: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24:3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250</a:t>
                      </a: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24:3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3,90%</a:t>
                      </a: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24:3:2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Entre 40 a 59 anos</a:t>
                      </a: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24:4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1.281</a:t>
                      </a: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24:4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19,80%</a:t>
                      </a: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24:4:2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24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Acima ou igual a 60 anos</a:t>
                      </a: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24:5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4.931</a:t>
                      </a: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24:5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76,10%</a:t>
                      </a: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24:5:2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 b="1">
                          <a:solidFill>
                            <a:srgbClr val="1F497D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Total</a:t>
                      </a:r>
                      <a:endParaRPr sz="1800" b="1">
                        <a:solidFill>
                          <a:srgbClr val="1F497D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5D9F1"/>
                    </a:solidFill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24:6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 b="1">
                          <a:solidFill>
                            <a:srgbClr val="1F497D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6.481</a:t>
                      </a:r>
                      <a:endParaRPr sz="1800" b="1">
                        <a:solidFill>
                          <a:srgbClr val="1F497D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5D9F1"/>
                    </a:solidFill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24:6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 b="1">
                          <a:solidFill>
                            <a:srgbClr val="1F497D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100%</a:t>
                      </a:r>
                      <a:endParaRPr sz="1800" b="1">
                        <a:solidFill>
                          <a:srgbClr val="1F497D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5D9F1"/>
                    </a:solidFill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24:6:2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p12"/>
          <p:cNvSpPr txBox="1"/>
          <p:nvPr/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pt-BR"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Idade Média dos Casos Confirmados e Óbitos por Faixa Etária em Curitiba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0" name="Google Shape;330;p12"/>
          <p:cNvSpPr txBox="1"/>
          <p:nvPr/>
        </p:nvSpPr>
        <p:spPr>
          <a:xfrm>
            <a:off x="2131411" y="1824623"/>
            <a:ext cx="26637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pt-BR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Casos Confirmados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1" name="Google Shape;331;p12"/>
          <p:cNvSpPr txBox="1"/>
          <p:nvPr/>
        </p:nvSpPr>
        <p:spPr>
          <a:xfrm>
            <a:off x="7885069" y="1824623"/>
            <a:ext cx="26637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pt-BR"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Óbitos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332" name="Google Shape;332;p12"/>
          <p:cNvGraphicFramePr/>
          <p:nvPr/>
        </p:nvGraphicFramePr>
        <p:xfrm>
          <a:off x="1355150" y="23040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{FA63643C-2A37-4761-BBC2-6E5494F6A275}</a:tableStyleId>
              </a:tblPr>
              <a:tblGrid>
                <a:gridCol w="2436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702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91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33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 b="1">
                          <a:solidFill>
                            <a:srgbClr val="1F497D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Faixa etária</a:t>
                      </a:r>
                      <a:endParaRPr sz="1800" b="1">
                        <a:solidFill>
                          <a:srgbClr val="1F497D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5D9F1"/>
                    </a:solidFill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32:0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 b="1">
                          <a:solidFill>
                            <a:srgbClr val="1F497D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Qtde</a:t>
                      </a:r>
                      <a:endParaRPr sz="1800" b="1">
                        <a:solidFill>
                          <a:srgbClr val="1F497D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5D9F1"/>
                    </a:solidFill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32:0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 b="1">
                          <a:solidFill>
                            <a:srgbClr val="1F497D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Percentual</a:t>
                      </a:r>
                      <a:endParaRPr sz="1800" b="1">
                        <a:solidFill>
                          <a:srgbClr val="1F497D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5D9F1"/>
                    </a:solidFill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32:0:2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33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Abaixo de 10 anos</a:t>
                      </a: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32:1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1.488</a:t>
                      </a: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32:1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3,40%</a:t>
                      </a: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32:1:2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33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Entre 10 a 19 anos</a:t>
                      </a: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32:2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2.226</a:t>
                      </a: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32:2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5,00%</a:t>
                      </a: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32:2:2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33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Entre 20 a 39 anos</a:t>
                      </a: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32:3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18.432</a:t>
                      </a: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32:3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41,80%</a:t>
                      </a: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32:3:2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33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Entre 40 a 59 anos</a:t>
                      </a: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32:4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15.008</a:t>
                      </a: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32:4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34,00%</a:t>
                      </a: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32:4:2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33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Acima ou igual a 60 anos</a:t>
                      </a: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32:5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6.952</a:t>
                      </a: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32:5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15,80%</a:t>
                      </a: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32:5:2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33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 b="1">
                          <a:solidFill>
                            <a:srgbClr val="1F497D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Total</a:t>
                      </a:r>
                      <a:endParaRPr sz="1800" b="1">
                        <a:solidFill>
                          <a:srgbClr val="1F497D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5D9F1"/>
                    </a:solidFill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32:6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 b="1">
                          <a:solidFill>
                            <a:srgbClr val="1F497D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44.106</a:t>
                      </a:r>
                      <a:endParaRPr sz="1800" b="1">
                        <a:solidFill>
                          <a:srgbClr val="1F497D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5D9F1"/>
                    </a:solidFill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32:6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 b="1">
                          <a:solidFill>
                            <a:srgbClr val="1F497D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100%</a:t>
                      </a:r>
                      <a:endParaRPr sz="1800" b="1">
                        <a:solidFill>
                          <a:srgbClr val="1F497D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5D9F1"/>
                    </a:solidFill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32:6:2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333" name="Google Shape;333;p12"/>
          <p:cNvGraphicFramePr/>
          <p:nvPr/>
        </p:nvGraphicFramePr>
        <p:xfrm>
          <a:off x="7339007" y="228001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{FA63643C-2A37-4761-BBC2-6E5494F6A275}</a:tableStyleId>
              </a:tblPr>
              <a:tblGrid>
                <a:gridCol w="23796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34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124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 b="1">
                          <a:solidFill>
                            <a:srgbClr val="1F497D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Faixa etária</a:t>
                      </a:r>
                      <a:endParaRPr sz="1800" b="1">
                        <a:solidFill>
                          <a:srgbClr val="1F497D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5D9F1"/>
                    </a:solidFill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33:0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 b="1">
                          <a:solidFill>
                            <a:srgbClr val="1F497D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Qtde</a:t>
                      </a:r>
                      <a:endParaRPr sz="1800" b="1">
                        <a:solidFill>
                          <a:srgbClr val="1F497D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5D9F1"/>
                    </a:solidFill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33:0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 b="1">
                          <a:solidFill>
                            <a:srgbClr val="1F497D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Percentual</a:t>
                      </a:r>
                      <a:endParaRPr sz="1800" b="1">
                        <a:solidFill>
                          <a:srgbClr val="1F497D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5D9F1"/>
                    </a:solidFill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33:0:2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Abaixo de 10 anos</a:t>
                      </a: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33:1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</a:t>
                      </a: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33:1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0,10%</a:t>
                      </a: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33:1:2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Entre 10 a 19 anos</a:t>
                      </a: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33:2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</a:t>
                      </a: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33:2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0,10%</a:t>
                      </a: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33:2:2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Entre 20 a 39 anos</a:t>
                      </a: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33:3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51</a:t>
                      </a: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33:3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3,00%</a:t>
                      </a: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33:3:2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Entre 40 a 59 anos</a:t>
                      </a: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33:4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345</a:t>
                      </a: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33:4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20,00%</a:t>
                      </a: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33:4:2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24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Acima ou igual a 60 anos</a:t>
                      </a: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33:5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1.330</a:t>
                      </a: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33:5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77,00%</a:t>
                      </a:r>
                      <a:endParaRPr sz="18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33:5:2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 b="1">
                          <a:solidFill>
                            <a:srgbClr val="1F497D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Total</a:t>
                      </a:r>
                      <a:endParaRPr sz="1800" b="1">
                        <a:solidFill>
                          <a:srgbClr val="1F497D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5D9F1"/>
                    </a:solidFill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33:6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 b="1">
                          <a:solidFill>
                            <a:srgbClr val="1F497D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1.728</a:t>
                      </a:r>
                      <a:endParaRPr sz="1800" b="1">
                        <a:solidFill>
                          <a:srgbClr val="1F497D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5D9F1"/>
                    </a:solidFill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33:6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 b="1">
                          <a:solidFill>
                            <a:srgbClr val="1F497D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100%</a:t>
                      </a:r>
                      <a:endParaRPr sz="1800" b="1">
                        <a:solidFill>
                          <a:srgbClr val="1F497D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5D9F1"/>
                    </a:solidFill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33:6:2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g9e97673e4d_0_9"/>
          <p:cNvSpPr txBox="1"/>
          <p:nvPr/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pt-BR" sz="4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Casos e óbitos de SRAG* por vírus de residentes no Paraná</a:t>
            </a:r>
            <a:endParaRPr sz="4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0" name="Google Shape;340;g9e97673e4d_0_9"/>
          <p:cNvSpPr txBox="1"/>
          <p:nvPr/>
        </p:nvSpPr>
        <p:spPr>
          <a:xfrm>
            <a:off x="16150" y="5672775"/>
            <a:ext cx="9839400" cy="77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lang="pt-BR" sz="11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Fonte: Dados consultados no Boletim Influenza de </a:t>
            </a:r>
            <a:r>
              <a:rPr lang="pt-BR" sz="1100">
                <a:latin typeface="Verdana"/>
                <a:ea typeface="Verdana"/>
                <a:cs typeface="Verdana"/>
                <a:sym typeface="Verdana"/>
              </a:rPr>
              <a:t>02</a:t>
            </a:r>
            <a:r>
              <a:rPr lang="pt-BR" sz="1100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/</a:t>
            </a:r>
            <a:r>
              <a:rPr lang="pt-BR" sz="1100">
                <a:latin typeface="Verdana"/>
                <a:ea typeface="Verdana"/>
                <a:cs typeface="Verdana"/>
                <a:sym typeface="Verdana"/>
              </a:rPr>
              <a:t>12</a:t>
            </a:r>
            <a:r>
              <a:rPr lang="pt-BR" sz="11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/2020, da SESA-PR/DAV/CVIE/DVVTR-SIVEP Gripe, onde podem ser consultados maiores detalhes sobre SRAG.  Atualizado em </a:t>
            </a:r>
            <a:r>
              <a:rPr lang="pt-BR" sz="1100">
                <a:latin typeface="Verdana"/>
                <a:ea typeface="Verdana"/>
                <a:cs typeface="Verdana"/>
                <a:sym typeface="Verdana"/>
              </a:rPr>
              <a:t>02</a:t>
            </a:r>
            <a:r>
              <a:rPr lang="pt-BR" sz="11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/</a:t>
            </a:r>
            <a:r>
              <a:rPr lang="pt-BR" sz="1100">
                <a:latin typeface="Verdana"/>
                <a:ea typeface="Verdana"/>
                <a:cs typeface="Verdana"/>
                <a:sym typeface="Verdana"/>
              </a:rPr>
              <a:t>12</a:t>
            </a:r>
            <a:r>
              <a:rPr lang="pt-BR" sz="11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/2020, dados sujeitos a alterações. Atualização semanal.</a:t>
            </a:r>
            <a:endParaRPr sz="1100" b="0" i="0" u="none" strike="noStrike" cap="non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lang="pt-BR" sz="11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*SRAG: Síndrome Respiratória Aguda Grave.</a:t>
            </a:r>
            <a:endParaRPr sz="1100" b="0" i="0" u="none" strike="noStrike" cap="non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lang="pt-BR" sz="1100" b="0" i="0" u="none" strike="noStrike" cap="none">
                <a:solidFill>
                  <a:srgbClr val="000000"/>
                </a:solidFill>
                <a:latin typeface="Verdana"/>
                <a:ea typeface="Verdana"/>
                <a:cs typeface="Verdana"/>
                <a:sym typeface="Verdana"/>
              </a:rPr>
              <a:t>**Obs: Os casos de SRAG não especificada são para contabilizar casos com resultados negativos pelos agentes testados e para os casos onde não houve coleta de material biológico para envio ao laboratório. Nenhum caso hospitalizado que entra no banco é descartado, todos são SRAG.</a:t>
            </a:r>
            <a:endParaRPr sz="1100" b="0" i="0" u="none" strike="noStrike" cap="none">
              <a:solidFill>
                <a:srgbClr val="000000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aphicFrame>
        <p:nvGraphicFramePr>
          <p:cNvPr id="341" name="Google Shape;341;g9e97673e4d_0_9"/>
          <p:cNvGraphicFramePr/>
          <p:nvPr/>
        </p:nvGraphicFramePr>
        <p:xfrm>
          <a:off x="2002550" y="1762454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{FA63643C-2A37-4761-BBC2-6E5494F6A275}</a:tableStyleId>
              </a:tblPr>
              <a:tblGrid>
                <a:gridCol w="30960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237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237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237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237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29225">
                <a:tc rowSpan="2"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 b="1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CLASSIFICAÇÃO FINAL</a:t>
                      </a:r>
                      <a:endParaRPr sz="1100" b="1"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E2F3"/>
                    </a:solidFill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41:0:0"/>
                      </a:ext>
                    </a:extLst>
                  </a:tcPr>
                </a:tc>
                <a:tc gridSpan="2"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 b="1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CASOS</a:t>
                      </a:r>
                      <a:endParaRPr sz="1100" b="1"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E2F3"/>
                    </a:solidFill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41:0:1"/>
                      </a:ext>
                    </a:extLst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 b="1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ÓBITOS</a:t>
                      </a:r>
                      <a:endParaRPr sz="1100" b="1"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E2F3"/>
                    </a:solidFill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41:0:3"/>
                      </a:ext>
                    </a:extLst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375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900" b="1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N</a:t>
                      </a:r>
                      <a:endParaRPr sz="900" b="1"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E2F3"/>
                    </a:solidFill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41:1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900" b="1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%</a:t>
                      </a:r>
                      <a:endParaRPr sz="900" b="1"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E2F3"/>
                    </a:solidFill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41:1:2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900" b="1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N</a:t>
                      </a:r>
                      <a:endParaRPr sz="900" b="1"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E2F3"/>
                    </a:solidFill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41:1:3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900" b="1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%</a:t>
                      </a:r>
                      <a:endParaRPr sz="900" b="1"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E2F3"/>
                    </a:solidFill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41:1:4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63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 b="1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SRAG por COVID-19</a:t>
                      </a:r>
                      <a:endParaRPr sz="1100" b="1"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41:2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 b="1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23.109</a:t>
                      </a:r>
                      <a:endParaRPr sz="1100" b="1"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41:2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 b="1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40,5</a:t>
                      </a:r>
                      <a:endParaRPr sz="1100" b="1"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41:2:2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 b="1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6.062</a:t>
                      </a:r>
                      <a:endParaRPr sz="1100" b="1"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41:2:3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 b="1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58,8</a:t>
                      </a:r>
                      <a:endParaRPr sz="1100" b="1"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41:2:4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63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 b="1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SRAG por Influenza</a:t>
                      </a:r>
                      <a:endParaRPr sz="1100" b="1"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E2F3"/>
                    </a:solidFill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41:3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 b="1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96</a:t>
                      </a:r>
                      <a:endParaRPr sz="1100" b="1"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E2F3"/>
                    </a:solidFill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41:3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 b="1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0,2</a:t>
                      </a:r>
                      <a:endParaRPr sz="1100" b="1"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E2F3"/>
                    </a:solidFill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41:3:2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 b="1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13</a:t>
                      </a:r>
                      <a:endParaRPr sz="1100" b="1"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E2F3"/>
                    </a:solidFill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41:3:3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 b="1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0,1</a:t>
                      </a:r>
                      <a:endParaRPr sz="1100" b="1"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E2F3"/>
                    </a:solidFill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41:3:4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63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 b="1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SRAG por outros vírus respiratórios</a:t>
                      </a:r>
                      <a:endParaRPr sz="1100" b="1"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41:4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 b="1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1.398</a:t>
                      </a:r>
                      <a:endParaRPr sz="1100" b="1"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41:4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 b="1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2,4</a:t>
                      </a:r>
                      <a:endParaRPr sz="1100" b="1"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41:4:2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 b="1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103</a:t>
                      </a:r>
                      <a:endParaRPr sz="1100" b="1"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41:4:3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 b="1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1</a:t>
                      </a:r>
                      <a:endParaRPr sz="1100" b="1"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41:4:4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63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 b="1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SRAG por outros agentes etiológicos</a:t>
                      </a:r>
                      <a:endParaRPr sz="1100" b="1"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E2F3"/>
                    </a:solidFill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41:5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 b="1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79</a:t>
                      </a:r>
                      <a:endParaRPr sz="1100" b="1"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E2F3"/>
                    </a:solidFill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41:5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 b="1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0,1</a:t>
                      </a:r>
                      <a:endParaRPr sz="1100" b="1"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E2F3"/>
                    </a:solidFill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41:5:2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 b="1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18</a:t>
                      </a:r>
                      <a:endParaRPr sz="1100" b="1"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E2F3"/>
                    </a:solidFill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41:5:3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 b="1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0,2</a:t>
                      </a:r>
                      <a:endParaRPr sz="1100" b="1"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E2F3"/>
                    </a:solidFill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41:5:4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63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 b="1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SRAG não especificada**</a:t>
                      </a:r>
                      <a:endParaRPr sz="1100" b="1"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41:6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 b="1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26.796</a:t>
                      </a:r>
                      <a:endParaRPr sz="1100" b="1"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41:6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 b="1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47</a:t>
                      </a:r>
                      <a:endParaRPr sz="1100" b="1"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41:6:2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 b="1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4.102</a:t>
                      </a:r>
                      <a:endParaRPr sz="1100" b="1"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41:6:3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 b="1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39,8</a:t>
                      </a:r>
                      <a:endParaRPr sz="1100" b="1"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41:6:4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63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 b="1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Em investigação</a:t>
                      </a:r>
                      <a:endParaRPr sz="1100" b="1"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E2F3"/>
                    </a:solidFill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41:7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 b="1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5.585</a:t>
                      </a:r>
                      <a:endParaRPr sz="1100" b="1"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E2F3"/>
                    </a:solidFill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41:7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 b="1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9,8</a:t>
                      </a:r>
                      <a:endParaRPr sz="1100" b="1"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E2F3"/>
                    </a:solidFill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41:7:2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 b="1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8</a:t>
                      </a:r>
                      <a:endParaRPr sz="1100" b="1"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E2F3"/>
                    </a:solidFill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41:7:3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 b="1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0,1</a:t>
                      </a:r>
                      <a:endParaRPr sz="1100" b="1"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CFE2F3"/>
                    </a:solidFill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41:7:4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63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 b="1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TOTAL</a:t>
                      </a:r>
                      <a:endParaRPr sz="1100" b="1"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41:8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 b="1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57.063</a:t>
                      </a:r>
                      <a:endParaRPr sz="1100" b="1"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41:8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 b="1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100</a:t>
                      </a:r>
                      <a:endParaRPr sz="1100" b="1"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41:8:2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 b="1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10.306</a:t>
                      </a:r>
                      <a:endParaRPr sz="1100" b="1"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41:8:3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 b="1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100</a:t>
                      </a:r>
                      <a:endParaRPr sz="1100" b="1"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CCCCC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41:8:4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p14"/>
          <p:cNvSpPr txBox="1"/>
          <p:nvPr/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pt-BR"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Casos por Critério de Confirmação e Laboratório Responsável pelos Exames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47" name="Google Shape;347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0200" y="2000200"/>
            <a:ext cx="10891602" cy="36481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16"/>
          <p:cNvSpPr txBox="1"/>
          <p:nvPr/>
        </p:nvSpPr>
        <p:spPr>
          <a:xfrm>
            <a:off x="838200" y="650047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pt-BR"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Exames RT-PCR realizados pela Rede Pública e Laboratórios Credenciados no GAL</a:t>
            </a:r>
            <a:endParaRPr sz="40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3" name="Google Shape;353;p16"/>
          <p:cNvSpPr txBox="1"/>
          <p:nvPr/>
        </p:nvSpPr>
        <p:spPr>
          <a:xfrm>
            <a:off x="450166" y="5732387"/>
            <a:ext cx="8936400" cy="6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100" i="0" u="none" strike="noStrike" cap="none">
                <a:solidFill>
                  <a:srgbClr val="000000"/>
                </a:solidFill>
              </a:rPr>
              <a:t>Fonte: Sistema. Gerenciador de Ambiente Laboratorial (GAL). Consultado no dia </a:t>
            </a:r>
            <a:r>
              <a:rPr lang="pt-BR" sz="1100"/>
              <a:t>08/12/2020</a:t>
            </a:r>
            <a:r>
              <a:rPr lang="pt-BR" sz="1100" i="0" u="none" strike="noStrike" cap="none">
                <a:solidFill>
                  <a:srgbClr val="000000"/>
                </a:solidFill>
              </a:rPr>
              <a:t>, às 12h00.</a:t>
            </a:r>
            <a:endParaRPr sz="1100" i="0" u="none" strike="noStrike" cap="none">
              <a:solidFill>
                <a:srgbClr val="000000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100" i="0" u="none" strike="noStrike" cap="none">
                <a:solidFill>
                  <a:srgbClr val="000000"/>
                </a:solidFill>
              </a:rPr>
              <a:t>* Outros </a:t>
            </a:r>
            <a:r>
              <a:rPr lang="pt-BR" sz="1100"/>
              <a:t>10.747</a:t>
            </a:r>
            <a:r>
              <a:rPr lang="pt-BR" sz="1100" i="0" u="none" strike="noStrike" cap="none">
                <a:solidFill>
                  <a:srgbClr val="000000"/>
                </a:solidFill>
              </a:rPr>
              <a:t> casos confirmados pelos critérios RT-PCR, clínico epidemiológico ou teste rápido, não estão registrados no sistema GAL.</a:t>
            </a:r>
            <a:endParaRPr sz="1100" i="0" u="none" strike="noStrike" cap="none">
              <a:solidFill>
                <a:srgbClr val="000000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100" i="0" u="none" strike="noStrike" cap="none">
                <a:solidFill>
                  <a:srgbClr val="000000"/>
                </a:solidFill>
              </a:rPr>
              <a:t>** Casos confirmados pelos critérios RT-PCR, clínico epidemiológico ou teste rápido, registrados no sistema GAL</a:t>
            </a:r>
            <a:br>
              <a:rPr lang="pt-BR" sz="1100" i="0" u="none" strike="noStrike" cap="none">
                <a:solidFill>
                  <a:srgbClr val="000000"/>
                </a:solidFill>
              </a:rPr>
            </a:br>
            <a:r>
              <a:rPr lang="pt-BR" sz="1100" i="0" u="none" strike="noStrike" cap="none">
                <a:solidFill>
                  <a:srgbClr val="000000"/>
                </a:solidFill>
              </a:rPr>
              <a:t>*** Os casos em investigação consultados do GAL estão detalhados ao final deste documento. Amostras em triagem </a:t>
            </a:r>
            <a:r>
              <a:rPr lang="pt-BR" sz="1100" b="1" i="0" u="none" strike="noStrike" cap="none">
                <a:solidFill>
                  <a:srgbClr val="000000"/>
                </a:solidFill>
              </a:rPr>
              <a:t>não</a:t>
            </a:r>
            <a:r>
              <a:rPr lang="pt-BR" sz="1100" i="0" u="none" strike="noStrike" cap="none">
                <a:solidFill>
                  <a:srgbClr val="000000"/>
                </a:solidFill>
              </a:rPr>
              <a:t> estão neste número. </a:t>
            </a:r>
            <a:endParaRPr sz="1100" i="0" u="none" strike="noStrike" cap="none">
              <a:solidFill>
                <a:srgbClr val="000000"/>
              </a:solidFill>
            </a:endParaRPr>
          </a:p>
        </p:txBody>
      </p:sp>
      <p:pic>
        <p:nvPicPr>
          <p:cNvPr id="354" name="Google Shape;354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7400" y="2583243"/>
            <a:ext cx="11617200" cy="1691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 sz="4000"/>
              <a:t>Exames Método RT-PCR e Testes Rápidos</a:t>
            </a:r>
            <a:endParaRPr sz="4000"/>
          </a:p>
        </p:txBody>
      </p:sp>
      <p:pic>
        <p:nvPicPr>
          <p:cNvPr id="360" name="Google Shape;360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7150" y="2234953"/>
            <a:ext cx="11207925" cy="2663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p18"/>
          <p:cNvSpPr txBox="1">
            <a:spLocks noGrp="1"/>
          </p:cNvSpPr>
          <p:nvPr>
            <p:ph type="title"/>
          </p:nvPr>
        </p:nvSpPr>
        <p:spPr>
          <a:xfrm>
            <a:off x="838200" y="500062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59"/>
              <a:buFont typeface="Calibri"/>
              <a:buNone/>
            </a:pPr>
            <a:r>
              <a:rPr lang="pt-BR" sz="3473"/>
              <a:t>Leitos Hospitalares SUS, Exclusivos para Pacientes Suspeitos ou Confirmados Covid-19 por Macrorregião</a:t>
            </a:r>
            <a:br>
              <a:rPr lang="pt-BR" sz="3473"/>
            </a:br>
            <a:endParaRPr sz="3473"/>
          </a:p>
        </p:txBody>
      </p:sp>
      <p:sp>
        <p:nvSpPr>
          <p:cNvPr id="366" name="Google Shape;366;p18"/>
          <p:cNvSpPr/>
          <p:nvPr/>
        </p:nvSpPr>
        <p:spPr>
          <a:xfrm>
            <a:off x="1171574" y="1826101"/>
            <a:ext cx="16081800" cy="6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7" name="Google Shape;367;p18"/>
          <p:cNvSpPr/>
          <p:nvPr/>
        </p:nvSpPr>
        <p:spPr>
          <a:xfrm>
            <a:off x="-1" y="6157949"/>
            <a:ext cx="9774719" cy="14157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pt-BR" sz="1100" b="0" i="0" u="none" strike="noStrike" cap="non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Fonte: Planilha de monitoramento diário de regulação de leitos DGS/SESA. Sistema Estadual de Regulação, SMS de Curitiba, SMS de São José dos Pinhais, SMS de Araucária e SMS de Pato Branco, acesso em </a:t>
            </a:r>
            <a:r>
              <a:rPr lang="pt-BR" sz="1100">
                <a:latin typeface="Montserrat"/>
                <a:ea typeface="Montserrat"/>
                <a:cs typeface="Montserrat"/>
                <a:sym typeface="Montserrat"/>
              </a:rPr>
              <a:t>08/12/2020</a:t>
            </a:r>
            <a:r>
              <a:rPr lang="pt-BR" sz="1100" b="0" i="0" u="none" strike="noStrike" cap="non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às 14h. Dados preliminares, sujeitos a alterações.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br>
              <a:rPr lang="pt-BR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8" name="Google Shape;368;p18"/>
          <p:cNvSpPr/>
          <p:nvPr/>
        </p:nvSpPr>
        <p:spPr>
          <a:xfrm>
            <a:off x="1171574" y="1749137"/>
            <a:ext cx="158382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9" name="Google Shape;369;p18"/>
          <p:cNvSpPr/>
          <p:nvPr/>
        </p:nvSpPr>
        <p:spPr>
          <a:xfrm>
            <a:off x="838200" y="1568814"/>
            <a:ext cx="12192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0" name="Google Shape;370;p18"/>
          <p:cNvSpPr/>
          <p:nvPr/>
        </p:nvSpPr>
        <p:spPr>
          <a:xfrm>
            <a:off x="927879" y="1677922"/>
            <a:ext cx="12192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1" name="Google Shape;371;p18"/>
          <p:cNvSpPr/>
          <p:nvPr/>
        </p:nvSpPr>
        <p:spPr>
          <a:xfrm>
            <a:off x="946994" y="1472321"/>
            <a:ext cx="15699900" cy="6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2" name="Google Shape;372;p18"/>
          <p:cNvSpPr/>
          <p:nvPr/>
        </p:nvSpPr>
        <p:spPr>
          <a:xfrm>
            <a:off x="2390775" y="2584450"/>
            <a:ext cx="12192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3" name="Google Shape;373;p18"/>
          <p:cNvSpPr/>
          <p:nvPr/>
        </p:nvSpPr>
        <p:spPr>
          <a:xfrm>
            <a:off x="2390775" y="2584450"/>
            <a:ext cx="12192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4" name="Google Shape;374;p18"/>
          <p:cNvSpPr/>
          <p:nvPr/>
        </p:nvSpPr>
        <p:spPr>
          <a:xfrm>
            <a:off x="2390775" y="2584450"/>
            <a:ext cx="12192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375" name="Google Shape;375;p18"/>
          <p:cNvGraphicFramePr/>
          <p:nvPr/>
        </p:nvGraphicFramePr>
        <p:xfrm>
          <a:off x="1219250" y="180361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{FA63643C-2A37-4761-BBC2-6E5494F6A275}</a:tableStyleId>
              </a:tblPr>
              <a:tblGrid>
                <a:gridCol w="8241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4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4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54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4854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854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8542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8542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8542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8542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5292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455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3790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514675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477675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601375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596975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</a:tblGrid>
              <a:tr h="449725">
                <a:tc rowSpan="3"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500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0:0"/>
                      </a:ext>
                    </a:extLst>
                  </a:tcPr>
                </a:tc>
                <a:tc gridSpan="8"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900" b="1"/>
                        <a:t>ADULTO</a:t>
                      </a:r>
                      <a:endParaRPr sz="900" b="1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0:1"/>
                      </a:ext>
                    </a:extLst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900" b="1"/>
                        <a:t>PEDIÁTRICO</a:t>
                      </a:r>
                      <a:endParaRPr sz="900" b="1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0:9"/>
                      </a:ext>
                    </a:extLst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9725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900" b="1"/>
                        <a:t>UTI</a:t>
                      </a:r>
                      <a:endParaRPr sz="900" b="1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1:1"/>
                      </a:ext>
                    </a:extLst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900" b="1"/>
                        <a:t>ENFERMARIA</a:t>
                      </a:r>
                      <a:endParaRPr sz="900" b="1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1:5"/>
                      </a:ext>
                    </a:extLst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900" b="1"/>
                        <a:t>UTI</a:t>
                      </a:r>
                      <a:endParaRPr sz="900" b="1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1:9"/>
                      </a:ext>
                    </a:extLst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900" b="1"/>
                        <a:t>ENFERMARIA</a:t>
                      </a:r>
                      <a:endParaRPr sz="900" b="1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1:13"/>
                      </a:ext>
                    </a:extLst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60975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900" b="1"/>
                        <a:t>Exist.</a:t>
                      </a:r>
                      <a:endParaRPr sz="900" b="1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2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900" b="1"/>
                        <a:t>Ocup.</a:t>
                      </a:r>
                      <a:endParaRPr sz="900" b="1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2:2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900" b="1"/>
                        <a:t>Livres</a:t>
                      </a:r>
                      <a:endParaRPr sz="900" b="1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2:3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900" b="1"/>
                        <a:t>Tx de ocup.</a:t>
                      </a:r>
                      <a:endParaRPr sz="900" b="1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2:4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900" b="1"/>
                        <a:t>Exist.</a:t>
                      </a:r>
                      <a:endParaRPr sz="900" b="1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2:5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900" b="1"/>
                        <a:t>Ocup.</a:t>
                      </a:r>
                      <a:endParaRPr sz="900" b="1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2:6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900" b="1"/>
                        <a:t>Livres</a:t>
                      </a:r>
                      <a:endParaRPr sz="900" b="1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2:7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900" b="1"/>
                        <a:t>Tx de ocup.</a:t>
                      </a:r>
                      <a:endParaRPr sz="900" b="1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2:8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900" b="1"/>
                        <a:t>Exist.</a:t>
                      </a:r>
                      <a:endParaRPr sz="900" b="1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2:9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900" b="1"/>
                        <a:t>Ocup.</a:t>
                      </a:r>
                      <a:endParaRPr sz="900" b="1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2:1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900" b="1"/>
                        <a:t>Livres</a:t>
                      </a:r>
                      <a:endParaRPr sz="900" b="1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2:1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900" b="1"/>
                        <a:t>Tx de ocup.</a:t>
                      </a:r>
                      <a:endParaRPr sz="900" b="1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2:12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900" b="1"/>
                        <a:t>Exist.</a:t>
                      </a:r>
                      <a:endParaRPr sz="900" b="1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2:13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900" b="1"/>
                        <a:t>Ocup.</a:t>
                      </a:r>
                      <a:endParaRPr sz="900" b="1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2:14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900" b="1"/>
                        <a:t>Livres</a:t>
                      </a:r>
                      <a:endParaRPr sz="900" b="1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2:15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900" b="1"/>
                        <a:t>Tx de ocup.</a:t>
                      </a:r>
                      <a:endParaRPr sz="900" b="1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2:16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215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LESTE</a:t>
                      </a:r>
                      <a:endParaRPr sz="10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3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 b="1"/>
                        <a:t>630</a:t>
                      </a:r>
                      <a:endParaRPr sz="1300" b="1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3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 b="1"/>
                        <a:t>581</a:t>
                      </a:r>
                      <a:endParaRPr sz="1300" b="1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3:2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 b="1"/>
                        <a:t>49</a:t>
                      </a:r>
                      <a:endParaRPr sz="1300" b="1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3:3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 b="1"/>
                        <a:t>92%</a:t>
                      </a:r>
                      <a:endParaRPr sz="1300" b="1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3:4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 b="1"/>
                        <a:t>1.014</a:t>
                      </a:r>
                      <a:endParaRPr sz="1300" b="1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3:5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 b="1"/>
                        <a:t>702</a:t>
                      </a:r>
                      <a:endParaRPr sz="1300" b="1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3:6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 b="1"/>
                        <a:t>312</a:t>
                      </a:r>
                      <a:endParaRPr sz="1300" b="1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3:7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 b="1"/>
                        <a:t>69%</a:t>
                      </a:r>
                      <a:endParaRPr sz="1300" b="1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3:8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 b="1"/>
                        <a:t>10</a:t>
                      </a:r>
                      <a:endParaRPr sz="1300" b="1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3:9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 b="1"/>
                        <a:t>9</a:t>
                      </a:r>
                      <a:endParaRPr sz="1300" b="1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3:1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 b="1"/>
                        <a:t>1</a:t>
                      </a:r>
                      <a:endParaRPr sz="1300" b="1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3:1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 b="1"/>
                        <a:t>90%</a:t>
                      </a:r>
                      <a:endParaRPr sz="1300" b="1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3:12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 b="1"/>
                        <a:t>22</a:t>
                      </a:r>
                      <a:endParaRPr sz="1300" b="1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3:13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 b="1"/>
                        <a:t>8</a:t>
                      </a:r>
                      <a:endParaRPr sz="1300" b="1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3:14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 b="1"/>
                        <a:t>14</a:t>
                      </a:r>
                      <a:endParaRPr sz="1300" b="1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3:15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 b="1"/>
                        <a:t>36%</a:t>
                      </a:r>
                      <a:endParaRPr sz="1300" b="1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3:16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215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OESTE</a:t>
                      </a:r>
                      <a:endParaRPr sz="10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4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 b="1"/>
                        <a:t>172</a:t>
                      </a:r>
                      <a:endParaRPr sz="1300" b="1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4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 b="1"/>
                        <a:t>153</a:t>
                      </a:r>
                      <a:endParaRPr sz="1300" b="1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4:2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 b="1"/>
                        <a:t>19</a:t>
                      </a:r>
                      <a:endParaRPr sz="1300" b="1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4:3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 b="1"/>
                        <a:t>89%</a:t>
                      </a:r>
                      <a:endParaRPr sz="1300" b="1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4:4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 b="1"/>
                        <a:t>180</a:t>
                      </a:r>
                      <a:endParaRPr sz="1300" b="1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4:5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 b="1"/>
                        <a:t>110</a:t>
                      </a:r>
                      <a:endParaRPr sz="1300" b="1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4:6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 b="1"/>
                        <a:t>70</a:t>
                      </a:r>
                      <a:endParaRPr sz="1300" b="1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4:7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 b="1"/>
                        <a:t>61%</a:t>
                      </a:r>
                      <a:endParaRPr sz="1300" b="1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4:8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 b="1"/>
                        <a:t>2</a:t>
                      </a:r>
                      <a:endParaRPr sz="1300" b="1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4:9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 b="1"/>
                        <a:t>1</a:t>
                      </a:r>
                      <a:endParaRPr sz="1300" b="1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4:1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 b="1"/>
                        <a:t>1</a:t>
                      </a:r>
                      <a:endParaRPr sz="1300" b="1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4:1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 b="1"/>
                        <a:t>50%</a:t>
                      </a:r>
                      <a:endParaRPr sz="1300" b="1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4:12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 b="1"/>
                        <a:t>2</a:t>
                      </a:r>
                      <a:endParaRPr sz="1300" b="1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4:13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 b="1"/>
                        <a:t>0</a:t>
                      </a:r>
                      <a:endParaRPr sz="1300" b="1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4:14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 b="1"/>
                        <a:t>2</a:t>
                      </a:r>
                      <a:endParaRPr sz="1300" b="1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4:15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 b="1"/>
                        <a:t>0%</a:t>
                      </a:r>
                      <a:endParaRPr sz="1300" b="1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4:16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6215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NOROESTE</a:t>
                      </a:r>
                      <a:endParaRPr sz="10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5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 b="1"/>
                        <a:t>135</a:t>
                      </a:r>
                      <a:endParaRPr sz="1300" b="1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5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 b="1"/>
                        <a:t>112</a:t>
                      </a:r>
                      <a:endParaRPr sz="1300" b="1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5:2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 b="1"/>
                        <a:t>23</a:t>
                      </a:r>
                      <a:endParaRPr sz="1300" b="1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5:3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 b="1"/>
                        <a:t>83%</a:t>
                      </a:r>
                      <a:endParaRPr sz="1300" b="1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5:4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 b="1"/>
                        <a:t>231</a:t>
                      </a:r>
                      <a:endParaRPr sz="1300" b="1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5:5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 b="1"/>
                        <a:t>153</a:t>
                      </a:r>
                      <a:endParaRPr sz="1300" b="1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5:6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 b="1"/>
                        <a:t>78</a:t>
                      </a:r>
                      <a:endParaRPr sz="1300" b="1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5:7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 b="1"/>
                        <a:t>66%</a:t>
                      </a:r>
                      <a:endParaRPr sz="1300" b="1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5:8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 b="1"/>
                        <a:t>5</a:t>
                      </a:r>
                      <a:endParaRPr sz="1300" b="1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5:9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 b="1"/>
                        <a:t>0</a:t>
                      </a:r>
                      <a:endParaRPr sz="1300" b="1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5:1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 b="1"/>
                        <a:t>5</a:t>
                      </a:r>
                      <a:endParaRPr sz="1300" b="1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5:1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 b="1"/>
                        <a:t>0%</a:t>
                      </a:r>
                      <a:endParaRPr sz="1300" b="1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5:12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 b="1"/>
                        <a:t>5</a:t>
                      </a:r>
                      <a:endParaRPr sz="1300" b="1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5:13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 b="1"/>
                        <a:t>2</a:t>
                      </a:r>
                      <a:endParaRPr sz="1300" b="1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5:14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 b="1"/>
                        <a:t>3</a:t>
                      </a:r>
                      <a:endParaRPr sz="1300" b="1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5:15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 b="1"/>
                        <a:t>40%</a:t>
                      </a:r>
                      <a:endParaRPr sz="1300" b="1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5:16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6215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NORTE</a:t>
                      </a:r>
                      <a:endParaRPr sz="10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6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 b="1"/>
                        <a:t>151</a:t>
                      </a:r>
                      <a:endParaRPr sz="1300" b="1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6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 b="1"/>
                        <a:t>102</a:t>
                      </a:r>
                      <a:endParaRPr sz="1300" b="1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6:2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 b="1"/>
                        <a:t>49</a:t>
                      </a:r>
                      <a:endParaRPr sz="1300" b="1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6:3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 b="1"/>
                        <a:t>68%</a:t>
                      </a:r>
                      <a:endParaRPr sz="1300" b="1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6:4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 b="1"/>
                        <a:t>235</a:t>
                      </a:r>
                      <a:endParaRPr sz="1300" b="1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6:5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 b="1"/>
                        <a:t>156</a:t>
                      </a:r>
                      <a:endParaRPr sz="1300" b="1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6:6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 b="1"/>
                        <a:t>79</a:t>
                      </a:r>
                      <a:endParaRPr sz="1300" b="1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6:7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 b="1"/>
                        <a:t>66%</a:t>
                      </a:r>
                      <a:endParaRPr sz="1300" b="1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6:8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 b="1"/>
                        <a:t>5</a:t>
                      </a:r>
                      <a:endParaRPr sz="1300" b="1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6:9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 b="1"/>
                        <a:t>3</a:t>
                      </a:r>
                      <a:endParaRPr sz="1300" b="1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6:1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 b="1"/>
                        <a:t>2</a:t>
                      </a:r>
                      <a:endParaRPr sz="1300" b="1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6:1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 b="1"/>
                        <a:t>60%</a:t>
                      </a:r>
                      <a:endParaRPr sz="1300" b="1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6:12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 b="1"/>
                        <a:t>5</a:t>
                      </a:r>
                      <a:endParaRPr sz="1300" b="1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6:13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 b="1"/>
                        <a:t>2</a:t>
                      </a:r>
                      <a:endParaRPr sz="1300" b="1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6:14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 b="1"/>
                        <a:t>3</a:t>
                      </a:r>
                      <a:endParaRPr sz="1300" b="1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6:15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 b="1"/>
                        <a:t>40%</a:t>
                      </a:r>
                      <a:endParaRPr sz="1300" b="1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6:16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6215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0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TOTAL</a:t>
                      </a:r>
                      <a:endParaRPr sz="10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666666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7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 b="1"/>
                        <a:t>1.088</a:t>
                      </a:r>
                      <a:endParaRPr sz="1300" b="1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7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 b="1"/>
                        <a:t>948</a:t>
                      </a:r>
                      <a:endParaRPr sz="1300" b="1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7:2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 b="1"/>
                        <a:t>140</a:t>
                      </a:r>
                      <a:endParaRPr sz="1300" b="1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7:3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 b="1"/>
                        <a:t>87%</a:t>
                      </a:r>
                      <a:endParaRPr sz="1300" b="1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7:4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 b="1"/>
                        <a:t>1.660</a:t>
                      </a:r>
                      <a:endParaRPr sz="1300" b="1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7:5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 b="1"/>
                        <a:t>1.121</a:t>
                      </a:r>
                      <a:endParaRPr sz="1300" b="1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7:6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 b="1"/>
                        <a:t>539</a:t>
                      </a:r>
                      <a:endParaRPr sz="1300" b="1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7:7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 b="1"/>
                        <a:t>68%</a:t>
                      </a:r>
                      <a:endParaRPr sz="1300" b="1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7:8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 b="1"/>
                        <a:t>22</a:t>
                      </a:r>
                      <a:endParaRPr sz="1300" b="1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7:9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 b="1"/>
                        <a:t>13</a:t>
                      </a:r>
                      <a:endParaRPr sz="1300" b="1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7:1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 b="1"/>
                        <a:t>9</a:t>
                      </a:r>
                      <a:endParaRPr sz="1300" b="1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7:1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 b="1"/>
                        <a:t>59%</a:t>
                      </a:r>
                      <a:endParaRPr sz="1300" b="1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7:12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 b="1"/>
                        <a:t>34</a:t>
                      </a:r>
                      <a:endParaRPr sz="1300" b="1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7:13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 b="1"/>
                        <a:t>12</a:t>
                      </a:r>
                      <a:endParaRPr sz="1300" b="1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7:14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 b="1"/>
                        <a:t>22</a:t>
                      </a:r>
                      <a:endParaRPr sz="1300" b="1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7:15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 b="1"/>
                        <a:t>35%</a:t>
                      </a:r>
                      <a:endParaRPr sz="1300" b="1"/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75:7:16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p19"/>
          <p:cNvSpPr txBox="1">
            <a:spLocks noGrp="1"/>
          </p:cNvSpPr>
          <p:nvPr>
            <p:ph type="title"/>
          </p:nvPr>
        </p:nvSpPr>
        <p:spPr>
          <a:xfrm>
            <a:off x="838201" y="30624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59"/>
              <a:buFont typeface="Calibri"/>
              <a:buNone/>
            </a:pPr>
            <a:r>
              <a:rPr lang="pt-BR" sz="3563"/>
              <a:t>Leitos SUS não Exclusivos para Pacientes Suspeitos ou Confirmados COVID-19 por Macrorregião.</a:t>
            </a:r>
            <a:br>
              <a:rPr lang="pt-BR" sz="3563"/>
            </a:br>
            <a:endParaRPr sz="3563"/>
          </a:p>
        </p:txBody>
      </p:sp>
      <p:sp>
        <p:nvSpPr>
          <p:cNvPr id="381" name="Google Shape;381;p19"/>
          <p:cNvSpPr/>
          <p:nvPr/>
        </p:nvSpPr>
        <p:spPr>
          <a:xfrm>
            <a:off x="0" y="6115166"/>
            <a:ext cx="9690000" cy="141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pt-BR" sz="1100" b="0" i="0" u="none" strike="noStrike" cap="non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Fonte: Planilha de monitoramento diário de regulação de leitos DGS/SESA. Sistema Estadual de Regulação, SMS de Curitiba, SMS de São José dos Pinhais, SMS de Araucária e SMS de Pato Branco, acesso em </a:t>
            </a:r>
            <a:r>
              <a:rPr lang="pt-BR" sz="1100">
                <a:latin typeface="Montserrat"/>
                <a:ea typeface="Montserrat"/>
                <a:cs typeface="Montserrat"/>
                <a:sym typeface="Montserrat"/>
              </a:rPr>
              <a:t>08/12/2020</a:t>
            </a:r>
            <a:r>
              <a:rPr lang="pt-BR" sz="1100" b="0" i="0" u="none" strike="noStrike" cap="non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 às 14h. Dados preliminares, sujeitos a alterações.</a:t>
            </a: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br>
              <a:rPr lang="pt-BR"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2" name="Google Shape;382;p19"/>
          <p:cNvSpPr/>
          <p:nvPr/>
        </p:nvSpPr>
        <p:spPr>
          <a:xfrm>
            <a:off x="992724" y="1767086"/>
            <a:ext cx="16772141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3" name="Google Shape;383;p19"/>
          <p:cNvSpPr/>
          <p:nvPr/>
        </p:nvSpPr>
        <p:spPr>
          <a:xfrm>
            <a:off x="992724" y="1340077"/>
            <a:ext cx="15947099" cy="6421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4" name="Google Shape;384;p19"/>
          <p:cNvSpPr/>
          <p:nvPr/>
        </p:nvSpPr>
        <p:spPr>
          <a:xfrm>
            <a:off x="992725" y="1340236"/>
            <a:ext cx="12192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5" name="Google Shape;385;p19"/>
          <p:cNvSpPr/>
          <p:nvPr/>
        </p:nvSpPr>
        <p:spPr>
          <a:xfrm>
            <a:off x="2652713" y="2443163"/>
            <a:ext cx="12192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6" name="Google Shape;386;p19"/>
          <p:cNvSpPr/>
          <p:nvPr/>
        </p:nvSpPr>
        <p:spPr>
          <a:xfrm>
            <a:off x="838201" y="1429444"/>
            <a:ext cx="16323451" cy="65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7" name="Google Shape;387;p19"/>
          <p:cNvSpPr/>
          <p:nvPr/>
        </p:nvSpPr>
        <p:spPr>
          <a:xfrm>
            <a:off x="2652713" y="2443163"/>
            <a:ext cx="12192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8" name="Google Shape;388;p19"/>
          <p:cNvSpPr/>
          <p:nvPr/>
        </p:nvSpPr>
        <p:spPr>
          <a:xfrm>
            <a:off x="2652713" y="2443163"/>
            <a:ext cx="12192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9" name="Google Shape;389;p19"/>
          <p:cNvSpPr/>
          <p:nvPr/>
        </p:nvSpPr>
        <p:spPr>
          <a:xfrm>
            <a:off x="2652713" y="2443163"/>
            <a:ext cx="12192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390" name="Google Shape;390;p19"/>
          <p:cNvGraphicFramePr/>
          <p:nvPr/>
        </p:nvGraphicFramePr>
        <p:xfrm>
          <a:off x="1553550" y="15046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{FA63643C-2A37-4761-BBC2-6E5494F6A275}</a:tableStyleId>
              </a:tblPr>
              <a:tblGrid>
                <a:gridCol w="821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95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02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823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079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176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048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987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6212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5677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58387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2282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707925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445025">
                <a:tc rowSpan="3"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MACRO</a:t>
                      </a:r>
                      <a:endParaRPr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90:0:0"/>
                      </a:ext>
                    </a:extLst>
                  </a:tcPr>
                </a:tc>
                <a:tc rowSpan="2" gridSpan="4"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TOTAL UTI ADULTO E PEDIÁTRICA</a:t>
                      </a:r>
                      <a:endParaRPr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90:0:1"/>
                      </a:ext>
                    </a:extLst>
                  </a:tcPr>
                </a:tc>
                <a:tc rowSpan="2"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rowSpan="2" gridSpan="4"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LEITO CLÍNICO ADULTO</a:t>
                      </a:r>
                      <a:endParaRPr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90:0:5"/>
                      </a:ext>
                    </a:extLst>
                  </a:tcPr>
                </a:tc>
                <a:tc rowSpan="2"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rowSpan="2" gridSpan="4"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LEITO CLÍNICO PEDIÁTRICO</a:t>
                      </a:r>
                      <a:endParaRPr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90:0:9"/>
                      </a:ext>
                    </a:extLst>
                  </a:tcPr>
                </a:tc>
                <a:tc rowSpan="2"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56225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gridSpan="4"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18400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2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Exist.</a:t>
                      </a:r>
                      <a:endParaRPr sz="12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90:2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2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Ocup.</a:t>
                      </a:r>
                      <a:endParaRPr sz="12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90:2:2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2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Livres</a:t>
                      </a:r>
                      <a:endParaRPr sz="12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90:2:3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2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Tx de ocup.</a:t>
                      </a:r>
                      <a:endParaRPr sz="12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90:2:4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2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Exist.</a:t>
                      </a:r>
                      <a:endParaRPr sz="12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90:2:5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2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Ocup.</a:t>
                      </a:r>
                      <a:endParaRPr sz="12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90:2:6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2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Livres</a:t>
                      </a:r>
                      <a:endParaRPr sz="12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90:2:7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2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Tx de ocup.</a:t>
                      </a:r>
                      <a:endParaRPr sz="12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90:2:8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2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Exist.</a:t>
                      </a:r>
                      <a:endParaRPr sz="12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90:2:9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2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Ocup.</a:t>
                      </a:r>
                      <a:endParaRPr sz="12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90:2:1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2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Livres</a:t>
                      </a:r>
                      <a:endParaRPr sz="12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90:2:1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2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Tx de ocup.</a:t>
                      </a:r>
                      <a:endParaRPr sz="12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ctr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90:2:12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1025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LESTE</a:t>
                      </a:r>
                      <a:endParaRPr sz="11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90:3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672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90:3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414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90:3:2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258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90:3:3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62%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90:3:4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1863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90:3:5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779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90:3:6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1084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90:3:7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41,8%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90:3:8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456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90:3:9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84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90:3:1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372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90:3:1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18,4%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90:3:12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1025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OESTE</a:t>
                      </a:r>
                      <a:endParaRPr sz="11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90:4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209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90:4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145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90:4:2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64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90:4:3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69%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90:4:4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1016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90:4:5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466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90:4:6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550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90:4:7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45,9%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90:4:8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396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90:4:9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50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90:4:1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346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90:4:1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12,6%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90:4:12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1025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NOROESTE</a:t>
                      </a:r>
                      <a:endParaRPr sz="11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90:5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198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90:5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148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90:5:2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50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90:5:3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75%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90:5:4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1031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90:5:5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444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90:5:6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587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90:5:7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43,1%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90:5:8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378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90:5:9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64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90:5:1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314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90:5:1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16,9%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90:5:12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91025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NORTE</a:t>
                      </a:r>
                      <a:endParaRPr sz="11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90:6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244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90:6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164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90:6:2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80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90:6:3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67%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90:6:4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1582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90:6:5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665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90:6:6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917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90:6:7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42,0%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90:6:8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459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90:6:9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61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90:6:1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398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90:6:1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13,3%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90:6:12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91025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TOTAL</a:t>
                      </a:r>
                      <a:endParaRPr sz="11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90:7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1323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90:7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871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90:7:2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452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90:7:3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66%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90:7:4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5492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90:7:5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2354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90:7:6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3138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90:7:7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42,9%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90:7:8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1689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90:7:9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259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90:7:1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1430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90:7:1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3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15,3%</a:t>
                      </a:r>
                      <a:endParaRPr sz="1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390:7:12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p47"/>
          <p:cNvSpPr txBox="1"/>
          <p:nvPr/>
        </p:nvSpPr>
        <p:spPr>
          <a:xfrm>
            <a:off x="259075" y="337625"/>
            <a:ext cx="3218400" cy="143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pt-BR"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Coeficiente de INCIDÊNCIA por COVID-19 por REGIONAL</a:t>
            </a:r>
            <a:endParaRPr sz="2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pt-BR"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(por 100 mil habitantes</a:t>
            </a:r>
            <a:r>
              <a:rPr lang="pt-BR"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br>
              <a:rPr lang="pt-BR"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19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6" name="Google Shape;396;p47"/>
          <p:cNvSpPr txBox="1"/>
          <p:nvPr/>
        </p:nvSpPr>
        <p:spPr>
          <a:xfrm>
            <a:off x="1081159" y="1955818"/>
            <a:ext cx="1866900" cy="885825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400" b="1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EMERGÊNCIA</a:t>
            </a:r>
            <a:endParaRPr sz="1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400" b="1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50% acima da incidência </a:t>
            </a:r>
            <a:r>
              <a:rPr lang="pt-BR" sz="1800" b="1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estadua</a:t>
            </a:r>
            <a:r>
              <a:rPr lang="pt-BR" sz="1400" b="1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l</a:t>
            </a:r>
            <a:endParaRPr sz="1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7" name="Google Shape;397;p47"/>
          <p:cNvSpPr txBox="1"/>
          <p:nvPr/>
        </p:nvSpPr>
        <p:spPr>
          <a:xfrm>
            <a:off x="1081159" y="2848670"/>
            <a:ext cx="1866900" cy="885825"/>
          </a:xfrm>
          <a:prstGeom prst="rect">
            <a:avLst/>
          </a:prstGeom>
          <a:solidFill>
            <a:srgbClr val="FFD966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ATENÇÃO</a:t>
            </a:r>
            <a:endParaRPr sz="1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Entre 50% e a incidência </a:t>
            </a:r>
            <a:r>
              <a:rPr lang="pt-BR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estadu</a:t>
            </a:r>
            <a:r>
              <a:rPr lang="pt-BR" sz="1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</a:t>
            </a:r>
            <a:endParaRPr sz="1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8" name="Google Shape;398;p47"/>
          <p:cNvSpPr txBox="1"/>
          <p:nvPr/>
        </p:nvSpPr>
        <p:spPr>
          <a:xfrm>
            <a:off x="1081159" y="3733949"/>
            <a:ext cx="1866900" cy="885825"/>
          </a:xfrm>
          <a:prstGeom prst="rect">
            <a:avLst/>
          </a:prstGeom>
          <a:solidFill>
            <a:srgbClr val="A8D08C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ALERTA</a:t>
            </a:r>
            <a:endParaRPr sz="1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Abaixo da incidência </a:t>
            </a:r>
            <a:r>
              <a:rPr lang="pt-BR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estadual</a:t>
            </a:r>
            <a:endParaRPr sz="1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9" name="Google Shape;399;p47"/>
          <p:cNvSpPr txBox="1"/>
          <p:nvPr/>
        </p:nvSpPr>
        <p:spPr>
          <a:xfrm>
            <a:off x="387264" y="5386922"/>
            <a:ext cx="2034300" cy="10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pt-BR"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Dados Brasil CONASS: </a:t>
            </a:r>
            <a:r>
              <a:rPr lang="pt-BR" sz="1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07/12/2020</a:t>
            </a:r>
            <a:r>
              <a:rPr lang="pt-BR"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às 18:00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pt-BR"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pt-BR"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Dados Paraná: </a:t>
            </a:r>
            <a:r>
              <a:rPr lang="pt-BR" sz="1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08/12/2020</a:t>
            </a:r>
            <a:r>
              <a:rPr lang="pt-BR"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às 12:00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00" name="Google Shape;400;p47"/>
          <p:cNvPicPr preferRelativeResize="0"/>
          <p:nvPr/>
        </p:nvPicPr>
        <p:blipFill rotWithShape="1">
          <a:blip r:embed="rId3">
            <a:alphaModFix/>
          </a:blip>
          <a:srcRect t="3599" b="2653"/>
          <a:stretch/>
        </p:blipFill>
        <p:spPr>
          <a:xfrm>
            <a:off x="4724400" y="0"/>
            <a:ext cx="7467600" cy="5715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p48"/>
          <p:cNvSpPr txBox="1"/>
          <p:nvPr/>
        </p:nvSpPr>
        <p:spPr>
          <a:xfrm>
            <a:off x="90954" y="376703"/>
            <a:ext cx="4736893" cy="1323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pt-BR"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Coeficiente de MORTALIDADE</a:t>
            </a:r>
            <a:endParaRPr sz="16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pt-BR"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por COVID-19 por REGIONAL</a:t>
            </a:r>
            <a:endParaRPr sz="2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pt-BR"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(por 100 mil habitantes)</a:t>
            </a:r>
            <a:br>
              <a:rPr lang="pt-BR"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2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6" name="Google Shape;406;p48"/>
          <p:cNvSpPr txBox="1"/>
          <p:nvPr/>
        </p:nvSpPr>
        <p:spPr>
          <a:xfrm>
            <a:off x="1525951" y="2211534"/>
            <a:ext cx="1866900" cy="885825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400" b="1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EMERGÊNCIA</a:t>
            </a:r>
            <a:endParaRPr sz="1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400" b="1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50% acima da incidência </a:t>
            </a:r>
            <a:r>
              <a:rPr lang="pt-BR" sz="1800" b="1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estadua</a:t>
            </a:r>
            <a:r>
              <a:rPr lang="pt-BR" sz="1400" b="1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l</a:t>
            </a:r>
            <a:endParaRPr sz="1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7" name="Google Shape;407;p48"/>
          <p:cNvSpPr txBox="1"/>
          <p:nvPr/>
        </p:nvSpPr>
        <p:spPr>
          <a:xfrm>
            <a:off x="1525951" y="3104386"/>
            <a:ext cx="1866900" cy="885825"/>
          </a:xfrm>
          <a:prstGeom prst="rect">
            <a:avLst/>
          </a:prstGeom>
          <a:solidFill>
            <a:srgbClr val="FFD966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ATENÇÃO</a:t>
            </a:r>
            <a:endParaRPr sz="1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Entre 50% e a incidência </a:t>
            </a:r>
            <a:r>
              <a:rPr lang="pt-BR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estadu</a:t>
            </a:r>
            <a:r>
              <a:rPr lang="pt-BR" sz="1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</a:t>
            </a:r>
            <a:endParaRPr sz="1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8" name="Google Shape;408;p48"/>
          <p:cNvSpPr txBox="1"/>
          <p:nvPr/>
        </p:nvSpPr>
        <p:spPr>
          <a:xfrm>
            <a:off x="1525951" y="3989665"/>
            <a:ext cx="1866900" cy="885825"/>
          </a:xfrm>
          <a:prstGeom prst="rect">
            <a:avLst/>
          </a:prstGeom>
          <a:solidFill>
            <a:srgbClr val="A8D08C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ALERTA</a:t>
            </a:r>
            <a:endParaRPr sz="1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Abaixo da incidência </a:t>
            </a:r>
            <a:r>
              <a:rPr lang="pt-BR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estadu</a:t>
            </a:r>
            <a:r>
              <a:rPr lang="pt-BR" sz="1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</a:t>
            </a:r>
            <a:endParaRPr sz="1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9" name="Google Shape;409;p48"/>
          <p:cNvSpPr txBox="1"/>
          <p:nvPr/>
        </p:nvSpPr>
        <p:spPr>
          <a:xfrm>
            <a:off x="387264" y="5386922"/>
            <a:ext cx="2034300" cy="10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pt-BR"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Dados Brasil CONASS: </a:t>
            </a:r>
            <a:r>
              <a:rPr lang="pt-BR" sz="1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07/12/2020</a:t>
            </a:r>
            <a:r>
              <a:rPr lang="pt-BR"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às 18:00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pt-BR"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pt-BR"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Dados Paraná: </a:t>
            </a:r>
            <a:r>
              <a:rPr lang="pt-BR" sz="1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08/12/2020</a:t>
            </a:r>
            <a:r>
              <a:rPr lang="pt-BR"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às 12:00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10" name="Google Shape;410;p48"/>
          <p:cNvPicPr preferRelativeResize="0"/>
          <p:nvPr/>
        </p:nvPicPr>
        <p:blipFill rotWithShape="1">
          <a:blip r:embed="rId3">
            <a:alphaModFix/>
          </a:blip>
          <a:srcRect t="4260"/>
          <a:stretch/>
        </p:blipFill>
        <p:spPr>
          <a:xfrm>
            <a:off x="5132650" y="0"/>
            <a:ext cx="7059349" cy="5773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33"/>
          <p:cNvSpPr txBox="1">
            <a:spLocks noGrp="1"/>
          </p:cNvSpPr>
          <p:nvPr>
            <p:ph type="subTitle" idx="1"/>
          </p:nvPr>
        </p:nvSpPr>
        <p:spPr>
          <a:xfrm>
            <a:off x="1524000" y="421516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pt-BR"/>
              <a:t>MUNICÍPIOS COM CASOS CONFIRMADOS</a:t>
            </a:r>
            <a:endParaRPr/>
          </a:p>
        </p:txBody>
      </p:sp>
      <p:sp>
        <p:nvSpPr>
          <p:cNvPr id="100" name="Google Shape;100;p33"/>
          <p:cNvSpPr txBox="1"/>
          <p:nvPr/>
        </p:nvSpPr>
        <p:spPr>
          <a:xfrm>
            <a:off x="1524000" y="3124961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pt-BR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MUNICÍPIOS COM ÓBITOS CONFIRMADOS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1" name="Google Shape;101;p33"/>
          <p:cNvGrpSpPr/>
          <p:nvPr/>
        </p:nvGrpSpPr>
        <p:grpSpPr>
          <a:xfrm>
            <a:off x="800100" y="1303337"/>
            <a:ext cx="10612439" cy="930274"/>
            <a:chOff x="504" y="821"/>
            <a:chExt cx="6685" cy="586"/>
          </a:xfrm>
        </p:grpSpPr>
        <p:sp>
          <p:nvSpPr>
            <p:cNvPr id="102" name="Google Shape;102;p33"/>
            <p:cNvSpPr/>
            <p:nvPr/>
          </p:nvSpPr>
          <p:spPr>
            <a:xfrm>
              <a:off x="504" y="821"/>
              <a:ext cx="6672" cy="54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" name="Google Shape;103;p33"/>
            <p:cNvSpPr/>
            <p:nvPr/>
          </p:nvSpPr>
          <p:spPr>
            <a:xfrm>
              <a:off x="504" y="1087"/>
              <a:ext cx="6672" cy="279"/>
            </a:xfrm>
            <a:prstGeom prst="rect">
              <a:avLst/>
            </a:prstGeom>
            <a:solidFill>
              <a:srgbClr val="538DD5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" name="Google Shape;104;p33"/>
            <p:cNvSpPr/>
            <p:nvPr/>
          </p:nvSpPr>
          <p:spPr>
            <a:xfrm>
              <a:off x="556" y="848"/>
              <a:ext cx="1549" cy="23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pt-BR" sz="24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Total de Municípios</a:t>
              </a:r>
              <a:endPara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" name="Google Shape;105;p33"/>
            <p:cNvSpPr/>
            <p:nvPr/>
          </p:nvSpPr>
          <p:spPr>
            <a:xfrm>
              <a:off x="2237" y="848"/>
              <a:ext cx="3473" cy="23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pt-BR" sz="24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Total de Municípios com Casos Confirmados</a:t>
              </a:r>
              <a:endPara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" name="Google Shape;106;p33"/>
            <p:cNvSpPr/>
            <p:nvPr/>
          </p:nvSpPr>
          <p:spPr>
            <a:xfrm>
              <a:off x="5951" y="848"/>
              <a:ext cx="1050" cy="23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pt-BR" sz="24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Porcentagem</a:t>
              </a:r>
              <a:endPara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7" name="Google Shape;107;p33"/>
            <p:cNvSpPr/>
            <p:nvPr/>
          </p:nvSpPr>
          <p:spPr>
            <a:xfrm>
              <a:off x="1208" y="1114"/>
              <a:ext cx="404" cy="29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500"/>
                <a:buFont typeface="Arial"/>
                <a:buNone/>
              </a:pPr>
              <a:r>
                <a:rPr lang="pt-BR" sz="25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399</a:t>
              </a: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8" name="Google Shape;108;p33"/>
            <p:cNvSpPr/>
            <p:nvPr/>
          </p:nvSpPr>
          <p:spPr>
            <a:xfrm>
              <a:off x="3853" y="1114"/>
              <a:ext cx="306" cy="24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500"/>
                <a:buFont typeface="Arial"/>
                <a:buNone/>
              </a:pPr>
              <a:r>
                <a:rPr lang="pt-BR" sz="25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39</a:t>
              </a:r>
              <a:r>
                <a:rPr lang="pt-BR" sz="2500">
                  <a:latin typeface="Calibri"/>
                  <a:ea typeface="Calibri"/>
                  <a:cs typeface="Calibri"/>
                  <a:sym typeface="Calibri"/>
                </a:rPr>
                <a:t>9</a:t>
              </a: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9" name="Google Shape;109;p33"/>
            <p:cNvSpPr/>
            <p:nvPr/>
          </p:nvSpPr>
          <p:spPr>
            <a:xfrm>
              <a:off x="6318" y="1090"/>
              <a:ext cx="600" cy="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500"/>
                <a:buFont typeface="Arial"/>
                <a:buNone/>
              </a:pPr>
              <a:r>
                <a:rPr lang="pt-BR" sz="2500">
                  <a:latin typeface="Calibri"/>
                  <a:ea typeface="Calibri"/>
                  <a:cs typeface="Calibri"/>
                  <a:sym typeface="Calibri"/>
                </a:rPr>
                <a:t>100</a:t>
              </a:r>
              <a:r>
                <a:rPr lang="pt-BR" sz="25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%</a:t>
              </a: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" name="Google Shape;110;p33"/>
            <p:cNvSpPr/>
            <p:nvPr/>
          </p:nvSpPr>
          <p:spPr>
            <a:xfrm>
              <a:off x="504" y="821"/>
              <a:ext cx="13" cy="1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" name="Google Shape;111;p33"/>
            <p:cNvSpPr/>
            <p:nvPr/>
          </p:nvSpPr>
          <p:spPr>
            <a:xfrm>
              <a:off x="2172" y="821"/>
              <a:ext cx="13" cy="1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" name="Google Shape;112;p33"/>
            <p:cNvSpPr/>
            <p:nvPr/>
          </p:nvSpPr>
          <p:spPr>
            <a:xfrm>
              <a:off x="5795" y="821"/>
              <a:ext cx="13" cy="1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13" name="Google Shape;113;p33"/>
            <p:cNvCxnSpPr/>
            <p:nvPr/>
          </p:nvCxnSpPr>
          <p:spPr>
            <a:xfrm>
              <a:off x="517" y="821"/>
              <a:ext cx="6659" cy="0"/>
            </a:xfrm>
            <a:prstGeom prst="straightConnector1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14" name="Google Shape;114;p33"/>
            <p:cNvSpPr/>
            <p:nvPr/>
          </p:nvSpPr>
          <p:spPr>
            <a:xfrm>
              <a:off x="517" y="821"/>
              <a:ext cx="6659" cy="1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5" name="Google Shape;115;p33"/>
            <p:cNvSpPr/>
            <p:nvPr/>
          </p:nvSpPr>
          <p:spPr>
            <a:xfrm>
              <a:off x="7163" y="821"/>
              <a:ext cx="13" cy="1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16" name="Google Shape;116;p33"/>
            <p:cNvCxnSpPr/>
            <p:nvPr/>
          </p:nvCxnSpPr>
          <p:spPr>
            <a:xfrm>
              <a:off x="517" y="1063"/>
              <a:ext cx="6600" cy="0"/>
            </a:xfrm>
            <a:prstGeom prst="straightConnector1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17" name="Google Shape;117;p33"/>
            <p:cNvSpPr/>
            <p:nvPr/>
          </p:nvSpPr>
          <p:spPr>
            <a:xfrm>
              <a:off x="517" y="1087"/>
              <a:ext cx="6659" cy="1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18" name="Google Shape;118;p33"/>
            <p:cNvCxnSpPr/>
            <p:nvPr/>
          </p:nvCxnSpPr>
          <p:spPr>
            <a:xfrm>
              <a:off x="504" y="821"/>
              <a:ext cx="0" cy="545"/>
            </a:xfrm>
            <a:prstGeom prst="straightConnector1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19" name="Google Shape;119;p33"/>
            <p:cNvSpPr/>
            <p:nvPr/>
          </p:nvSpPr>
          <p:spPr>
            <a:xfrm>
              <a:off x="504" y="821"/>
              <a:ext cx="13" cy="54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20" name="Google Shape;120;p33"/>
            <p:cNvCxnSpPr/>
            <p:nvPr/>
          </p:nvCxnSpPr>
          <p:spPr>
            <a:xfrm>
              <a:off x="2172" y="834"/>
              <a:ext cx="0" cy="532"/>
            </a:xfrm>
            <a:prstGeom prst="straightConnector1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21" name="Google Shape;121;p33"/>
            <p:cNvSpPr/>
            <p:nvPr/>
          </p:nvSpPr>
          <p:spPr>
            <a:xfrm>
              <a:off x="2172" y="834"/>
              <a:ext cx="13" cy="53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22" name="Google Shape;122;p33"/>
            <p:cNvCxnSpPr/>
            <p:nvPr/>
          </p:nvCxnSpPr>
          <p:spPr>
            <a:xfrm>
              <a:off x="5795" y="834"/>
              <a:ext cx="0" cy="532"/>
            </a:xfrm>
            <a:prstGeom prst="straightConnector1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23" name="Google Shape;123;p33"/>
            <p:cNvSpPr/>
            <p:nvPr/>
          </p:nvSpPr>
          <p:spPr>
            <a:xfrm>
              <a:off x="5795" y="834"/>
              <a:ext cx="13" cy="53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24" name="Google Shape;124;p33"/>
            <p:cNvCxnSpPr/>
            <p:nvPr/>
          </p:nvCxnSpPr>
          <p:spPr>
            <a:xfrm>
              <a:off x="517" y="1353"/>
              <a:ext cx="6659" cy="0"/>
            </a:xfrm>
            <a:prstGeom prst="straightConnector1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25" name="Google Shape;125;p33"/>
            <p:cNvSpPr/>
            <p:nvPr/>
          </p:nvSpPr>
          <p:spPr>
            <a:xfrm>
              <a:off x="517" y="1353"/>
              <a:ext cx="6659" cy="1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26" name="Google Shape;126;p33"/>
            <p:cNvCxnSpPr/>
            <p:nvPr/>
          </p:nvCxnSpPr>
          <p:spPr>
            <a:xfrm>
              <a:off x="7163" y="834"/>
              <a:ext cx="0" cy="532"/>
            </a:xfrm>
            <a:prstGeom prst="straightConnector1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27" name="Google Shape;127;p33"/>
            <p:cNvSpPr/>
            <p:nvPr/>
          </p:nvSpPr>
          <p:spPr>
            <a:xfrm>
              <a:off x="7163" y="834"/>
              <a:ext cx="13" cy="53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28" name="Google Shape;128;p33"/>
            <p:cNvCxnSpPr/>
            <p:nvPr/>
          </p:nvCxnSpPr>
          <p:spPr>
            <a:xfrm>
              <a:off x="504" y="1366"/>
              <a:ext cx="1" cy="1"/>
            </a:xfrm>
            <a:prstGeom prst="straightConnector1">
              <a:avLst/>
            </a:prstGeom>
            <a:noFill/>
            <a:ln w="9525" cap="flat" cmpd="sng">
              <a:solidFill>
                <a:srgbClr val="D4D4D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29" name="Google Shape;129;p33"/>
            <p:cNvSpPr/>
            <p:nvPr/>
          </p:nvSpPr>
          <p:spPr>
            <a:xfrm>
              <a:off x="504" y="1366"/>
              <a:ext cx="13" cy="14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30" name="Google Shape;130;p33"/>
            <p:cNvCxnSpPr/>
            <p:nvPr/>
          </p:nvCxnSpPr>
          <p:spPr>
            <a:xfrm>
              <a:off x="2172" y="1366"/>
              <a:ext cx="1" cy="1"/>
            </a:xfrm>
            <a:prstGeom prst="straightConnector1">
              <a:avLst/>
            </a:prstGeom>
            <a:noFill/>
            <a:ln w="9525" cap="flat" cmpd="sng">
              <a:solidFill>
                <a:srgbClr val="D4D4D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31" name="Google Shape;131;p33"/>
            <p:cNvSpPr/>
            <p:nvPr/>
          </p:nvSpPr>
          <p:spPr>
            <a:xfrm>
              <a:off x="2172" y="1366"/>
              <a:ext cx="13" cy="14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32" name="Google Shape;132;p33"/>
            <p:cNvCxnSpPr/>
            <p:nvPr/>
          </p:nvCxnSpPr>
          <p:spPr>
            <a:xfrm>
              <a:off x="5795" y="1366"/>
              <a:ext cx="1" cy="1"/>
            </a:xfrm>
            <a:prstGeom prst="straightConnector1">
              <a:avLst/>
            </a:prstGeom>
            <a:noFill/>
            <a:ln w="9525" cap="flat" cmpd="sng">
              <a:solidFill>
                <a:srgbClr val="D4D4D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33" name="Google Shape;133;p33"/>
            <p:cNvSpPr/>
            <p:nvPr/>
          </p:nvSpPr>
          <p:spPr>
            <a:xfrm>
              <a:off x="5795" y="1366"/>
              <a:ext cx="13" cy="14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34" name="Google Shape;134;p33"/>
            <p:cNvCxnSpPr/>
            <p:nvPr/>
          </p:nvCxnSpPr>
          <p:spPr>
            <a:xfrm>
              <a:off x="7163" y="1366"/>
              <a:ext cx="1" cy="1"/>
            </a:xfrm>
            <a:prstGeom prst="straightConnector1">
              <a:avLst/>
            </a:prstGeom>
            <a:noFill/>
            <a:ln w="9525" cap="flat" cmpd="sng">
              <a:solidFill>
                <a:srgbClr val="D4D4D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35" name="Google Shape;135;p33"/>
            <p:cNvSpPr/>
            <p:nvPr/>
          </p:nvSpPr>
          <p:spPr>
            <a:xfrm>
              <a:off x="7163" y="1366"/>
              <a:ext cx="13" cy="14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36" name="Google Shape;136;p33"/>
            <p:cNvCxnSpPr/>
            <p:nvPr/>
          </p:nvCxnSpPr>
          <p:spPr>
            <a:xfrm>
              <a:off x="7176" y="821"/>
              <a:ext cx="1" cy="1"/>
            </a:xfrm>
            <a:prstGeom prst="straightConnector1">
              <a:avLst/>
            </a:prstGeom>
            <a:noFill/>
            <a:ln w="9525" cap="flat" cmpd="sng">
              <a:solidFill>
                <a:srgbClr val="D4D4D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37" name="Google Shape;137;p33"/>
            <p:cNvSpPr/>
            <p:nvPr/>
          </p:nvSpPr>
          <p:spPr>
            <a:xfrm>
              <a:off x="7176" y="821"/>
              <a:ext cx="13" cy="13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38" name="Google Shape;138;p33"/>
            <p:cNvCxnSpPr/>
            <p:nvPr/>
          </p:nvCxnSpPr>
          <p:spPr>
            <a:xfrm>
              <a:off x="7176" y="1087"/>
              <a:ext cx="1" cy="1"/>
            </a:xfrm>
            <a:prstGeom prst="straightConnector1">
              <a:avLst/>
            </a:prstGeom>
            <a:noFill/>
            <a:ln w="9525" cap="flat" cmpd="sng">
              <a:solidFill>
                <a:srgbClr val="D4D4D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39" name="Google Shape;139;p33"/>
            <p:cNvSpPr/>
            <p:nvPr/>
          </p:nvSpPr>
          <p:spPr>
            <a:xfrm>
              <a:off x="7176" y="1087"/>
              <a:ext cx="13" cy="13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40" name="Google Shape;140;p33"/>
            <p:cNvCxnSpPr/>
            <p:nvPr/>
          </p:nvCxnSpPr>
          <p:spPr>
            <a:xfrm>
              <a:off x="7176" y="1353"/>
              <a:ext cx="1" cy="1"/>
            </a:xfrm>
            <a:prstGeom prst="straightConnector1">
              <a:avLst/>
            </a:prstGeom>
            <a:noFill/>
            <a:ln w="9525" cap="flat" cmpd="sng">
              <a:solidFill>
                <a:srgbClr val="D4D4D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41" name="Google Shape;141;p33"/>
            <p:cNvSpPr/>
            <p:nvPr/>
          </p:nvSpPr>
          <p:spPr>
            <a:xfrm>
              <a:off x="7176" y="1353"/>
              <a:ext cx="13" cy="13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42" name="Google Shape;142;p33"/>
          <p:cNvGrpSpPr/>
          <p:nvPr/>
        </p:nvGrpSpPr>
        <p:grpSpPr>
          <a:xfrm>
            <a:off x="800100" y="3762377"/>
            <a:ext cx="10612439" cy="930276"/>
            <a:chOff x="504" y="2370"/>
            <a:chExt cx="6685" cy="586"/>
          </a:xfrm>
        </p:grpSpPr>
        <p:sp>
          <p:nvSpPr>
            <p:cNvPr id="143" name="Google Shape;143;p33"/>
            <p:cNvSpPr/>
            <p:nvPr/>
          </p:nvSpPr>
          <p:spPr>
            <a:xfrm>
              <a:off x="504" y="2370"/>
              <a:ext cx="6672" cy="54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4" name="Google Shape;144;p33"/>
            <p:cNvSpPr/>
            <p:nvPr/>
          </p:nvSpPr>
          <p:spPr>
            <a:xfrm>
              <a:off x="504" y="2636"/>
              <a:ext cx="6672" cy="279"/>
            </a:xfrm>
            <a:prstGeom prst="rect">
              <a:avLst/>
            </a:prstGeom>
            <a:solidFill>
              <a:srgbClr val="538DD5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5" name="Google Shape;145;p33"/>
            <p:cNvSpPr/>
            <p:nvPr/>
          </p:nvSpPr>
          <p:spPr>
            <a:xfrm>
              <a:off x="556" y="2397"/>
              <a:ext cx="1549" cy="23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pt-BR" sz="24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Total de Municípios</a:t>
              </a:r>
              <a:endPara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6" name="Google Shape;146;p33"/>
            <p:cNvSpPr/>
            <p:nvPr/>
          </p:nvSpPr>
          <p:spPr>
            <a:xfrm>
              <a:off x="2198" y="2397"/>
              <a:ext cx="3540" cy="23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pt-BR" sz="24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Total de Municípios com Óbitos Confirmados</a:t>
              </a:r>
              <a:endPara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7" name="Google Shape;147;p33"/>
            <p:cNvSpPr/>
            <p:nvPr/>
          </p:nvSpPr>
          <p:spPr>
            <a:xfrm>
              <a:off x="5951" y="2397"/>
              <a:ext cx="1050" cy="23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400"/>
                <a:buFont typeface="Arial"/>
                <a:buNone/>
              </a:pPr>
              <a:r>
                <a:rPr lang="pt-BR" sz="24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Porcentagem</a:t>
              </a:r>
              <a:endPara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8" name="Google Shape;148;p33"/>
            <p:cNvSpPr/>
            <p:nvPr/>
          </p:nvSpPr>
          <p:spPr>
            <a:xfrm>
              <a:off x="1208" y="2663"/>
              <a:ext cx="404" cy="29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500"/>
                <a:buFont typeface="Arial"/>
                <a:buNone/>
              </a:pPr>
              <a:r>
                <a:rPr lang="pt-BR" sz="25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399</a:t>
              </a: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9" name="Google Shape;149;p33"/>
            <p:cNvSpPr/>
            <p:nvPr/>
          </p:nvSpPr>
          <p:spPr>
            <a:xfrm>
              <a:off x="3853" y="2663"/>
              <a:ext cx="306" cy="242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500"/>
                <a:buFont typeface="Arial"/>
                <a:buNone/>
              </a:pPr>
              <a:r>
                <a:rPr lang="pt-BR" sz="25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3</a:t>
              </a:r>
              <a:r>
                <a:rPr lang="pt-BR" sz="2500">
                  <a:latin typeface="Calibri"/>
                  <a:ea typeface="Calibri"/>
                  <a:cs typeface="Calibri"/>
                  <a:sym typeface="Calibri"/>
                </a:rPr>
                <a:t>40</a:t>
              </a: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0" name="Google Shape;150;p33"/>
            <p:cNvSpPr/>
            <p:nvPr/>
          </p:nvSpPr>
          <p:spPr>
            <a:xfrm>
              <a:off x="6289" y="2642"/>
              <a:ext cx="600" cy="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500"/>
                <a:buFont typeface="Arial"/>
                <a:buNone/>
              </a:pPr>
              <a:r>
                <a:rPr lang="pt-BR" sz="2500">
                  <a:latin typeface="Calibri"/>
                  <a:ea typeface="Calibri"/>
                  <a:cs typeface="Calibri"/>
                  <a:sym typeface="Calibri"/>
                </a:rPr>
                <a:t>85,2</a:t>
              </a:r>
              <a:r>
                <a:rPr lang="pt-BR" sz="2500" b="0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%</a:t>
              </a: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1" name="Google Shape;151;p33"/>
            <p:cNvSpPr/>
            <p:nvPr/>
          </p:nvSpPr>
          <p:spPr>
            <a:xfrm>
              <a:off x="504" y="2370"/>
              <a:ext cx="13" cy="1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2" name="Google Shape;152;p33"/>
            <p:cNvSpPr/>
            <p:nvPr/>
          </p:nvSpPr>
          <p:spPr>
            <a:xfrm>
              <a:off x="2172" y="2370"/>
              <a:ext cx="13" cy="1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3" name="Google Shape;153;p33"/>
            <p:cNvSpPr/>
            <p:nvPr/>
          </p:nvSpPr>
          <p:spPr>
            <a:xfrm>
              <a:off x="5795" y="2370"/>
              <a:ext cx="13" cy="1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54" name="Google Shape;154;p33"/>
            <p:cNvCxnSpPr/>
            <p:nvPr/>
          </p:nvCxnSpPr>
          <p:spPr>
            <a:xfrm>
              <a:off x="517" y="2370"/>
              <a:ext cx="6659" cy="0"/>
            </a:xfrm>
            <a:prstGeom prst="straightConnector1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55" name="Google Shape;155;p33"/>
            <p:cNvSpPr/>
            <p:nvPr/>
          </p:nvSpPr>
          <p:spPr>
            <a:xfrm>
              <a:off x="517" y="2370"/>
              <a:ext cx="6659" cy="1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56" name="Google Shape;156;p33"/>
            <p:cNvSpPr/>
            <p:nvPr/>
          </p:nvSpPr>
          <p:spPr>
            <a:xfrm>
              <a:off x="7163" y="2370"/>
              <a:ext cx="13" cy="1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57" name="Google Shape;157;p33"/>
            <p:cNvCxnSpPr/>
            <p:nvPr/>
          </p:nvCxnSpPr>
          <p:spPr>
            <a:xfrm>
              <a:off x="517" y="2636"/>
              <a:ext cx="6659" cy="0"/>
            </a:xfrm>
            <a:prstGeom prst="straightConnector1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58" name="Google Shape;158;p33"/>
            <p:cNvSpPr/>
            <p:nvPr/>
          </p:nvSpPr>
          <p:spPr>
            <a:xfrm>
              <a:off x="517" y="2636"/>
              <a:ext cx="6659" cy="1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59" name="Google Shape;159;p33"/>
            <p:cNvCxnSpPr/>
            <p:nvPr/>
          </p:nvCxnSpPr>
          <p:spPr>
            <a:xfrm>
              <a:off x="504" y="2370"/>
              <a:ext cx="0" cy="545"/>
            </a:xfrm>
            <a:prstGeom prst="straightConnector1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60" name="Google Shape;160;p33"/>
            <p:cNvSpPr/>
            <p:nvPr/>
          </p:nvSpPr>
          <p:spPr>
            <a:xfrm>
              <a:off x="504" y="2370"/>
              <a:ext cx="13" cy="54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61" name="Google Shape;161;p33"/>
            <p:cNvCxnSpPr/>
            <p:nvPr/>
          </p:nvCxnSpPr>
          <p:spPr>
            <a:xfrm>
              <a:off x="2172" y="2383"/>
              <a:ext cx="0" cy="532"/>
            </a:xfrm>
            <a:prstGeom prst="straightConnector1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62" name="Google Shape;162;p33"/>
            <p:cNvSpPr/>
            <p:nvPr/>
          </p:nvSpPr>
          <p:spPr>
            <a:xfrm>
              <a:off x="2172" y="2383"/>
              <a:ext cx="13" cy="53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63" name="Google Shape;163;p33"/>
            <p:cNvCxnSpPr/>
            <p:nvPr/>
          </p:nvCxnSpPr>
          <p:spPr>
            <a:xfrm>
              <a:off x="5795" y="2383"/>
              <a:ext cx="0" cy="532"/>
            </a:xfrm>
            <a:prstGeom prst="straightConnector1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64" name="Google Shape;164;p33"/>
            <p:cNvSpPr/>
            <p:nvPr/>
          </p:nvSpPr>
          <p:spPr>
            <a:xfrm>
              <a:off x="5795" y="2383"/>
              <a:ext cx="13" cy="53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65" name="Google Shape;165;p33"/>
            <p:cNvCxnSpPr/>
            <p:nvPr/>
          </p:nvCxnSpPr>
          <p:spPr>
            <a:xfrm>
              <a:off x="517" y="2902"/>
              <a:ext cx="6659" cy="0"/>
            </a:xfrm>
            <a:prstGeom prst="straightConnector1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66" name="Google Shape;166;p33"/>
            <p:cNvSpPr/>
            <p:nvPr/>
          </p:nvSpPr>
          <p:spPr>
            <a:xfrm>
              <a:off x="517" y="2902"/>
              <a:ext cx="6659" cy="1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67" name="Google Shape;167;p33"/>
            <p:cNvCxnSpPr/>
            <p:nvPr/>
          </p:nvCxnSpPr>
          <p:spPr>
            <a:xfrm>
              <a:off x="7163" y="2383"/>
              <a:ext cx="0" cy="532"/>
            </a:xfrm>
            <a:prstGeom prst="straightConnector1">
              <a:avLst/>
            </a:prstGeom>
            <a:noFill/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68" name="Google Shape;168;p33"/>
            <p:cNvSpPr/>
            <p:nvPr/>
          </p:nvSpPr>
          <p:spPr>
            <a:xfrm>
              <a:off x="7163" y="2383"/>
              <a:ext cx="13" cy="532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69" name="Google Shape;169;p33"/>
            <p:cNvCxnSpPr/>
            <p:nvPr/>
          </p:nvCxnSpPr>
          <p:spPr>
            <a:xfrm>
              <a:off x="504" y="2915"/>
              <a:ext cx="1" cy="1"/>
            </a:xfrm>
            <a:prstGeom prst="straightConnector1">
              <a:avLst/>
            </a:prstGeom>
            <a:noFill/>
            <a:ln w="9525" cap="flat" cmpd="sng">
              <a:solidFill>
                <a:srgbClr val="D4D4D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70" name="Google Shape;170;p33"/>
            <p:cNvSpPr/>
            <p:nvPr/>
          </p:nvSpPr>
          <p:spPr>
            <a:xfrm>
              <a:off x="504" y="2915"/>
              <a:ext cx="13" cy="14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71" name="Google Shape;171;p33"/>
            <p:cNvCxnSpPr/>
            <p:nvPr/>
          </p:nvCxnSpPr>
          <p:spPr>
            <a:xfrm>
              <a:off x="2172" y="2915"/>
              <a:ext cx="1" cy="1"/>
            </a:xfrm>
            <a:prstGeom prst="straightConnector1">
              <a:avLst/>
            </a:prstGeom>
            <a:noFill/>
            <a:ln w="9525" cap="flat" cmpd="sng">
              <a:solidFill>
                <a:srgbClr val="D4D4D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72" name="Google Shape;172;p33"/>
            <p:cNvSpPr/>
            <p:nvPr/>
          </p:nvSpPr>
          <p:spPr>
            <a:xfrm>
              <a:off x="2172" y="2915"/>
              <a:ext cx="13" cy="14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73" name="Google Shape;173;p33"/>
            <p:cNvCxnSpPr/>
            <p:nvPr/>
          </p:nvCxnSpPr>
          <p:spPr>
            <a:xfrm>
              <a:off x="5795" y="2915"/>
              <a:ext cx="1" cy="1"/>
            </a:xfrm>
            <a:prstGeom prst="straightConnector1">
              <a:avLst/>
            </a:prstGeom>
            <a:noFill/>
            <a:ln w="9525" cap="flat" cmpd="sng">
              <a:solidFill>
                <a:srgbClr val="D4D4D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74" name="Google Shape;174;p33"/>
            <p:cNvSpPr/>
            <p:nvPr/>
          </p:nvSpPr>
          <p:spPr>
            <a:xfrm>
              <a:off x="5795" y="2915"/>
              <a:ext cx="13" cy="14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75" name="Google Shape;175;p33"/>
            <p:cNvCxnSpPr/>
            <p:nvPr/>
          </p:nvCxnSpPr>
          <p:spPr>
            <a:xfrm>
              <a:off x="7163" y="2915"/>
              <a:ext cx="1" cy="1"/>
            </a:xfrm>
            <a:prstGeom prst="straightConnector1">
              <a:avLst/>
            </a:prstGeom>
            <a:noFill/>
            <a:ln w="9525" cap="flat" cmpd="sng">
              <a:solidFill>
                <a:srgbClr val="D4D4D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76" name="Google Shape;176;p33"/>
            <p:cNvSpPr/>
            <p:nvPr/>
          </p:nvSpPr>
          <p:spPr>
            <a:xfrm>
              <a:off x="7163" y="2915"/>
              <a:ext cx="13" cy="14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77" name="Google Shape;177;p33"/>
            <p:cNvCxnSpPr/>
            <p:nvPr/>
          </p:nvCxnSpPr>
          <p:spPr>
            <a:xfrm>
              <a:off x="7176" y="2370"/>
              <a:ext cx="1" cy="1"/>
            </a:xfrm>
            <a:prstGeom prst="straightConnector1">
              <a:avLst/>
            </a:prstGeom>
            <a:noFill/>
            <a:ln w="9525" cap="flat" cmpd="sng">
              <a:solidFill>
                <a:srgbClr val="D4D4D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78" name="Google Shape;178;p33"/>
            <p:cNvSpPr/>
            <p:nvPr/>
          </p:nvSpPr>
          <p:spPr>
            <a:xfrm>
              <a:off x="7176" y="2370"/>
              <a:ext cx="13" cy="13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79" name="Google Shape;179;p33"/>
            <p:cNvCxnSpPr/>
            <p:nvPr/>
          </p:nvCxnSpPr>
          <p:spPr>
            <a:xfrm>
              <a:off x="7176" y="2636"/>
              <a:ext cx="1" cy="1"/>
            </a:xfrm>
            <a:prstGeom prst="straightConnector1">
              <a:avLst/>
            </a:prstGeom>
            <a:noFill/>
            <a:ln w="9525" cap="flat" cmpd="sng">
              <a:solidFill>
                <a:srgbClr val="D4D4D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80" name="Google Shape;180;p33"/>
            <p:cNvSpPr/>
            <p:nvPr/>
          </p:nvSpPr>
          <p:spPr>
            <a:xfrm>
              <a:off x="7176" y="2636"/>
              <a:ext cx="13" cy="13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cxnSp>
          <p:nvCxnSpPr>
            <p:cNvPr id="181" name="Google Shape;181;p33"/>
            <p:cNvCxnSpPr/>
            <p:nvPr/>
          </p:nvCxnSpPr>
          <p:spPr>
            <a:xfrm>
              <a:off x="7176" y="2902"/>
              <a:ext cx="1" cy="1"/>
            </a:xfrm>
            <a:prstGeom prst="straightConnector1">
              <a:avLst/>
            </a:prstGeom>
            <a:noFill/>
            <a:ln w="9525" cap="flat" cmpd="sng">
              <a:solidFill>
                <a:srgbClr val="D4D4D4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sp>
          <p:nvSpPr>
            <p:cNvPr id="182" name="Google Shape;182;p33"/>
            <p:cNvSpPr/>
            <p:nvPr/>
          </p:nvSpPr>
          <p:spPr>
            <a:xfrm>
              <a:off x="7176" y="2902"/>
              <a:ext cx="13" cy="13"/>
            </a:xfrm>
            <a:prstGeom prst="rect">
              <a:avLst/>
            </a:prstGeom>
            <a:solidFill>
              <a:srgbClr val="D4D4D4"/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83" name="Google Shape;183;p33"/>
          <p:cNvSpPr txBox="1"/>
          <p:nvPr/>
        </p:nvSpPr>
        <p:spPr>
          <a:xfrm>
            <a:off x="387264" y="5790194"/>
            <a:ext cx="2034425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pt-BR"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pt-BR"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Dados Paraná: </a:t>
            </a:r>
            <a:r>
              <a:rPr lang="pt-BR" sz="1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08/12/2020</a:t>
            </a:r>
            <a:r>
              <a:rPr lang="pt-BR"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às 12:00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ga5c6927eca_0_0"/>
          <p:cNvSpPr txBox="1"/>
          <p:nvPr/>
        </p:nvSpPr>
        <p:spPr>
          <a:xfrm>
            <a:off x="650425" y="891900"/>
            <a:ext cx="4613700" cy="9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pt-BR"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Coeficiente de MORTALIDADE</a:t>
            </a:r>
            <a:endParaRPr sz="16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pt-BR"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por COVID-19 por </a:t>
            </a:r>
            <a:r>
              <a:rPr lang="pt-BR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Macro</a:t>
            </a:r>
            <a:br>
              <a:rPr lang="pt-BR"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2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7" name="Google Shape;417;ga5c6927eca_0_0"/>
          <p:cNvSpPr txBox="1"/>
          <p:nvPr/>
        </p:nvSpPr>
        <p:spPr>
          <a:xfrm>
            <a:off x="6883250" y="794575"/>
            <a:ext cx="4453200" cy="95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pt-BR"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Coeficiente de </a:t>
            </a:r>
            <a:r>
              <a:rPr lang="pt-BR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INCIDÊNCIA</a:t>
            </a:r>
            <a:endParaRPr sz="16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pt-BR"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por COVID-19 por </a:t>
            </a:r>
            <a:r>
              <a:rPr lang="pt-BR"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Macro</a:t>
            </a:r>
            <a:br>
              <a:rPr lang="pt-BR"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2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8" name="Google Shape;418;ga5c6927eca_0_0"/>
          <p:cNvSpPr txBox="1"/>
          <p:nvPr/>
        </p:nvSpPr>
        <p:spPr>
          <a:xfrm>
            <a:off x="387264" y="5386922"/>
            <a:ext cx="2034300" cy="10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pt-BR"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Dados Brasil CONASS: </a:t>
            </a:r>
            <a:r>
              <a:rPr lang="pt-BR" sz="1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07/12/2020</a:t>
            </a:r>
            <a:r>
              <a:rPr lang="pt-BR"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às 18:00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pt-BR"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pt-BR"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Dados Paraná: </a:t>
            </a:r>
            <a:r>
              <a:rPr lang="pt-BR" sz="1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08/12/2020</a:t>
            </a:r>
            <a:r>
              <a:rPr lang="pt-BR"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às 12:00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19" name="Google Shape;419;ga5c6927eca_0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83250" y="1849500"/>
            <a:ext cx="4838700" cy="2847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20" name="Google Shape;420;ga5c6927eca_0_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0425" y="1822838"/>
            <a:ext cx="4838700" cy="2901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6" name="Google Shape;426;ga49b192fc0_0_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25600" y="778475"/>
            <a:ext cx="3676650" cy="357187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427" name="Google Shape;427;ga49b192fc0_0_42"/>
          <p:cNvGraphicFramePr/>
          <p:nvPr/>
        </p:nvGraphicFramePr>
        <p:xfrm>
          <a:off x="6280225" y="2313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{FA63643C-2A37-4761-BBC2-6E5494F6A275}</a:tableStyleId>
              </a:tblPr>
              <a:tblGrid>
                <a:gridCol w="2228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001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49125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b="1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REGIONAL</a:t>
                      </a:r>
                      <a:endParaRPr b="1">
                        <a:solidFill>
                          <a:srgbClr val="FFFFFF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5B3D7"/>
                    </a:solidFill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27:0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b="1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LETALIDADE</a:t>
                      </a:r>
                      <a:endParaRPr b="1">
                        <a:solidFill>
                          <a:srgbClr val="FFFFFF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5B3D7"/>
                    </a:solidFill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27:0:1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91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12ª RS - Umuarama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27:1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0,99%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27:1:1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91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5ª RS - Guarapuava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27:2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1,05%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27:2:1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91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8ª RS - Francisco Beltrão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27:3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1,15%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27:3:1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91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13ª RS - Cianorte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27:4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1,15%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27:4:1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91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7ª RS - Pato Branco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27:5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1,29%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27:5:1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1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9ª RS - Foz do Iguaçu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27:6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1,33%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27:6:1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91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4ª RS - Irati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27:7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1,41%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27:7:1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91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6ª RS - União da Vitória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27:8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1,43%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27:8:1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91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20ª RS - Toledo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27:9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1,46%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27:9:1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91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15ª RS - Maringá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27:10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1,50%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27:10:1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491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14ª RS - Paranavaí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27:11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1,52%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27:11:1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491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10ª RS - Cascavel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27:12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1,65%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27:12:1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491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21ª RS - Telêmaco Borba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27:13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1,87%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27:13:1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491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3ª RS - Ponta Grossa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27:14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1,91%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27:14:1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491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1ª RS - Paranaguá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27:15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2,04%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27:15:1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491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17ª RS - Londrina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27:16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2,05%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27:16:1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491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PARANÁ</a:t>
                      </a:r>
                      <a:endParaRPr>
                        <a:solidFill>
                          <a:srgbClr val="FFFFFF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538DD5"/>
                    </a:solidFill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27:17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2,12%</a:t>
                      </a:r>
                      <a:endParaRPr>
                        <a:solidFill>
                          <a:srgbClr val="FFFFFF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538DD5"/>
                    </a:solidFill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27:17:1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491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19ª RS - Jacarezinho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27:18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2,20%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27:18:1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491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11ª RS - Campo Mourão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27:19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2,27%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27:19:1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491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22ª RS - Ivaiporã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27:20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2,38%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27:20:1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491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16ª RS - Apucarana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27:21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2,74%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27:21:1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2491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18ª RS - Cornélio Procópio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27:22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2,97%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27:22:1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2491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2ª RS - Metropolitana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27:23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2,97%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FFFFF"/>
                    </a:solidFill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27:23:1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24912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BRASIL</a:t>
                      </a:r>
                      <a:endParaRPr>
                        <a:solidFill>
                          <a:srgbClr val="FFFFFF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0000"/>
                    </a:solidFill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27:24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solidFill>
                            <a:srgbClr val="FFFFFF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3,33%</a:t>
                      </a:r>
                      <a:endParaRPr>
                        <a:solidFill>
                          <a:srgbClr val="FFFFFF"/>
                        </a:solidFill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000000"/>
                    </a:solidFill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27:24:1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</a:tbl>
          </a:graphicData>
        </a:graphic>
      </p:graphicFrame>
      <p:sp>
        <p:nvSpPr>
          <p:cNvPr id="428" name="Google Shape;428;ga49b192fc0_0_42"/>
          <p:cNvSpPr txBox="1"/>
          <p:nvPr/>
        </p:nvSpPr>
        <p:spPr>
          <a:xfrm>
            <a:off x="387264" y="5386922"/>
            <a:ext cx="2034300" cy="10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pt-BR"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Dados Brasil CONASS: </a:t>
            </a:r>
            <a:r>
              <a:rPr lang="pt-BR" sz="1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07/12/2020</a:t>
            </a:r>
            <a:r>
              <a:rPr lang="pt-BR"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às 18:00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pt-BR"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pt-BR"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Dados Paraná: </a:t>
            </a:r>
            <a:r>
              <a:rPr lang="pt-BR" sz="1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08/12/2020</a:t>
            </a:r>
            <a:r>
              <a:rPr lang="pt-BR"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às 12:00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p49"/>
          <p:cNvSpPr/>
          <p:nvPr/>
        </p:nvSpPr>
        <p:spPr>
          <a:xfrm>
            <a:off x="387265" y="263256"/>
            <a:ext cx="109935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pt-BR"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Resumo por Regional com incidência, mortalidade e letalidade</a:t>
            </a:r>
            <a:endParaRPr sz="24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4" name="Google Shape;434;p49"/>
          <p:cNvSpPr txBox="1"/>
          <p:nvPr/>
        </p:nvSpPr>
        <p:spPr>
          <a:xfrm>
            <a:off x="0" y="6135332"/>
            <a:ext cx="2034425" cy="461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pt-BR"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Dados Paraná: </a:t>
            </a:r>
            <a:r>
              <a:rPr lang="pt-BR" sz="1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08/12/2020</a:t>
            </a:r>
            <a:r>
              <a:rPr lang="pt-BR"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às 12:00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435" name="Google Shape;435;p49"/>
          <p:cNvGraphicFramePr/>
          <p:nvPr/>
        </p:nvGraphicFramePr>
        <p:xfrm>
          <a:off x="942975" y="10010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{FA63643C-2A37-4761-BBC2-6E5494F6A275}</a:tableStyleId>
              </a:tblPr>
              <a:tblGrid>
                <a:gridCol w="9620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90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525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905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620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096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476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7145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88595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52425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MACRO</a:t>
                      </a:r>
                      <a:endParaRPr sz="11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5B3D7"/>
                    </a:solidFill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0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RS</a:t>
                      </a:r>
                      <a:endParaRPr sz="11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5B3D7"/>
                    </a:solidFill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0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REGIONAL DE SAÚDE</a:t>
                      </a:r>
                      <a:endParaRPr sz="11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5B3D7"/>
                    </a:solidFill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0:2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POPULAÇÃO</a:t>
                      </a:r>
                      <a:endParaRPr sz="11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5B3D7"/>
                    </a:solidFill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0:3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Casos Confirmados</a:t>
                      </a:r>
                      <a:endParaRPr sz="11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5B3D7"/>
                    </a:solidFill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0:4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Recuperados</a:t>
                      </a:r>
                      <a:endParaRPr sz="11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5B3D7"/>
                    </a:solidFill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0:5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Óbitos</a:t>
                      </a:r>
                      <a:endParaRPr sz="11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5B3D7"/>
                    </a:solidFill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0:6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COEFICIENTE DE INCIDÊNCIA</a:t>
                      </a:r>
                      <a:endParaRPr sz="11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5B3D7"/>
                    </a:solidFill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0:7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COEFICIENTE DE MORTALIDADE</a:t>
                      </a:r>
                      <a:endParaRPr sz="11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5B3D7"/>
                    </a:solidFill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0:8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LETALIDADE</a:t>
                      </a:r>
                      <a:endParaRPr sz="11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5B3D7"/>
                    </a:solidFill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0:9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LESTE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1ª RS - Paranaguá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:2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297.935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:3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10749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:4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8244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:5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219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:6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3.607,80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:7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73,5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:8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2,04%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:9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LESTE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2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2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2ª RS - Metropolitana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2:2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3.666.104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2:3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100407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2:4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73286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2:5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2986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2:6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2.738,80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2:7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81,4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2:8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2,97%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2:9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LESTE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3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3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3ª RS - Ponta Grossa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3:2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639.236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3:3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13902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3:4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8665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3:5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265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3:6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2.174,80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3:7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41,5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3:8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1,91%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3:9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LESTE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4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4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4ª RS - Irati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4:2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175.466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4:3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3254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4:4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2369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4:5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46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4:6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1.854,50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4:7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26,2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4:8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1,41%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4:9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LESTE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5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5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5ª RS - Guarapuava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5:2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457.979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5:3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6555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5:4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4110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5:5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69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5:6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1.431,30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5:7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15,1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5:8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1,05%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5:9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LESTE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6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6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6ª RS - União da Vitória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6:2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177.852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6:3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1886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6:4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991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6:5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27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6:6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1.060,40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6:7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15,2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6:8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1,43%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6:9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OESTE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7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7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7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7ª RS - Pato Branco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7:2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268.049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7:3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6281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7:4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4544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7:5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81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7:6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2.343,20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7:7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30,2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7:8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1,29%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7:9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OESTE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8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8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8ª RS - Francisco Beltrão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8:2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359.236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8:3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11395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8:4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7625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8:5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131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8:6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3.172,00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8:7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36,5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8:8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1,15%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8:9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OESTE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9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9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9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9ª RS - Foz do Iguaçu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9:2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405.647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9:3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21462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9:4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14301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9:5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285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9:6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5.290,80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9:7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70,3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9:8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1,33%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9:9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OESTE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0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0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10ª RS - Cascavel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0:2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552.388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0:3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16369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0:4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14408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0:5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270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0:6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2.963,30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0:7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48,9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0:8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1,65%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0:9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NOROESTE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1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11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1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11ª RS - Campo Mourão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1:2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329.866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1:3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5815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1:4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4100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1:5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132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1:6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1.762,80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1:7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40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1:8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2,27%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1:9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NOROESTE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2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12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2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12ª RS - Umuarama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2:2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277.214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2:3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7453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2:4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3202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2:5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74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2:6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2.688,50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2:7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26,7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2:8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0,99%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2:9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NOROESTE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3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13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3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13ª RS - Cianorte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3:2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161.132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3:3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3640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3:4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2750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3:5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42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3:6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2.259,00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3:7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26,1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3:8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1,15%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3:9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NOROESTE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4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14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4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14ª RS - Paranavaí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4:2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276.815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4:3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4069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4:4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3083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4:5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62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4:6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1.469,90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4:7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22,4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4:8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1,52%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4:9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NOROESTE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5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15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5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15ª RS - Maringá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5:2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840.572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5:3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26316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5:4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19463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5:5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394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5:6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3.130,70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5:7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46,9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5:8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1,50%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5:9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NORTE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6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16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6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16ª RS - Apucarana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6:2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385.369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6:3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8783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6:4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5694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6:5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241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6:6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2.279,10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6:7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62,5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6:8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2,74%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6:9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NORTE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7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17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7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17ª RS - Londrina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7:2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967.191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7:3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27878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7:4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18524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7:5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572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7:6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2.882,40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7:7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59,1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7:8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2,05%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7:9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NORTE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8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18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8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18ª RS - Cornélio Procópio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8:2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223.262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8:3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4577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8:4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3760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8:5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136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8:6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2.050,10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8:7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60,9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8:8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2,97%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8:9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NORTE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9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19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9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19ª RS - Jacarezinho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9:2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289.901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9:3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4827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9:4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3667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9:5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106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9:6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1.665,10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9:7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36,6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9:8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2,20%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19:9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OESTE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20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20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20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20ª RS - Toledo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20:2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399.537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20:3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12250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20:4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10452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20:5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179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20:6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3.066,00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20:7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44,8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20:8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1,46%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20:9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LESTE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21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21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21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21ª RS - Telêmaco Borba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21:2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189.031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21:3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6027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21:4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4114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21:5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113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21:6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3.188,40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21:7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59,8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21:8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1,87%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21:9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NORTE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22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22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22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22ª RS - Ivaiporã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22:2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129.037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22:3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2139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22:4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1824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22:5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51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22:6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1.657,70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22:7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39,5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22:8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2,38%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22:9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Total no Paraná</a:t>
                      </a:r>
                      <a:endParaRPr sz="11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23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PR</a:t>
                      </a:r>
                      <a:endParaRPr sz="11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23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PARANÁ</a:t>
                      </a:r>
                      <a:endParaRPr sz="11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23:2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11.468.818</a:t>
                      </a:r>
                      <a:endParaRPr sz="11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23:3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306.034</a:t>
                      </a:r>
                      <a:endParaRPr sz="11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23:4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219.176</a:t>
                      </a:r>
                      <a:endParaRPr sz="11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23:5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6.481</a:t>
                      </a:r>
                      <a:endParaRPr sz="11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23:6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2.668,40</a:t>
                      </a:r>
                      <a:endParaRPr sz="11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23:7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56,5</a:t>
                      </a:r>
                      <a:endParaRPr sz="11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23:8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1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2,12%</a:t>
                      </a:r>
                      <a:endParaRPr sz="11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0" marB="0" anchor="b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35:23:9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p42"/>
          <p:cNvSpPr txBox="1"/>
          <p:nvPr/>
        </p:nvSpPr>
        <p:spPr>
          <a:xfrm>
            <a:off x="2266013" y="746289"/>
            <a:ext cx="76599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pt-BR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Resumo por Macrorregional do Paraná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1" name="Google Shape;441;p42"/>
          <p:cNvSpPr txBox="1"/>
          <p:nvPr/>
        </p:nvSpPr>
        <p:spPr>
          <a:xfrm>
            <a:off x="211016" y="5746096"/>
            <a:ext cx="2034425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pt-BR"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pt-BR"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Dados Paraná: </a:t>
            </a:r>
            <a:r>
              <a:rPr lang="pt-BR" sz="1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08/12/2020</a:t>
            </a:r>
            <a:r>
              <a:rPr lang="pt-BR"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às 12:00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442" name="Google Shape;442;p42"/>
          <p:cNvGraphicFramePr/>
          <p:nvPr/>
        </p:nvGraphicFramePr>
        <p:xfrm>
          <a:off x="321563" y="19088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{FA63643C-2A37-4761-BBC2-6E5494F6A275}</a:tableStyleId>
              </a:tblPr>
              <a:tblGrid>
                <a:gridCol w="12229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50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557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866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417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1796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3975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6877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489300"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MACRO</a:t>
                      </a:r>
                      <a:endParaRPr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5B3D7"/>
                    </a:solidFill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42:0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POPULAÇÃO</a:t>
                      </a:r>
                      <a:endParaRPr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5B3D7"/>
                    </a:solidFill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42:0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CASOS CONFIRMADOS</a:t>
                      </a:r>
                      <a:endParaRPr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5B3D7"/>
                    </a:solidFill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42:0:2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RECUPERADOS</a:t>
                      </a:r>
                      <a:endParaRPr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5B3D7"/>
                    </a:solidFill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42:0:3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ÓBITOS</a:t>
                      </a:r>
                      <a:endParaRPr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5B3D7"/>
                    </a:solidFill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42:0:4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COEFICIENTE DE INCIDÊNCIA</a:t>
                      </a:r>
                      <a:endParaRPr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5B3D7"/>
                    </a:solidFill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42:0:5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COEFICIENTE DE MORTALIDADE</a:t>
                      </a:r>
                      <a:endParaRPr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5B3D7"/>
                    </a:solidFill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42:0:6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LETALIDADE</a:t>
                      </a:r>
                      <a:endParaRPr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95B3D7"/>
                    </a:solidFill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42:0:7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930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LESTE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42:1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5.603.602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42:1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142.780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42:1:2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101.779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42:1:3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3.725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42:1:4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2.548,00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42:1:5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66,5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42:1:6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2,61%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42:1:7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930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OESTE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42:2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1.984.857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42:2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67.757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42:2:2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51.330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42:2:3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946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42:2:4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3.413,70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42:2:5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47,7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42:2:6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1,40%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42:2:7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930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NOROESTE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42:3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1.885.599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42:3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47.293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42:3:2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32.598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42:3:3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704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42:3:4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2.508,10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42:3:5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37,3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42:3:6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1,49%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42:3:7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930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NORTE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42:4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1.994.761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42:4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48.204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42:4:2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33.469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42:4:3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1.106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42:4:4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2.416,50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42:4:5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55,4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42:4:6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2,29%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42:4:7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930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Total no Paraná</a:t>
                      </a:r>
                      <a:endParaRPr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42:5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11.468.818</a:t>
                      </a:r>
                      <a:endParaRPr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42:5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306.034</a:t>
                      </a:r>
                      <a:endParaRPr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42:5:2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219.176</a:t>
                      </a:r>
                      <a:endParaRPr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42:5:3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6.481</a:t>
                      </a:r>
                      <a:endParaRPr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42:5:4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2.668,40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42:5:5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56,5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42:5:6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marL="0" lvl="0" indent="0" algn="r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2,12%</a:t>
                      </a:r>
                      <a:endParaRPr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28575" marR="28575" marT="91425" marB="91425" anchor="b">
                    <a:lnL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F2F2F2"/>
                    </a:solidFill>
                    <a:extLst>
                      <a:ext uri="http://customooxmlschemas.google.com/">
    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cellId="442:5:7"/>
                      </a:ext>
                    </a:extLst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47" name="Google Shape;447;p43"/>
          <p:cNvGraphicFramePr/>
          <p:nvPr/>
        </p:nvGraphicFramePr>
        <p:xfrm>
          <a:off x="-6403975" y="-1093311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{E3F16E3D-420D-46CC-A9EF-53536BFFE054}</a:tableStyleId>
              </a:tblPr>
              <a:tblGrid>
                <a:gridCol w="317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22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23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24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25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26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27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28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29"/>
                    </a:ext>
                  </a:extLst>
                </a:gridCol>
              </a:tblGrid>
              <a:tr h="1904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0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0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0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0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0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0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0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0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80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80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80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80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80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80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80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80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80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80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80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80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80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80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80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</a:tbl>
          </a:graphicData>
        </a:graphic>
      </p:graphicFrame>
      <p:grpSp>
        <p:nvGrpSpPr>
          <p:cNvPr id="448" name="Google Shape;448;p43"/>
          <p:cNvGrpSpPr/>
          <p:nvPr/>
        </p:nvGrpSpPr>
        <p:grpSpPr>
          <a:xfrm>
            <a:off x="-6403975" y="-10933113"/>
            <a:ext cx="677862" cy="663575"/>
            <a:chOff x="0" y="0"/>
            <a:chExt cx="678538" cy="662855"/>
          </a:xfrm>
        </p:grpSpPr>
        <p:sp>
          <p:nvSpPr>
            <p:cNvPr id="449" name="Google Shape;449;p43"/>
            <p:cNvSpPr txBox="1"/>
            <p:nvPr/>
          </p:nvSpPr>
          <p:spPr>
            <a:xfrm>
              <a:off x="29884" y="0"/>
              <a:ext cx="648654" cy="662855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lang="pt-BR" sz="10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Variação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lang="pt-BR" sz="10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Semanal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50" name="Google Shape;450;p43"/>
            <p:cNvSpPr txBox="1"/>
            <p:nvPr/>
          </p:nvSpPr>
          <p:spPr>
            <a:xfrm>
              <a:off x="0" y="381774"/>
              <a:ext cx="661470" cy="23532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pt-BR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endPara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51" name="Google Shape;451;p43"/>
          <p:cNvSpPr txBox="1"/>
          <p:nvPr/>
        </p:nvSpPr>
        <p:spPr>
          <a:xfrm>
            <a:off x="1847786" y="250014"/>
            <a:ext cx="83292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pt-BR"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Casos e Óbitos Novos no Paraná por Semana Epidemiológica – </a:t>
            </a:r>
            <a:r>
              <a:rPr lang="pt-BR" sz="20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Macro LESTE</a:t>
            </a:r>
            <a:endParaRPr sz="20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452" name="Google Shape;452;p43"/>
          <p:cNvGraphicFramePr/>
          <p:nvPr/>
        </p:nvGraphicFramePr>
        <p:xfrm>
          <a:off x="16940213" y="25922288"/>
          <a:ext cx="8059737" cy="2803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53" name="Google Shape;453;p43"/>
          <p:cNvSpPr/>
          <p:nvPr/>
        </p:nvSpPr>
        <p:spPr>
          <a:xfrm>
            <a:off x="11318875" y="11563350"/>
            <a:ext cx="1184275" cy="676275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4" name="Google Shape;454;p43"/>
          <p:cNvSpPr txBox="1"/>
          <p:nvPr/>
        </p:nvSpPr>
        <p:spPr>
          <a:xfrm>
            <a:off x="11306175" y="11563350"/>
            <a:ext cx="1031875" cy="696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5" name="Google Shape;455;p43"/>
          <p:cNvSpPr txBox="1"/>
          <p:nvPr/>
        </p:nvSpPr>
        <p:spPr>
          <a:xfrm>
            <a:off x="11820525" y="12004675"/>
            <a:ext cx="660400" cy="234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1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6" name="Google Shape;456;p43"/>
          <p:cNvSpPr txBox="1"/>
          <p:nvPr/>
        </p:nvSpPr>
        <p:spPr>
          <a:xfrm>
            <a:off x="387264" y="5386922"/>
            <a:ext cx="2034300" cy="10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pt-BR"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Dados Brasil CONASS: </a:t>
            </a:r>
            <a:r>
              <a:rPr lang="pt-BR" sz="1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07/12/2020</a:t>
            </a:r>
            <a:r>
              <a:rPr lang="pt-BR"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às 18:00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pt-BR"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pt-BR"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Dados Paraná: </a:t>
            </a:r>
            <a:r>
              <a:rPr lang="pt-BR" sz="1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08/12/2020</a:t>
            </a:r>
            <a:r>
              <a:rPr lang="pt-BR"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às 12:00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57" name="Google Shape;457;p4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78551" y="705051"/>
            <a:ext cx="7667626" cy="2973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58" name="Google Shape;458;p4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165139" y="3821676"/>
            <a:ext cx="7667625" cy="2667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63" name="Google Shape;463;p66"/>
          <p:cNvGraphicFramePr/>
          <p:nvPr/>
        </p:nvGraphicFramePr>
        <p:xfrm>
          <a:off x="-6403975" y="-1093311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{E3F16E3D-420D-46CC-A9EF-53536BFFE054}</a:tableStyleId>
              </a:tblPr>
              <a:tblGrid>
                <a:gridCol w="317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22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23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24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25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26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27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28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29"/>
                    </a:ext>
                  </a:extLst>
                </a:gridCol>
              </a:tblGrid>
              <a:tr h="1904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0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0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0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0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0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0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0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0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80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80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80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80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80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80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80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80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80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80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80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80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80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80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80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</a:tbl>
          </a:graphicData>
        </a:graphic>
      </p:graphicFrame>
      <p:grpSp>
        <p:nvGrpSpPr>
          <p:cNvPr id="464" name="Google Shape;464;p66"/>
          <p:cNvGrpSpPr/>
          <p:nvPr/>
        </p:nvGrpSpPr>
        <p:grpSpPr>
          <a:xfrm>
            <a:off x="-6403975" y="-10933113"/>
            <a:ext cx="677862" cy="663575"/>
            <a:chOff x="0" y="0"/>
            <a:chExt cx="678538" cy="662855"/>
          </a:xfrm>
        </p:grpSpPr>
        <p:sp>
          <p:nvSpPr>
            <p:cNvPr id="465" name="Google Shape;465;p66"/>
            <p:cNvSpPr txBox="1"/>
            <p:nvPr/>
          </p:nvSpPr>
          <p:spPr>
            <a:xfrm>
              <a:off x="29884" y="0"/>
              <a:ext cx="648654" cy="662855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lang="pt-BR" sz="10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Variação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lang="pt-BR" sz="10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Semanal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66" name="Google Shape;466;p66"/>
            <p:cNvSpPr txBox="1"/>
            <p:nvPr/>
          </p:nvSpPr>
          <p:spPr>
            <a:xfrm>
              <a:off x="0" y="381774"/>
              <a:ext cx="661470" cy="23532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pt-BR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endPara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67" name="Google Shape;467;p66"/>
          <p:cNvSpPr txBox="1"/>
          <p:nvPr/>
        </p:nvSpPr>
        <p:spPr>
          <a:xfrm>
            <a:off x="1847786" y="250014"/>
            <a:ext cx="8329200" cy="400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pt-BR"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Casos e Óbitos Novos no Paraná por Semana Epidemiológica – </a:t>
            </a:r>
            <a:r>
              <a:rPr lang="pt-BR" sz="20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Macro OESTE</a:t>
            </a:r>
            <a:endParaRPr sz="20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468" name="Google Shape;468;p66"/>
          <p:cNvGraphicFramePr/>
          <p:nvPr/>
        </p:nvGraphicFramePr>
        <p:xfrm>
          <a:off x="16940213" y="25922288"/>
          <a:ext cx="8059737" cy="2803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69" name="Google Shape;469;p66"/>
          <p:cNvSpPr/>
          <p:nvPr/>
        </p:nvSpPr>
        <p:spPr>
          <a:xfrm>
            <a:off x="11318875" y="11563350"/>
            <a:ext cx="1184275" cy="676275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0" name="Google Shape;470;p66"/>
          <p:cNvSpPr txBox="1"/>
          <p:nvPr/>
        </p:nvSpPr>
        <p:spPr>
          <a:xfrm>
            <a:off x="11306175" y="11563350"/>
            <a:ext cx="1031875" cy="696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1" name="Google Shape;471;p66"/>
          <p:cNvSpPr txBox="1"/>
          <p:nvPr/>
        </p:nvSpPr>
        <p:spPr>
          <a:xfrm>
            <a:off x="11820525" y="12004675"/>
            <a:ext cx="660400" cy="234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1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2" name="Google Shape;472;p66"/>
          <p:cNvSpPr txBox="1"/>
          <p:nvPr/>
        </p:nvSpPr>
        <p:spPr>
          <a:xfrm>
            <a:off x="387264" y="5386922"/>
            <a:ext cx="2034300" cy="10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pt-BR"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Dados Brasil CONASS: </a:t>
            </a:r>
            <a:r>
              <a:rPr lang="pt-BR" sz="1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07/12/2020</a:t>
            </a:r>
            <a:r>
              <a:rPr lang="pt-BR"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às 18:00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pt-BR"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pt-BR"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Dados Paraná: </a:t>
            </a:r>
            <a:r>
              <a:rPr lang="pt-BR" sz="1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08/12/2020</a:t>
            </a:r>
            <a:r>
              <a:rPr lang="pt-BR"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às 12:00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73" name="Google Shape;473;p6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78551" y="650074"/>
            <a:ext cx="7667626" cy="2973765"/>
          </a:xfrm>
          <a:prstGeom prst="rect">
            <a:avLst/>
          </a:prstGeom>
          <a:noFill/>
          <a:ln>
            <a:noFill/>
          </a:ln>
        </p:spPr>
      </p:pic>
      <p:pic>
        <p:nvPicPr>
          <p:cNvPr id="474" name="Google Shape;474;p6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165139" y="3776240"/>
            <a:ext cx="7667625" cy="2667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79" name="Google Shape;479;p45"/>
          <p:cNvGraphicFramePr/>
          <p:nvPr/>
        </p:nvGraphicFramePr>
        <p:xfrm>
          <a:off x="-6403975" y="-1093311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{E3F16E3D-420D-46CC-A9EF-53536BFFE054}</a:tableStyleId>
              </a:tblPr>
              <a:tblGrid>
                <a:gridCol w="317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22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23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24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25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26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27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28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29"/>
                    </a:ext>
                  </a:extLst>
                </a:gridCol>
              </a:tblGrid>
              <a:tr h="1904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0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0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0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0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0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0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0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0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80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80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80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80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80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80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80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80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80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80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80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80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80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80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80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</a:tbl>
          </a:graphicData>
        </a:graphic>
      </p:graphicFrame>
      <p:grpSp>
        <p:nvGrpSpPr>
          <p:cNvPr id="480" name="Google Shape;480;p45"/>
          <p:cNvGrpSpPr/>
          <p:nvPr/>
        </p:nvGrpSpPr>
        <p:grpSpPr>
          <a:xfrm>
            <a:off x="-6403975" y="-10933113"/>
            <a:ext cx="677862" cy="663575"/>
            <a:chOff x="0" y="0"/>
            <a:chExt cx="678538" cy="662855"/>
          </a:xfrm>
        </p:grpSpPr>
        <p:sp>
          <p:nvSpPr>
            <p:cNvPr id="481" name="Google Shape;481;p45"/>
            <p:cNvSpPr txBox="1"/>
            <p:nvPr/>
          </p:nvSpPr>
          <p:spPr>
            <a:xfrm>
              <a:off x="29884" y="0"/>
              <a:ext cx="648654" cy="662855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lang="pt-BR" sz="10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Variação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lang="pt-BR" sz="10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Semanal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82" name="Google Shape;482;p45"/>
            <p:cNvSpPr txBox="1"/>
            <p:nvPr/>
          </p:nvSpPr>
          <p:spPr>
            <a:xfrm>
              <a:off x="0" y="381774"/>
              <a:ext cx="661470" cy="23532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pt-BR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endPara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83" name="Google Shape;483;p45"/>
          <p:cNvSpPr txBox="1"/>
          <p:nvPr/>
        </p:nvSpPr>
        <p:spPr>
          <a:xfrm>
            <a:off x="1637098" y="133964"/>
            <a:ext cx="89178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pt-BR"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Casos e Óbitos Novos no Paraná por Semana Epidemiológica – </a:t>
            </a:r>
            <a:r>
              <a:rPr lang="pt-BR" sz="20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Macro NOROESTE</a:t>
            </a:r>
            <a:endParaRPr sz="16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484" name="Google Shape;484;p45"/>
          <p:cNvGraphicFramePr/>
          <p:nvPr/>
        </p:nvGraphicFramePr>
        <p:xfrm>
          <a:off x="16940213" y="25922288"/>
          <a:ext cx="8059737" cy="2803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85" name="Google Shape;485;p45"/>
          <p:cNvSpPr txBox="1"/>
          <p:nvPr/>
        </p:nvSpPr>
        <p:spPr>
          <a:xfrm>
            <a:off x="387264" y="5386922"/>
            <a:ext cx="2034300" cy="10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pt-BR"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Dados Brasil CONASS: </a:t>
            </a:r>
            <a:r>
              <a:rPr lang="pt-BR" sz="1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07/12/2020</a:t>
            </a:r>
            <a:r>
              <a:rPr lang="pt-BR"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às 18:00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pt-BR"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pt-BR"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Dados Paraná: </a:t>
            </a:r>
            <a:r>
              <a:rPr lang="pt-BR" sz="1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08/12/2020</a:t>
            </a:r>
            <a:r>
              <a:rPr lang="pt-BR"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às 12:00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86" name="Google Shape;486;p4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65151" y="577950"/>
            <a:ext cx="7667626" cy="2973779"/>
          </a:xfrm>
          <a:prstGeom prst="rect">
            <a:avLst/>
          </a:prstGeom>
          <a:noFill/>
          <a:ln>
            <a:noFill/>
          </a:ln>
        </p:spPr>
      </p:pic>
      <p:pic>
        <p:nvPicPr>
          <p:cNvPr id="487" name="Google Shape;487;p4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65151" y="577950"/>
            <a:ext cx="7667626" cy="2973779"/>
          </a:xfrm>
          <a:prstGeom prst="rect">
            <a:avLst/>
          </a:prstGeom>
          <a:noFill/>
          <a:ln>
            <a:noFill/>
          </a:ln>
        </p:spPr>
      </p:pic>
      <p:pic>
        <p:nvPicPr>
          <p:cNvPr id="488" name="Google Shape;488;p4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165139" y="3735429"/>
            <a:ext cx="7667625" cy="2667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93" name="Google Shape;493;p46"/>
          <p:cNvGraphicFramePr/>
          <p:nvPr/>
        </p:nvGraphicFramePr>
        <p:xfrm>
          <a:off x="-6403975" y="-1093311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{E3F16E3D-420D-46CC-A9EF-53536BFFE054}</a:tableStyleId>
              </a:tblPr>
              <a:tblGrid>
                <a:gridCol w="317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22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23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24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25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26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27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28"/>
                    </a:ext>
                  </a:extLst>
                </a:gridCol>
                <a:gridCol w="317375">
                  <a:extLst>
                    <a:ext uri="{9D8B030D-6E8A-4147-A177-3AD203B41FA5}">
                      <a16:colId xmlns:a16="http://schemas.microsoft.com/office/drawing/2014/main" val="20029"/>
                    </a:ext>
                  </a:extLst>
                </a:gridCol>
              </a:tblGrid>
              <a:tr h="1904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0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0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0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0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0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0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0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0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80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80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80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80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80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80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80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80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80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80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80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80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80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80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809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</a:tbl>
          </a:graphicData>
        </a:graphic>
      </p:graphicFrame>
      <p:grpSp>
        <p:nvGrpSpPr>
          <p:cNvPr id="494" name="Google Shape;494;p46"/>
          <p:cNvGrpSpPr/>
          <p:nvPr/>
        </p:nvGrpSpPr>
        <p:grpSpPr>
          <a:xfrm>
            <a:off x="-6403975" y="-10933113"/>
            <a:ext cx="677862" cy="663575"/>
            <a:chOff x="0" y="0"/>
            <a:chExt cx="678538" cy="662855"/>
          </a:xfrm>
        </p:grpSpPr>
        <p:sp>
          <p:nvSpPr>
            <p:cNvPr id="495" name="Google Shape;495;p46"/>
            <p:cNvSpPr txBox="1"/>
            <p:nvPr/>
          </p:nvSpPr>
          <p:spPr>
            <a:xfrm>
              <a:off x="29884" y="0"/>
              <a:ext cx="648654" cy="662855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lang="pt-BR" sz="10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Variação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r>
                <a:rPr lang="pt-BR" sz="10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Semanal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96" name="Google Shape;496;p46"/>
            <p:cNvSpPr txBox="1"/>
            <p:nvPr/>
          </p:nvSpPr>
          <p:spPr>
            <a:xfrm>
              <a:off x="0" y="381774"/>
              <a:ext cx="661470" cy="23532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pt-BR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endPara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497" name="Google Shape;497;p46"/>
          <p:cNvSpPr txBox="1"/>
          <p:nvPr/>
        </p:nvSpPr>
        <p:spPr>
          <a:xfrm>
            <a:off x="1760513" y="193563"/>
            <a:ext cx="84174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pt-BR" sz="20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Casos e Óbitos Novos no Paraná por Semana Epidemiológica – </a:t>
            </a:r>
            <a:r>
              <a:rPr lang="pt-BR" sz="2000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Macro NORTE</a:t>
            </a:r>
            <a:endParaRPr sz="16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498" name="Google Shape;498;p46"/>
          <p:cNvGraphicFramePr/>
          <p:nvPr/>
        </p:nvGraphicFramePr>
        <p:xfrm>
          <a:off x="16940213" y="25922288"/>
          <a:ext cx="8059737" cy="2803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99" name="Google Shape;499;p46"/>
          <p:cNvGraphicFramePr/>
          <p:nvPr/>
        </p:nvGraphicFramePr>
        <p:xfrm>
          <a:off x="-563563" y="-61658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{E3F16E3D-420D-46CC-A9EF-53536BFFE054}</a:tableStyleId>
              </a:tblPr>
              <a:tblGrid>
                <a:gridCol w="774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4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74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74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747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747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747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747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747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747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175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175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1750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1750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</a:tblGrid>
              <a:tr h="1809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809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grpSp>
        <p:nvGrpSpPr>
          <p:cNvPr id="500" name="Google Shape;500;p46"/>
          <p:cNvGrpSpPr/>
          <p:nvPr/>
        </p:nvGrpSpPr>
        <p:grpSpPr>
          <a:xfrm>
            <a:off x="-563563" y="-6165850"/>
            <a:ext cx="677863" cy="663575"/>
            <a:chOff x="0" y="0"/>
            <a:chExt cx="678538" cy="662855"/>
          </a:xfrm>
        </p:grpSpPr>
        <p:sp>
          <p:nvSpPr>
            <p:cNvPr id="501" name="Google Shape;501;p46"/>
            <p:cNvSpPr txBox="1"/>
            <p:nvPr/>
          </p:nvSpPr>
          <p:spPr>
            <a:xfrm>
              <a:off x="29884" y="0"/>
              <a:ext cx="648654" cy="662855"/>
            </a:xfrm>
            <a:prstGeom prst="rect">
              <a:avLst/>
            </a:prstGeom>
            <a:solidFill>
              <a:schemeClr val="l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pt-BR" sz="9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Acréscimo</a:t>
              </a:r>
              <a:endPara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900"/>
                <a:buFont typeface="Arial"/>
                <a:buNone/>
              </a:pPr>
              <a:r>
                <a:rPr lang="pt-BR" sz="9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da semana 21 em relação à semana 20.</a:t>
              </a:r>
              <a:endPara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00"/>
                <a:buFont typeface="Arial"/>
                <a:buNone/>
              </a:pPr>
              <a:endPara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02" name="Google Shape;502;p46"/>
            <p:cNvSpPr txBox="1"/>
            <p:nvPr/>
          </p:nvSpPr>
          <p:spPr>
            <a:xfrm>
              <a:off x="0" y="381774"/>
              <a:ext cx="661470" cy="23532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r>
                <a:rPr lang="pt-BR"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endParaRPr sz="1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aphicFrame>
        <p:nvGraphicFramePr>
          <p:cNvPr id="503" name="Google Shape;503;p46"/>
          <p:cNvGraphicFramePr/>
          <p:nvPr/>
        </p:nvGraphicFramePr>
        <p:xfrm>
          <a:off x="-311150" y="-540226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{E3F16E3D-420D-46CC-A9EF-53536BFFE054}</a:tableStyleId>
              </a:tblPr>
              <a:tblGrid>
                <a:gridCol w="7747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4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747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747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747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747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747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747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747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604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604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175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1750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1750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</a:tblGrid>
              <a:tr h="1778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 rowSpan="5" gridSpan="2"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 rowSpan="5"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 gridSpan="2"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 gridSpan="2"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 gridSpan="2"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 gridSpan="2"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endParaRPr sz="11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</a:tbl>
          </a:graphicData>
        </a:graphic>
      </p:graphicFrame>
      <p:sp>
        <p:nvSpPr>
          <p:cNvPr id="504" name="Google Shape;504;p46"/>
          <p:cNvSpPr/>
          <p:nvPr/>
        </p:nvSpPr>
        <p:spPr>
          <a:xfrm>
            <a:off x="11318875" y="11563350"/>
            <a:ext cx="1184275" cy="676275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endParaRPr sz="11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5" name="Google Shape;505;p46"/>
          <p:cNvSpPr txBox="1"/>
          <p:nvPr/>
        </p:nvSpPr>
        <p:spPr>
          <a:xfrm>
            <a:off x="11306175" y="11563350"/>
            <a:ext cx="1031875" cy="696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6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6" name="Google Shape;506;p46"/>
          <p:cNvSpPr txBox="1"/>
          <p:nvPr/>
        </p:nvSpPr>
        <p:spPr>
          <a:xfrm>
            <a:off x="11820525" y="12004675"/>
            <a:ext cx="660400" cy="234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100" b="1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07" name="Google Shape;507;p46"/>
          <p:cNvSpPr txBox="1"/>
          <p:nvPr/>
        </p:nvSpPr>
        <p:spPr>
          <a:xfrm>
            <a:off x="387264" y="5386922"/>
            <a:ext cx="2034300" cy="10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pt-BR"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Dados Brasil CONASS: </a:t>
            </a:r>
            <a:r>
              <a:rPr lang="pt-BR" sz="1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07/12/2020</a:t>
            </a:r>
            <a:r>
              <a:rPr lang="pt-BR"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às 18:00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pt-BR"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pt-BR"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Dados Paraná: </a:t>
            </a:r>
            <a:r>
              <a:rPr lang="pt-BR" sz="1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08/12/2020</a:t>
            </a:r>
            <a:r>
              <a:rPr lang="pt-BR"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às 12:00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08" name="Google Shape;508;p4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65151" y="577950"/>
            <a:ext cx="7667626" cy="2973779"/>
          </a:xfrm>
          <a:prstGeom prst="rect">
            <a:avLst/>
          </a:prstGeom>
          <a:noFill/>
          <a:ln>
            <a:noFill/>
          </a:ln>
        </p:spPr>
      </p:pic>
      <p:pic>
        <p:nvPicPr>
          <p:cNvPr id="509" name="Google Shape;509;p4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163976" y="3675554"/>
            <a:ext cx="7667625" cy="2667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5" name="Google Shape;515;g9f8ba7c5f6_0_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7238" y="186975"/>
            <a:ext cx="10677525" cy="1495425"/>
          </a:xfrm>
          <a:prstGeom prst="rect">
            <a:avLst/>
          </a:prstGeom>
          <a:noFill/>
          <a:ln>
            <a:noFill/>
          </a:ln>
        </p:spPr>
      </p:pic>
      <p:sp>
        <p:nvSpPr>
          <p:cNvPr id="516" name="Google Shape;516;g9f8ba7c5f6_0_6"/>
          <p:cNvSpPr txBox="1"/>
          <p:nvPr/>
        </p:nvSpPr>
        <p:spPr>
          <a:xfrm>
            <a:off x="438000" y="5889800"/>
            <a:ext cx="8978700" cy="61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Fonte: Dados retirados do Notifica COVID-19, data 30/11/2020 as 16h. Atualizado 03/12/2020.</a:t>
            </a:r>
            <a:endParaRPr sz="11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Método: Classificação final para casos positivos / Número de registros (residentes no Paraná)</a:t>
            </a:r>
            <a:endParaRPr sz="11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*SG corresponde a síndrome gripal.</a:t>
            </a:r>
            <a:endParaRPr sz="11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17" name="Google Shape;517;g9f8ba7c5f6_0_6"/>
          <p:cNvPicPr preferRelativeResize="0"/>
          <p:nvPr/>
        </p:nvPicPr>
        <p:blipFill rotWithShape="1">
          <a:blip r:embed="rId4">
            <a:alphaModFix/>
          </a:blip>
          <a:srcRect t="6690"/>
          <a:stretch/>
        </p:blipFill>
        <p:spPr>
          <a:xfrm>
            <a:off x="304800" y="1301725"/>
            <a:ext cx="11164925" cy="4359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Google Shape;523;g784eb988bf_0_37"/>
          <p:cNvSpPr txBox="1"/>
          <p:nvPr/>
        </p:nvSpPr>
        <p:spPr>
          <a:xfrm>
            <a:off x="438000" y="5889800"/>
            <a:ext cx="8978700" cy="61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Fonte: Dados retirados do Notifica COVID-19, data 30/11/2020 as 16h. Atualizado 03/12/2020.</a:t>
            </a:r>
            <a:endParaRPr sz="11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Método: Classificação final para casos positivos / Número de registros (residentes no Paraná)</a:t>
            </a:r>
            <a:endParaRPr sz="11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1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*SG corresponde a síndrome gripal.</a:t>
            </a:r>
            <a:endParaRPr sz="11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1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4" name="Google Shape;524;g784eb988bf_0_37"/>
          <p:cNvSpPr txBox="1"/>
          <p:nvPr/>
        </p:nvSpPr>
        <p:spPr>
          <a:xfrm>
            <a:off x="562450" y="789400"/>
            <a:ext cx="11249100" cy="118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3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PROPORÇÃO DE SRAG POSITIVOS PARA COVID-19 SEGUNDO SEMANA EPIDEMIOLÓGICA</a:t>
            </a:r>
            <a:r>
              <a:rPr lang="pt-BR" sz="4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4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4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endParaRPr sz="4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25" name="Google Shape;525;g784eb988bf_0_37"/>
          <p:cNvPicPr preferRelativeResize="0"/>
          <p:nvPr/>
        </p:nvPicPr>
        <p:blipFill rotWithShape="1">
          <a:blip r:embed="rId3">
            <a:alphaModFix/>
          </a:blip>
          <a:srcRect t="6094"/>
          <a:stretch/>
        </p:blipFill>
        <p:spPr>
          <a:xfrm>
            <a:off x="609600" y="1418800"/>
            <a:ext cx="10419249" cy="4471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9e97673e4d_0_0"/>
          <p:cNvSpPr txBox="1"/>
          <p:nvPr/>
        </p:nvSpPr>
        <p:spPr>
          <a:xfrm>
            <a:off x="838200" y="365125"/>
            <a:ext cx="5577000" cy="75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pt-BR" sz="4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Taxa de Reprodução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g9e97673e4d_0_0"/>
          <p:cNvSpPr txBox="1"/>
          <p:nvPr/>
        </p:nvSpPr>
        <p:spPr>
          <a:xfrm>
            <a:off x="217650" y="6060225"/>
            <a:ext cx="7958700" cy="34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700"/>
              <a:buFont typeface="Arial"/>
              <a:buNone/>
            </a:pPr>
            <a:r>
              <a:rPr lang="pt-BR" sz="900">
                <a:latin typeface="Montserrat"/>
                <a:ea typeface="Montserrat"/>
                <a:cs typeface="Montserrat"/>
                <a:sym typeface="Montserrat"/>
              </a:rPr>
              <a:t>Fonte: Laboratório de Estatística e GeoInformação da Universidade Federal do Paraná (LEG/UFPR). Disponibilizado em 08/12/2020</a:t>
            </a:r>
            <a:endParaRPr sz="900" i="0" u="none" strike="noStrike" cap="none">
              <a:solidFill>
                <a:srgbClr val="000000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191" name="Google Shape;191;g9e97673e4d_0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78525" y="1190612"/>
            <a:ext cx="7034950" cy="4476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" name="Google Shape;531;ga5c6927eca_1_8"/>
          <p:cNvSpPr txBox="1"/>
          <p:nvPr/>
        </p:nvSpPr>
        <p:spPr>
          <a:xfrm>
            <a:off x="1529100" y="789400"/>
            <a:ext cx="9133800" cy="48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3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Casos confirmados por semana epidemiológica</a:t>
            </a:r>
            <a:endParaRPr sz="4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4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endParaRPr sz="4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32" name="Google Shape;532;ga5c6927eca_1_8"/>
          <p:cNvPicPr preferRelativeResize="0"/>
          <p:nvPr/>
        </p:nvPicPr>
        <p:blipFill rotWithShape="1">
          <a:blip r:embed="rId3">
            <a:alphaModFix/>
          </a:blip>
          <a:srcRect t="5740"/>
          <a:stretch/>
        </p:blipFill>
        <p:spPr>
          <a:xfrm>
            <a:off x="152400" y="1146175"/>
            <a:ext cx="11887202" cy="44265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" name="Google Shape;538;ga5c6927eca_1_14"/>
          <p:cNvSpPr txBox="1"/>
          <p:nvPr/>
        </p:nvSpPr>
        <p:spPr>
          <a:xfrm>
            <a:off x="1529100" y="952450"/>
            <a:ext cx="9133800" cy="48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3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Idade média dos casos confirmados por faixa etária no Paraná</a:t>
            </a:r>
            <a:endParaRPr sz="4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4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endParaRPr sz="4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9" name="Google Shape;539;ga5c6927eca_1_14"/>
          <p:cNvSpPr txBox="1"/>
          <p:nvPr/>
        </p:nvSpPr>
        <p:spPr>
          <a:xfrm>
            <a:off x="148114" y="5865223"/>
            <a:ext cx="2034300" cy="6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pt-BR"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pt-BR"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Dados Paraná: </a:t>
            </a:r>
            <a:r>
              <a:rPr lang="pt-BR" sz="1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08/12/2020</a:t>
            </a:r>
            <a:r>
              <a:rPr lang="pt-BR"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às 12:00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40" name="Google Shape;540;ga5c6927eca_1_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70689" y="1433950"/>
            <a:ext cx="9704787" cy="46906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" name="Google Shape;546;ga5c6927eca_1_21"/>
          <p:cNvSpPr txBox="1"/>
          <p:nvPr/>
        </p:nvSpPr>
        <p:spPr>
          <a:xfrm>
            <a:off x="1529100" y="952450"/>
            <a:ext cx="9133800" cy="48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3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Incidência em menores de 19 anos</a:t>
            </a:r>
            <a:endParaRPr sz="4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4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endParaRPr sz="4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7" name="Google Shape;547;ga5c6927eca_1_21"/>
          <p:cNvSpPr txBox="1"/>
          <p:nvPr/>
        </p:nvSpPr>
        <p:spPr>
          <a:xfrm>
            <a:off x="148114" y="5865223"/>
            <a:ext cx="2034300" cy="6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pt-BR"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pt-BR"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Dados Paraná: </a:t>
            </a:r>
            <a:r>
              <a:rPr lang="pt-BR" sz="1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08/12/2020</a:t>
            </a:r>
            <a:r>
              <a:rPr lang="pt-BR"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às 12:00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48" name="Google Shape;548;ga5c6927eca_1_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43602" y="1083675"/>
            <a:ext cx="9704787" cy="46906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4" name="Google Shape;554;ga5c6927eca_1_28"/>
          <p:cNvSpPr txBox="1"/>
          <p:nvPr/>
        </p:nvSpPr>
        <p:spPr>
          <a:xfrm>
            <a:off x="1529100" y="952450"/>
            <a:ext cx="9133800" cy="48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3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Percentual de surtos ativos e coeficiente de incidência semanal por regional de saúde</a:t>
            </a:r>
            <a:endParaRPr sz="4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4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endParaRPr sz="4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55" name="Google Shape;555;ga5c6927eca_1_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4075" y="1193100"/>
            <a:ext cx="9334550" cy="4875025"/>
          </a:xfrm>
          <a:prstGeom prst="rect">
            <a:avLst/>
          </a:prstGeom>
          <a:noFill/>
          <a:ln>
            <a:noFill/>
          </a:ln>
        </p:spPr>
      </p:pic>
      <p:sp>
        <p:nvSpPr>
          <p:cNvPr id="556" name="Google Shape;556;ga5c6927eca_1_28"/>
          <p:cNvSpPr txBox="1"/>
          <p:nvPr/>
        </p:nvSpPr>
        <p:spPr>
          <a:xfrm>
            <a:off x="148114" y="5865223"/>
            <a:ext cx="2034300" cy="6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pt-BR"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pt-BR"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Dados Paraná: </a:t>
            </a:r>
            <a:r>
              <a:rPr lang="pt-BR" sz="1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04/12/2020</a:t>
            </a:r>
            <a:r>
              <a:rPr lang="pt-BR"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às 12:00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" name="Google Shape;562;ga5c6927eca_1_35"/>
          <p:cNvSpPr txBox="1"/>
          <p:nvPr/>
        </p:nvSpPr>
        <p:spPr>
          <a:xfrm>
            <a:off x="1529100" y="952450"/>
            <a:ext cx="9133800" cy="48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3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Percentual de surtos ativos por macrorregional de saúde.</a:t>
            </a:r>
            <a:endParaRPr sz="4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4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endParaRPr sz="4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63" name="Google Shape;563;ga5c6927eca_1_35"/>
          <p:cNvPicPr preferRelativeResize="0"/>
          <p:nvPr/>
        </p:nvPicPr>
        <p:blipFill rotWithShape="1">
          <a:blip r:embed="rId3">
            <a:alphaModFix/>
          </a:blip>
          <a:srcRect l="9460" t="8571" r="8699" b="10180"/>
          <a:stretch/>
        </p:blipFill>
        <p:spPr>
          <a:xfrm>
            <a:off x="2969200" y="1173100"/>
            <a:ext cx="6507525" cy="4413600"/>
          </a:xfrm>
          <a:prstGeom prst="rect">
            <a:avLst/>
          </a:prstGeom>
          <a:noFill/>
          <a:ln>
            <a:noFill/>
          </a:ln>
        </p:spPr>
      </p:pic>
      <p:sp>
        <p:nvSpPr>
          <p:cNvPr id="564" name="Google Shape;564;ga5c6927eca_1_35"/>
          <p:cNvSpPr txBox="1"/>
          <p:nvPr/>
        </p:nvSpPr>
        <p:spPr>
          <a:xfrm>
            <a:off x="148114" y="5865223"/>
            <a:ext cx="2034300" cy="6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pt-BR"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pt-BR"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Dados Paraná: </a:t>
            </a:r>
            <a:r>
              <a:rPr lang="pt-BR" sz="1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04/12/2020</a:t>
            </a:r>
            <a:r>
              <a:rPr lang="pt-BR"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às 12:00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" name="Google Shape;570;ga5c6927eca_1_42"/>
          <p:cNvSpPr txBox="1"/>
          <p:nvPr/>
        </p:nvSpPr>
        <p:spPr>
          <a:xfrm>
            <a:off x="1529100" y="952450"/>
            <a:ext cx="9133800" cy="48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37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Número de casos confirmados e óbitos ocorridos nos surtos no Paraná</a:t>
            </a:r>
            <a:endParaRPr sz="4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4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endParaRPr sz="40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1" name="Google Shape;571;ga5c6927eca_1_42"/>
          <p:cNvSpPr txBox="1"/>
          <p:nvPr/>
        </p:nvSpPr>
        <p:spPr>
          <a:xfrm>
            <a:off x="148114" y="5865223"/>
            <a:ext cx="2034300" cy="64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pt-BR"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pt-BR"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Dados Paraná: </a:t>
            </a:r>
            <a:r>
              <a:rPr lang="pt-BR" sz="1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04/12/2020</a:t>
            </a:r>
            <a:r>
              <a:rPr lang="pt-BR"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às 12:00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72" name="Google Shape;572;ga5c6927eca_1_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52650" y="1144275"/>
            <a:ext cx="8438649" cy="4922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34"/>
          <p:cNvSpPr txBox="1"/>
          <p:nvPr/>
        </p:nvSpPr>
        <p:spPr>
          <a:xfrm>
            <a:off x="1575225" y="397600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pt-BR"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Índice de Isolamento Diário, Paraná</a:t>
            </a:r>
            <a:endParaRPr sz="4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7" name="Google Shape;197;p34"/>
          <p:cNvSpPr/>
          <p:nvPr/>
        </p:nvSpPr>
        <p:spPr>
          <a:xfrm>
            <a:off x="5943600" y="3276600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8" name="Google Shape;198;p34"/>
          <p:cNvSpPr txBox="1"/>
          <p:nvPr/>
        </p:nvSpPr>
        <p:spPr>
          <a:xfrm>
            <a:off x="559190" y="6273933"/>
            <a:ext cx="6098344" cy="2308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900" b="0" i="0" u="none" strike="noStrike" cap="non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Fonte: Dados consultados na Plataforma Big Data no dia </a:t>
            </a:r>
            <a:r>
              <a:rPr lang="pt-BR" sz="900">
                <a:latin typeface="Montserrat"/>
                <a:ea typeface="Montserrat"/>
                <a:cs typeface="Montserrat"/>
                <a:sym typeface="Montserrat"/>
              </a:rPr>
              <a:t>03</a:t>
            </a:r>
            <a:r>
              <a:rPr lang="pt-BR" sz="900" b="0" i="0" u="none" strike="noStrike" cap="non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/</a:t>
            </a:r>
            <a:r>
              <a:rPr lang="pt-BR" sz="900">
                <a:latin typeface="Montserrat"/>
                <a:ea typeface="Montserrat"/>
                <a:cs typeface="Montserrat"/>
                <a:sym typeface="Montserrat"/>
              </a:rPr>
              <a:t>12</a:t>
            </a:r>
            <a:r>
              <a:rPr lang="pt-BR" sz="900" b="0" i="0" u="none" strike="noStrike" cap="non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/2020. Atualizado no dia </a:t>
            </a:r>
            <a:r>
              <a:rPr lang="pt-BR" sz="900">
                <a:latin typeface="Montserrat"/>
                <a:ea typeface="Montserrat"/>
                <a:cs typeface="Montserrat"/>
                <a:sym typeface="Montserrat"/>
              </a:rPr>
              <a:t>04/12/2020</a:t>
            </a:r>
            <a:r>
              <a:rPr lang="pt-BR" sz="900" b="0" i="0" u="none" strike="noStrike" cap="none">
                <a:solidFill>
                  <a:srgbClr val="000000"/>
                </a:solidFill>
                <a:latin typeface="Montserrat"/>
                <a:ea typeface="Montserrat"/>
                <a:cs typeface="Montserrat"/>
                <a:sym typeface="Montserrat"/>
              </a:rPr>
              <a:t>.</a:t>
            </a:r>
            <a:endParaRPr sz="16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9" name="Google Shape;199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79950" y="1303125"/>
            <a:ext cx="9432099" cy="4251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35"/>
          <p:cNvSpPr txBox="1"/>
          <p:nvPr/>
        </p:nvSpPr>
        <p:spPr>
          <a:xfrm>
            <a:off x="274262" y="351295"/>
            <a:ext cx="4737000" cy="16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pt-BR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Coeficiente de INCIDÊNCIA da COVID-19 por ESTADO</a:t>
            </a: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pt-BR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(por 100 mil habitantes)</a:t>
            </a:r>
            <a:br>
              <a:rPr lang="pt-BR"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5" name="Google Shape;205;p35"/>
          <p:cNvSpPr txBox="1"/>
          <p:nvPr/>
        </p:nvSpPr>
        <p:spPr>
          <a:xfrm>
            <a:off x="1525951" y="2211534"/>
            <a:ext cx="1866900" cy="885825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400" b="1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EMERGÊNCIA</a:t>
            </a:r>
            <a:endParaRPr sz="1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400" b="1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50% acima da incidência nacional</a:t>
            </a:r>
            <a:endParaRPr sz="1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6" name="Google Shape;206;p35"/>
          <p:cNvSpPr txBox="1"/>
          <p:nvPr/>
        </p:nvSpPr>
        <p:spPr>
          <a:xfrm>
            <a:off x="1525951" y="3104386"/>
            <a:ext cx="1866900" cy="885825"/>
          </a:xfrm>
          <a:prstGeom prst="rect">
            <a:avLst/>
          </a:prstGeom>
          <a:solidFill>
            <a:srgbClr val="FFD966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ATENÇÃO</a:t>
            </a:r>
            <a:endParaRPr sz="1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Entre 50% e a incidência nacional</a:t>
            </a:r>
            <a:endParaRPr sz="1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7" name="Google Shape;207;p35"/>
          <p:cNvSpPr txBox="1"/>
          <p:nvPr/>
        </p:nvSpPr>
        <p:spPr>
          <a:xfrm>
            <a:off x="1525951" y="3989665"/>
            <a:ext cx="1866900" cy="885825"/>
          </a:xfrm>
          <a:prstGeom prst="rect">
            <a:avLst/>
          </a:prstGeom>
          <a:solidFill>
            <a:srgbClr val="A8D08C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ALERTA</a:t>
            </a:r>
            <a:endParaRPr sz="1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Abaixo da incidência nacional</a:t>
            </a:r>
            <a:endParaRPr sz="1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8" name="Google Shape;208;p35"/>
          <p:cNvSpPr txBox="1"/>
          <p:nvPr/>
        </p:nvSpPr>
        <p:spPr>
          <a:xfrm>
            <a:off x="387264" y="5386922"/>
            <a:ext cx="2034425" cy="1015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pt-BR"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Dados Brasil CONASS: </a:t>
            </a:r>
            <a:r>
              <a:rPr lang="pt-BR" sz="1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07/12/2020</a:t>
            </a:r>
            <a:r>
              <a:rPr lang="pt-BR"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às 18:00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pt-BR"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pt-BR"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Dados Paraná: </a:t>
            </a:r>
            <a:r>
              <a:rPr lang="pt-BR" sz="1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08/12/2020</a:t>
            </a:r>
            <a:r>
              <a:rPr lang="pt-BR"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às 12:00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9" name="Google Shape;209;p35"/>
          <p:cNvPicPr preferRelativeResize="0"/>
          <p:nvPr/>
        </p:nvPicPr>
        <p:blipFill rotWithShape="1">
          <a:blip r:embed="rId3">
            <a:alphaModFix/>
          </a:blip>
          <a:srcRect b="2950"/>
          <a:stretch/>
        </p:blipFill>
        <p:spPr>
          <a:xfrm>
            <a:off x="5316050" y="0"/>
            <a:ext cx="6875951" cy="56846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36"/>
          <p:cNvSpPr txBox="1"/>
          <p:nvPr/>
        </p:nvSpPr>
        <p:spPr>
          <a:xfrm>
            <a:off x="284812" y="351295"/>
            <a:ext cx="4736893" cy="18158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pt-BR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Coeficiente de MORTALIDADE por COVID-19 por ESTADO </a:t>
            </a:r>
            <a:endParaRPr sz="2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pt-BR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(por 100 mil habitantes)</a:t>
            </a:r>
            <a:br>
              <a:rPr lang="pt-BR"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2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5" name="Google Shape;215;p36"/>
          <p:cNvSpPr txBox="1"/>
          <p:nvPr/>
        </p:nvSpPr>
        <p:spPr>
          <a:xfrm>
            <a:off x="1525951" y="2211534"/>
            <a:ext cx="1866900" cy="885825"/>
          </a:xfrm>
          <a:prstGeom prst="rect">
            <a:avLst/>
          </a:prstGeom>
          <a:solidFill>
            <a:srgbClr val="FF0000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400" b="1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EMERGÊNCIA</a:t>
            </a:r>
            <a:endParaRPr sz="1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400" b="1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50% acima da incidência nacional</a:t>
            </a:r>
            <a:endParaRPr sz="1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6" name="Google Shape;216;p36"/>
          <p:cNvSpPr txBox="1"/>
          <p:nvPr/>
        </p:nvSpPr>
        <p:spPr>
          <a:xfrm>
            <a:off x="1525951" y="3104386"/>
            <a:ext cx="1866900" cy="885825"/>
          </a:xfrm>
          <a:prstGeom prst="rect">
            <a:avLst/>
          </a:prstGeom>
          <a:solidFill>
            <a:srgbClr val="FFD966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ATENÇÃO</a:t>
            </a:r>
            <a:endParaRPr sz="1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Entre 50% e a incidência nacional</a:t>
            </a:r>
            <a:endParaRPr sz="1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7" name="Google Shape;217;p36"/>
          <p:cNvSpPr txBox="1"/>
          <p:nvPr/>
        </p:nvSpPr>
        <p:spPr>
          <a:xfrm>
            <a:off x="1525951" y="3989665"/>
            <a:ext cx="1866900" cy="885825"/>
          </a:xfrm>
          <a:prstGeom prst="rect">
            <a:avLst/>
          </a:prstGeom>
          <a:solidFill>
            <a:srgbClr val="A8D08C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ALERTA</a:t>
            </a:r>
            <a:endParaRPr sz="1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pt-BR" sz="1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Abaixo da incidência nacional</a:t>
            </a:r>
            <a:endParaRPr sz="11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8" name="Google Shape;218;p36"/>
          <p:cNvSpPr txBox="1"/>
          <p:nvPr/>
        </p:nvSpPr>
        <p:spPr>
          <a:xfrm>
            <a:off x="387264" y="5386922"/>
            <a:ext cx="2034300" cy="10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pt-BR"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Dados Brasil CONASS: </a:t>
            </a:r>
            <a:r>
              <a:rPr lang="pt-BR" sz="1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07/12/2020</a:t>
            </a:r>
            <a:r>
              <a:rPr lang="pt-BR"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às 18:00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pt-BR"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pt-BR"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Dados Paraná: </a:t>
            </a:r>
            <a:r>
              <a:rPr lang="pt-BR" sz="1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08/12/2020</a:t>
            </a:r>
            <a:r>
              <a:rPr lang="pt-BR"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às 12:00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19" name="Google Shape;219;p36"/>
          <p:cNvPicPr preferRelativeResize="0"/>
          <p:nvPr/>
        </p:nvPicPr>
        <p:blipFill rotWithShape="1">
          <a:blip r:embed="rId3">
            <a:alphaModFix/>
          </a:blip>
          <a:srcRect b="6542"/>
          <a:stretch/>
        </p:blipFill>
        <p:spPr>
          <a:xfrm>
            <a:off x="5326500" y="0"/>
            <a:ext cx="6865501" cy="57033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37"/>
          <p:cNvSpPr txBox="1"/>
          <p:nvPr/>
        </p:nvSpPr>
        <p:spPr>
          <a:xfrm>
            <a:off x="1196507" y="745180"/>
            <a:ext cx="3444262" cy="30469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pt-BR"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Ranking de letalidade por Estados</a:t>
            </a:r>
            <a:endParaRPr sz="2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pt-BR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FÓRMULA LETALIDADE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pt-BR" sz="2400" b="0" i="0" u="sng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Nº ÓBITOS * 100</a:t>
            </a:r>
            <a:endParaRPr sz="2400" b="0" i="0" u="sng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pt-BR"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Nº CASOS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5" name="Google Shape;225;p37"/>
          <p:cNvSpPr txBox="1"/>
          <p:nvPr/>
        </p:nvSpPr>
        <p:spPr>
          <a:xfrm>
            <a:off x="387264" y="5386922"/>
            <a:ext cx="2034300" cy="10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pt-BR"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Dados Brasil CONASS: </a:t>
            </a:r>
            <a:r>
              <a:rPr lang="pt-BR" sz="1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07/12/2020</a:t>
            </a:r>
            <a:r>
              <a:rPr lang="pt-BR"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às 18:00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pt-BR"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pt-BR"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Dados Paraná: </a:t>
            </a:r>
            <a:r>
              <a:rPr lang="pt-BR" sz="1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08/12/2020</a:t>
            </a:r>
            <a:r>
              <a:rPr lang="pt-BR" sz="12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às 12:00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26" name="Google Shape;226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93175" y="56098"/>
            <a:ext cx="1480475" cy="65338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3"/>
          <p:cNvSpPr txBox="1"/>
          <p:nvPr/>
        </p:nvSpPr>
        <p:spPr>
          <a:xfrm>
            <a:off x="838200" y="0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pt-BR" sz="4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Casos Novos e Óbitos Acumulados por Data de Divulgação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2" name="Google Shape;232;p3"/>
          <p:cNvSpPr/>
          <p:nvPr/>
        </p:nvSpPr>
        <p:spPr>
          <a:xfrm>
            <a:off x="281353" y="6145314"/>
            <a:ext cx="9847385" cy="43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Fonte: Dados do Paraná consultados da planilha de monitoramento diário de casos do CIEVS/DAV/SESA no dia </a:t>
            </a:r>
            <a:r>
              <a:rPr lang="pt-BR" sz="1100"/>
              <a:t>08/12/2020</a:t>
            </a:r>
            <a:r>
              <a:rPr lang="pt-BR"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, às 12h. Os números informados são posteriores às datas de diagnósticos. Dados preliminares, sujeitos a alterações. </a:t>
            </a:r>
            <a:endParaRPr/>
          </a:p>
        </p:txBody>
      </p:sp>
      <p:pic>
        <p:nvPicPr>
          <p:cNvPr id="233" name="Google Shape;233;p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1750" y="1810227"/>
            <a:ext cx="11468501" cy="32375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2747</Words>
  <Application>Microsoft Office PowerPoint</Application>
  <PresentationFormat>Widescreen</PresentationFormat>
  <Paragraphs>878</Paragraphs>
  <Slides>45</Slides>
  <Notes>45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45</vt:i4>
      </vt:variant>
    </vt:vector>
  </HeadingPairs>
  <TitlesOfParts>
    <vt:vector size="50" baseType="lpstr">
      <vt:lpstr>Calibri</vt:lpstr>
      <vt:lpstr>Verdana</vt:lpstr>
      <vt:lpstr>Arial</vt:lpstr>
      <vt:lpstr>Montserrat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Coeficiente de Incidência Semanal - Paraná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Exames Método RT-PCR e Testes Rápidos</vt:lpstr>
      <vt:lpstr>Leitos Hospitalares SUS, Exclusivos para Pacientes Suspeitos ou Confirmados Covid-19 por Macrorregião </vt:lpstr>
      <vt:lpstr>Leitos SUS não Exclusivos para Pacientes Suspeitos ou Confirmados COVID-19 por Macrorregião. 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CVIE</dc:creator>
  <cp:lastModifiedBy>Acacia Maria Lourenco Francisco Nasr</cp:lastModifiedBy>
  <cp:revision>1</cp:revision>
  <dcterms:created xsi:type="dcterms:W3CDTF">2020-07-26T17:20:28Z</dcterms:created>
  <dcterms:modified xsi:type="dcterms:W3CDTF">2020-12-09T12:06:58Z</dcterms:modified>
</cp:coreProperties>
</file>