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305" r:id="rId2"/>
    <p:sldId id="372" r:id="rId3"/>
    <p:sldId id="373" r:id="rId4"/>
    <p:sldId id="403" r:id="rId5"/>
    <p:sldId id="400" r:id="rId6"/>
    <p:sldId id="401" r:id="rId7"/>
    <p:sldId id="402" r:id="rId8"/>
    <p:sldId id="404" r:id="rId9"/>
    <p:sldId id="405" r:id="rId10"/>
    <p:sldId id="406" r:id="rId11"/>
    <p:sldId id="407" r:id="rId12"/>
    <p:sldId id="408" r:id="rId13"/>
    <p:sldId id="409" r:id="rId14"/>
    <p:sldId id="410" r:id="rId15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6B21-E278-4A05-928C-E8B8A087F345}" type="datetimeFigureOut">
              <a:rPr lang="pt-BR" smtClean="0"/>
              <a:pPr/>
              <a:t>24/03/2022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8266-5718-4143-9280-E1521902B1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>
                <a:latin typeface="Times New Roman"/>
              </a:rPr>
              <a:t>&lt;cabeçalho&gt;</a:t>
            </a:r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>
                <a:latin typeface="Times New Roman"/>
              </a:rPr>
              <a:t>&lt;data/hora&gt;</a:t>
            </a:r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>
                <a:latin typeface="Times New Roman"/>
              </a:rPr>
              <a:t>&lt;rodapé&gt;</a:t>
            </a:r>
            <a:endParaRPr/>
          </a:p>
        </p:txBody>
      </p:sp>
      <p:sp>
        <p:nvSpPr>
          <p:cNvPr id="117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6FD01D5-AAFD-4F58-9A69-B5D618D23600}" type="slidenum">
              <a:rPr lang="pt-BR" sz="1400">
                <a:latin typeface="Times New Roman"/>
              </a:rPr>
              <a:pPr algn="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Assintomático:</a:t>
            </a:r>
            <a:r>
              <a:rPr lang="pt-BR" baseline="0" dirty="0" smtClean="0"/>
              <a:t> sífilis ,herpes</a:t>
            </a:r>
          </a:p>
          <a:p>
            <a:r>
              <a:rPr lang="pt-BR" baseline="0" dirty="0" smtClean="0"/>
              <a:t>Assintomáticos HPV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FD01D5-AAFD-4F58-9A69-B5D618D23600}" type="slidenum">
              <a:rPr lang="pt-BR" sz="1400" smtClean="0">
                <a:latin typeface="Times New Roman"/>
              </a:rPr>
              <a:pPr algn="r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Assintomático:</a:t>
            </a:r>
            <a:r>
              <a:rPr lang="pt-BR" baseline="0" dirty="0" smtClean="0"/>
              <a:t> sífilis ,herpes</a:t>
            </a:r>
          </a:p>
          <a:p>
            <a:r>
              <a:rPr lang="pt-BR" baseline="0" smtClean="0"/>
              <a:t>Assintomáticos HPV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FD01D5-AAFD-4F58-9A69-B5D618D23600}" type="slidenum">
              <a:rPr lang="pt-BR" sz="1400" smtClean="0">
                <a:latin typeface="Times New Roman"/>
              </a:rPr>
              <a:pPr algn="r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Assintomático:</a:t>
            </a:r>
            <a:r>
              <a:rPr lang="pt-BR" baseline="0" dirty="0" smtClean="0"/>
              <a:t> sífilis ,herpes</a:t>
            </a:r>
          </a:p>
          <a:p>
            <a:r>
              <a:rPr lang="pt-BR" baseline="0" smtClean="0"/>
              <a:t>Assintomáticos HPV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FD01D5-AAFD-4F58-9A69-B5D618D23600}" type="slidenum">
              <a:rPr lang="pt-BR" sz="1400" smtClean="0">
                <a:latin typeface="Times New Roman"/>
              </a:rPr>
              <a:pPr algn="r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Assintomático:</a:t>
            </a:r>
            <a:r>
              <a:rPr lang="pt-BR" baseline="0" dirty="0" smtClean="0"/>
              <a:t> sífilis ,herpes</a:t>
            </a:r>
          </a:p>
          <a:p>
            <a:r>
              <a:rPr lang="pt-BR" baseline="0" smtClean="0"/>
              <a:t>Assintomáticos HPV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A6FD01D5-AAFD-4F58-9A69-B5D618D23600}" type="slidenum">
              <a:rPr lang="pt-BR" sz="1400" smtClean="0">
                <a:latin typeface="Times New Roman"/>
              </a:rPr>
              <a:pPr algn="r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1" name="Imagem 11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2" name="Imagem 11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12191400" cy="126360"/>
          </a:xfrm>
          <a:prstGeom prst="rect">
            <a:avLst/>
          </a:prstGeom>
          <a:ln>
            <a:noFill/>
          </a:ln>
        </p:spPr>
      </p:pic>
      <p:pic>
        <p:nvPicPr>
          <p:cNvPr id="76" name="Imagem 46"/>
          <p:cNvPicPr/>
          <p:nvPr/>
        </p:nvPicPr>
        <p:blipFill>
          <a:blip r:embed="rId15"/>
          <a:stretch/>
        </p:blipFill>
        <p:spPr>
          <a:xfrm>
            <a:off x="9936000" y="5544000"/>
            <a:ext cx="1799640" cy="921240"/>
          </a:xfrm>
          <a:prstGeom prst="rect">
            <a:avLst/>
          </a:prstGeom>
          <a:ln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a.carmen@sesa.pr.gov.b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66712" y="500042"/>
            <a:ext cx="1071570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valores de transferência fundo a fundo do Incentivo de </a:t>
            </a:r>
            <a:r>
              <a:rPr lang="pt-BR" sz="2400" b="1" u="sng" dirty="0" smtClean="0"/>
              <a:t>custeio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às ações de Vigilância, Prevenção e Controle das IST/</a:t>
            </a:r>
            <a:r>
              <a:rPr lang="pt-B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Hepatites Virais do Bloco de Manutenção das Ações e Serviços Públicos de Saúde, do Grupo de Vigilância em Saúde.</a:t>
            </a:r>
            <a:endParaRPr lang="pt-B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9522" y="4071942"/>
            <a:ext cx="9929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Divisão de Doenças Crônicas e Infecções Sexualmente Transmissíveis – DCIST</a:t>
            </a:r>
          </a:p>
          <a:p>
            <a:r>
              <a:rPr lang="pt-BR" dirty="0" smtClean="0"/>
              <a:t>Coordenação de Vigilância Epidemiológica – CVIE</a:t>
            </a:r>
          </a:p>
          <a:p>
            <a:r>
              <a:rPr lang="pt-BR" dirty="0" smtClean="0"/>
              <a:t>Diretoria de Atenção e Vigilância em Saúde – DAV</a:t>
            </a:r>
            <a:r>
              <a:rPr lang="pt-BR" b="1" dirty="0" smtClean="0"/>
              <a:t>		</a:t>
            </a:r>
          </a:p>
          <a:p>
            <a:endParaRPr lang="pt-BR" b="1" dirty="0" smtClean="0"/>
          </a:p>
          <a:p>
            <a:r>
              <a:rPr lang="pt-BR" b="1" dirty="0" smtClean="0"/>
              <a:t>Equipe</a:t>
            </a:r>
            <a:r>
              <a:rPr lang="pt-BR" dirty="0" smtClean="0"/>
              <a:t>:       Mara </a:t>
            </a:r>
            <a:r>
              <a:rPr lang="pt-BR" dirty="0" err="1" smtClean="0"/>
              <a:t>Franzoloso</a:t>
            </a:r>
            <a:endParaRPr lang="pt-BR" dirty="0" smtClean="0"/>
          </a:p>
          <a:p>
            <a:r>
              <a:rPr lang="pt-BR" dirty="0" smtClean="0"/>
              <a:t>   	      Camila Menezes</a:t>
            </a:r>
          </a:p>
          <a:p>
            <a:r>
              <a:rPr lang="pt-BR" dirty="0" smtClean="0"/>
              <a:t>	      Juliana Taques</a:t>
            </a:r>
          </a:p>
          <a:p>
            <a:r>
              <a:rPr lang="pt-BR" dirty="0" smtClean="0"/>
              <a:t>	      Luciana Padrão	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66712" y="642918"/>
          <a:ext cx="6257924" cy="5212080"/>
        </p:xfrm>
        <a:graphic>
          <a:graphicData uri="http://schemas.openxmlformats.org/drawingml/2006/table">
            <a:tbl>
              <a:tblPr/>
              <a:tblGrid>
                <a:gridCol w="519058"/>
                <a:gridCol w="519058"/>
                <a:gridCol w="2341798"/>
                <a:gridCol w="1076871"/>
                <a:gridCol w="180113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PONTA GROSSA¹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IRATI¹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GUARAPUAVA¹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LARANJEIRAS DO SUL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471170" algn="ctr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PALMITAL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TURVO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UNIÃO DA VITÓRIA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CLEVELÂNDIA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CORONEL VIVIDA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HONÓRIO SERPA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ITAPEJARA D’OESTE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MANGUEIRINHA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PALMAS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PATO BRANCO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SÃO JOÃO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AMPÉRE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DOIS VIZINHOS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FLOR DA SERRA DO SUL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FRANCISCO BELTRÃO¹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125.000,00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80960" y="642918"/>
          <a:ext cx="6180666" cy="5486400"/>
        </p:xfrm>
        <a:graphic>
          <a:graphicData uri="http://schemas.openxmlformats.org/drawingml/2006/table">
            <a:tbl>
              <a:tblPr/>
              <a:tblGrid>
                <a:gridCol w="512650"/>
                <a:gridCol w="512650"/>
                <a:gridCol w="2312887"/>
                <a:gridCol w="1063576"/>
                <a:gridCol w="1778903"/>
              </a:tblGrid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PLANALTO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RENASCENÇA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IZABEL D’OESTE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FOZ DO IGUAÇU¹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MATELÂNDIA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MEDIANEIRA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TEREZINHA DO ITAIPU³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SÃO MIGUEL DO IGUAÇU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BOA VISTA DA APARECIDA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CAPITÃO LEÔNIDAS MARQUES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CASCAVEL¹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CORBÉLIA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VERA CRUZ DO OESTE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CAMPO MOURÃO¹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QUINTA DO SOL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UMUARAMA¹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105..000,00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CIANORTE¹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85.000,00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38216" y="642918"/>
          <a:ext cx="6180666" cy="5486400"/>
        </p:xfrm>
        <a:graphic>
          <a:graphicData uri="http://schemas.openxmlformats.org/drawingml/2006/table">
            <a:tbl>
              <a:tblPr/>
              <a:tblGrid>
                <a:gridCol w="512650"/>
                <a:gridCol w="512650"/>
                <a:gridCol w="2312887"/>
                <a:gridCol w="1063576"/>
                <a:gridCol w="1778903"/>
              </a:tblGrid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PARANAVAÍ¹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DOUTOR CAMARGO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FLORESTA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MANDAGUAÇU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MARINGÁ¹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SARANDI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APUCARANA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ARAPONGAS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CALIFÓRNIA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ASSAÍ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CAMBÉ² 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LONDRINA¹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681.000,00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PORECATU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ROLÂNDIA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CORNÉLIO PROCÓPIO</a:t>
                      </a: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JACAREZINHO¹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GUAÍRA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MARECHAL CÂNDIDO RONDON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542290" algn="l"/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PALOTINA</a:t>
                      </a:r>
                      <a:r>
                        <a:rPr lang="pt-BR" sz="1200" baseline="300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733" marR="67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95274" y="2857496"/>
            <a:ext cx="555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¹ MUNICÍPIO SEDE DE RS</a:t>
            </a:r>
          </a:p>
          <a:p>
            <a:r>
              <a:rPr lang="pt-BR" sz="1000" dirty="0" smtClean="0"/>
              <a:t>² MUNICÍPIO COM SAE/CTA</a:t>
            </a:r>
          </a:p>
          <a:p>
            <a:r>
              <a:rPr lang="pt-BR" sz="1000" dirty="0" smtClean="0"/>
              <a:t>³ MUNICÍPIO CONTEMPLADO NA DELIBERAÇÃO CIB 131-2014 e PORTARIA GM/MS/2022.</a:t>
            </a:r>
          </a:p>
          <a:p>
            <a:endParaRPr lang="pt-BR" sz="1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23902" y="3714752"/>
            <a:ext cx="10501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100" dirty="0" smtClean="0"/>
              <a:t>Para os municípios que apresentaram casos de HIV/</a:t>
            </a:r>
            <a:r>
              <a:rPr lang="pt-BR" sz="1100" dirty="0" err="1" smtClean="0"/>
              <a:t>Aids</a:t>
            </a:r>
            <a:r>
              <a:rPr lang="pt-BR" sz="1100" dirty="0" smtClean="0"/>
              <a:t> em menores de 5 anos também foi acrescentado 1 ponto. Foi considerado o acumulado de 2019 a 2021</a:t>
            </a:r>
          </a:p>
          <a:p>
            <a:r>
              <a:rPr lang="pt-BR" sz="1100" dirty="0" smtClean="0"/>
              <a:t>(Paranaguá, Almirante Tamandaré, Araucária, Curitiba, </a:t>
            </a:r>
            <a:r>
              <a:rPr lang="pt-BR" sz="1100" dirty="0" err="1" smtClean="0"/>
              <a:t>Irati</a:t>
            </a:r>
            <a:r>
              <a:rPr lang="pt-BR" sz="1100" dirty="0" smtClean="0"/>
              <a:t>, Laranjeiras do Sul, Cascavel)</a:t>
            </a:r>
            <a:endParaRPr lang="pt-BR" sz="11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38216" y="857232"/>
          <a:ext cx="6257924" cy="1645920"/>
        </p:xfrm>
        <a:graphic>
          <a:graphicData uri="http://schemas.openxmlformats.org/drawingml/2006/table">
            <a:tbl>
              <a:tblPr/>
              <a:tblGrid>
                <a:gridCol w="519058"/>
                <a:gridCol w="519058"/>
                <a:gridCol w="2341798"/>
                <a:gridCol w="1076871"/>
                <a:gridCol w="180113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542290" algn="l"/>
                          <a:tab pos="1647825" algn="l"/>
                        </a:tabLs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SANTA HELENA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1607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TOLEDO¹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1607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TELÊMACO BORBA¹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1607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IVAIPORÃ¹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1607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SES PARANÁ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3.096.000,00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  <a:tabLst>
                          <a:tab pos="1616075" algn="l"/>
                        </a:tabLs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 Paraná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10.400.000,00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642918"/>
            <a:ext cx="4786346" cy="480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596198" y="2714620"/>
            <a:ext cx="37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Mara Carmen Ribeiro </a:t>
            </a:r>
            <a:r>
              <a:rPr lang="pt-BR" dirty="0" err="1" smtClean="0"/>
              <a:t>Franzoloso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mara.carmen@sesa.pr.gov.br</a:t>
            </a:r>
            <a:endParaRPr lang="pt-BR" dirty="0" smtClean="0"/>
          </a:p>
          <a:p>
            <a:r>
              <a:rPr lang="pt-BR" dirty="0" smtClean="0"/>
              <a:t>dstaids@sesa.pr.gov.br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95274" y="357166"/>
            <a:ext cx="1021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  <a:tab pos="10782300" algn="l"/>
              </a:tabLst>
            </a:pPr>
            <a:r>
              <a:rPr lang="pt-BR" sz="3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Documentação:</a:t>
            </a:r>
            <a:endParaRPr lang="pt-BR" sz="36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8084" y="1357298"/>
            <a:ext cx="110014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DELIBERAÇÃO CIB Nº 131- 01/04/2014 – Aprova “AD REFERENDUM” os municípios, critérios e operacionalização referente ao Incentivo financeiro de Custeio às ações de vigilância, prevenção e controle das IST/</a:t>
            </a:r>
            <a:r>
              <a:rPr lang="pt-BR" dirty="0" err="1" smtClean="0"/>
              <a:t>Aids</a:t>
            </a:r>
            <a:r>
              <a:rPr lang="pt-BR" dirty="0" smtClean="0"/>
              <a:t> e Hepatites Virais dos Municípios do Paraná.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PORTARIA GM/MS Nº 124 de 24 de janeiro de 2022 – Divulga os montantes anuais alocados aos Estados, Distrito Federal e Municípios relativos ao Incentivo de Custeio às Ações de Vigilância, Prevenção e Controle das IST/</a:t>
            </a:r>
            <a:r>
              <a:rPr lang="pt-BR" dirty="0" err="1" smtClean="0"/>
              <a:t>Aids</a:t>
            </a:r>
            <a:r>
              <a:rPr lang="pt-BR" dirty="0" smtClean="0"/>
              <a:t> e hepatites Virais do Bloco de Manutenção das Ações e Serviços Públicos de Saúde, do Grupo de Vigilância em Saúde.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PORTARIA GM/MS Nº 232, de 7 de fevereiro de 2020, que aprova os novos valores de </a:t>
            </a:r>
            <a:r>
              <a:rPr lang="pt-BR" dirty="0" err="1" smtClean="0"/>
              <a:t>transfer~encia</a:t>
            </a:r>
            <a:r>
              <a:rPr lang="pt-BR" dirty="0" smtClean="0"/>
              <a:t> fundo a fundo do Incentivo de Custeio às Ações de Vigilância, Prevenção e Controle das IST/</a:t>
            </a:r>
            <a:r>
              <a:rPr lang="pt-BR" dirty="0" err="1" smtClean="0"/>
              <a:t>Aids</a:t>
            </a:r>
            <a:r>
              <a:rPr lang="pt-BR" dirty="0" smtClean="0"/>
              <a:t> e hepatites Virais do Bloco de Manutenção das Ações e Serviços Públicos de Saúde, do Grupo de Vigilância em Saúde.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OFICIO CIRCULAR Nº 4/2022/CGAHV/SVS/MS de 08 de fevereiro de 2022, cujo assunto refere-se aos novos valores de transferência fundo a fundo dos recursos do Incentivo de Custeio às Ações de Vigilância, </a:t>
            </a:r>
            <a:r>
              <a:rPr lang="pt-BR" dirty="0" err="1" smtClean="0"/>
              <a:t>Prvenção</a:t>
            </a:r>
            <a:r>
              <a:rPr lang="pt-BR" dirty="0" smtClean="0"/>
              <a:t> e Controle das IST/</a:t>
            </a:r>
            <a:r>
              <a:rPr lang="pt-BR" dirty="0" err="1" smtClean="0"/>
              <a:t>Aids</a:t>
            </a:r>
            <a:r>
              <a:rPr lang="pt-BR" dirty="0" smtClean="0"/>
              <a:t> e Hepatites Virais.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66712" y="644894"/>
            <a:ext cx="1021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  <a:tab pos="10782300" algn="l"/>
              </a:tabLst>
            </a:pPr>
            <a:r>
              <a:rPr lang="pt-BR" sz="3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Critérios</a:t>
            </a:r>
            <a:endParaRPr lang="pt-BR" sz="36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8150" y="2000240"/>
            <a:ext cx="11287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Municípios sede de Regionais de Saúde;</a:t>
            </a:r>
          </a:p>
          <a:p>
            <a:r>
              <a:rPr lang="pt-BR" dirty="0" smtClean="0"/>
              <a:t>Municípios de fronteira/ portos;</a:t>
            </a:r>
          </a:p>
          <a:p>
            <a:r>
              <a:rPr lang="pt-BR" dirty="0" smtClean="0"/>
              <a:t>Municípios contemplados na DELIBERAÇÃO CIB Nº 131- 01/04/2014;</a:t>
            </a:r>
          </a:p>
          <a:p>
            <a:r>
              <a:rPr lang="pt-BR" dirty="0" smtClean="0"/>
              <a:t>Municípios com Atenção Especializada;</a:t>
            </a:r>
          </a:p>
          <a:p>
            <a:r>
              <a:rPr lang="pt-BR" dirty="0" smtClean="0"/>
              <a:t>Taxas elevadas de : Incidência de sífilis congênita por 1.000 nascidos vivos</a:t>
            </a:r>
          </a:p>
          <a:p>
            <a:r>
              <a:rPr lang="pt-BR" dirty="0" smtClean="0"/>
              <a:t>                                 Detecção de sífilis e HIV na gestação por 1.000 nascidos vivos.</a:t>
            </a:r>
          </a:p>
          <a:p>
            <a:r>
              <a:rPr lang="pt-BR" dirty="0" smtClean="0"/>
              <a:t>                                 Detecção de sífilis adquirida,</a:t>
            </a:r>
            <a:r>
              <a:rPr lang="pt-BR" dirty="0" err="1" smtClean="0"/>
              <a:t>Aids</a:t>
            </a:r>
            <a:r>
              <a:rPr lang="pt-BR" dirty="0" smtClean="0"/>
              <a:t>, HIV, Hepatite B e Hepatite C por 100 mil habitantes.</a:t>
            </a:r>
          </a:p>
          <a:p>
            <a:r>
              <a:rPr lang="pt-BR" dirty="0" smtClean="0"/>
              <a:t>                                 Mortalidade por </a:t>
            </a:r>
            <a:r>
              <a:rPr lang="pt-BR" dirty="0" err="1" smtClean="0"/>
              <a:t>Aids</a:t>
            </a:r>
            <a:r>
              <a:rPr lang="pt-BR" dirty="0" smtClean="0"/>
              <a:t> por 100 mil habitantes</a:t>
            </a:r>
          </a:p>
          <a:p>
            <a:r>
              <a:rPr lang="pt-BR" dirty="0" smtClean="0"/>
              <a:t>                                 </a:t>
            </a:r>
            <a:r>
              <a:rPr lang="pt-BR" dirty="0" err="1" smtClean="0"/>
              <a:t>Aids</a:t>
            </a:r>
            <a:r>
              <a:rPr lang="pt-BR" dirty="0" smtClean="0"/>
              <a:t> em menores de 05 anos.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66844" y="2136339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                                 Incidência de sífilis congênita por 1.000 nascidos vivos</a:t>
            </a:r>
          </a:p>
          <a:p>
            <a:r>
              <a:rPr lang="pt-BR" dirty="0" smtClean="0"/>
              <a:t>                                 Detecção de sífilis e HIV na gestação por 1.000 nascidos vivos.</a:t>
            </a:r>
          </a:p>
          <a:p>
            <a:r>
              <a:rPr lang="pt-BR" dirty="0" smtClean="0"/>
              <a:t>                                 Detecção de sífilis adquirida,</a:t>
            </a:r>
            <a:r>
              <a:rPr lang="pt-BR" dirty="0" err="1" smtClean="0"/>
              <a:t>Aids</a:t>
            </a:r>
            <a:r>
              <a:rPr lang="pt-BR" dirty="0" smtClean="0"/>
              <a:t>, HIV, Hepatite B e Hepatite C por 100 mil habitantes.</a:t>
            </a:r>
          </a:p>
          <a:p>
            <a:r>
              <a:rPr lang="pt-BR" dirty="0" smtClean="0"/>
              <a:t>                                 Mortalidade por </a:t>
            </a:r>
            <a:r>
              <a:rPr lang="pt-BR" dirty="0" err="1" smtClean="0"/>
              <a:t>Aids</a:t>
            </a:r>
            <a:r>
              <a:rPr lang="pt-BR" dirty="0" smtClean="0"/>
              <a:t> por 100 mil habitantes</a:t>
            </a:r>
          </a:p>
          <a:p>
            <a:r>
              <a:rPr lang="pt-BR" dirty="0" smtClean="0"/>
              <a:t>                                 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6844" y="11429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ANEXO 1-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214290"/>
            <a:ext cx="8858312" cy="621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285728"/>
            <a:ext cx="9091641" cy="60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3902" y="3714752"/>
            <a:ext cx="10501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Para os municípios que apresentaram casos de HIV/</a:t>
            </a:r>
            <a:r>
              <a:rPr lang="pt-BR" sz="1100" dirty="0" err="1" smtClean="0"/>
              <a:t>Aids</a:t>
            </a:r>
            <a:r>
              <a:rPr lang="pt-BR" sz="1100" dirty="0" smtClean="0"/>
              <a:t> em menores de 5 anos também foi acrescentado 1 ponto. Foi considerado o acumulado de 2019 a 2021</a:t>
            </a:r>
            <a:endParaRPr lang="pt-BR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1" y="214291"/>
            <a:ext cx="9286940" cy="31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ANEXO 2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09655" y="1857364"/>
            <a:ext cx="102156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Distribuição de valores e pontuação atingida pelas taxas</a:t>
            </a:r>
            <a:r>
              <a:rPr lang="pt-BR" sz="3200" dirty="0" smtClean="0"/>
              <a:t>.</a:t>
            </a:r>
          </a:p>
          <a:p>
            <a:r>
              <a:rPr lang="pt-BR" sz="2400" dirty="0" smtClean="0"/>
              <a:t>Demonstrativo dos 79 municípios com as maiores taxas de sífilis congênita/1.000 nascidos vivos, detecção de sífilis e HIV na gestação/1.000 nascidos vivos, detecção de sífilis adquirida, </a:t>
            </a:r>
            <a:r>
              <a:rPr lang="pt-BR" sz="2400" dirty="0" err="1" smtClean="0"/>
              <a:t>Aids</a:t>
            </a:r>
            <a:r>
              <a:rPr lang="pt-BR" sz="2400" dirty="0" smtClean="0"/>
              <a:t>, hepatite B e C por 100.000 habitantes. Paraná 2019.</a:t>
            </a:r>
          </a:p>
          <a:p>
            <a:r>
              <a:rPr lang="pt-BR" sz="2400" dirty="0" smtClean="0"/>
              <a:t>Municípios sede de Regional de Saúde, contemplados na </a:t>
            </a:r>
            <a:r>
              <a:rPr lang="pt-BR" sz="2400" smtClean="0"/>
              <a:t>deliberação CIB 131/2014, com SAE/CTA.</a:t>
            </a:r>
            <a:endParaRPr lang="pt-BR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23902" y="571480"/>
          <a:ext cx="6257924" cy="5212080"/>
        </p:xfrm>
        <a:graphic>
          <a:graphicData uri="http://schemas.openxmlformats.org/drawingml/2006/table">
            <a:tbl>
              <a:tblPr/>
              <a:tblGrid>
                <a:gridCol w="519058"/>
                <a:gridCol w="519058"/>
                <a:gridCol w="2341798"/>
                <a:gridCol w="1076871"/>
                <a:gridCol w="18011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Pontuação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Recurso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pt-BR" sz="11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ANTONINA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GUARATUBA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MATINHOS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b="1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PARANAGUÁ¹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292.000,00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PONTAL DO PARANÁ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ALMIRANTE TAMANDARÉ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ARAUCÁRIA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CAMPINA GRANDE DO SUL³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COLOMBO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CURITIBA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1.300,000.00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FAZENDA RIO GRANDE³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PINHAIS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PIRAQUARA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endParaRPr lang="pt-BR" sz="1200">
                        <a:solidFill>
                          <a:srgbClr val="4A4A4A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QUATRO BARRAS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SÃO JOSÉ DOS PINHAIS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186.000,00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CAMPO LARGO²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3ª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CASTRO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75.000,00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JAGUARIAÍVA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65"/>
                        </a:spcAft>
                      </a:pPr>
                      <a:r>
                        <a:rPr lang="pt-BR" sz="1200" dirty="0">
                          <a:solidFill>
                            <a:srgbClr val="4A4A4A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15.000,00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9713</TotalTime>
  <Words>1010</Words>
  <Application>LibreOffice/4.4.3.2$Windows_x86 LibreOffice_project/88805f81e9fe61362df02b9941de8e38a9b5fd16</Application>
  <PresentationFormat>Personalizar</PresentationFormat>
  <Paragraphs>402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 ANEXO 2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mara.carmen</cp:lastModifiedBy>
  <cp:revision>968</cp:revision>
  <cp:lastPrinted>2019-02-12T10:51:29Z</cp:lastPrinted>
  <dcterms:created xsi:type="dcterms:W3CDTF">2019-02-06T16:41:46Z</dcterms:created>
  <dcterms:modified xsi:type="dcterms:W3CDTF">2022-03-24T11:14:20Z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