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70" r:id="rId4"/>
    <p:sldId id="271" r:id="rId5"/>
    <p:sldId id="272" r:id="rId6"/>
    <p:sldId id="273" r:id="rId7"/>
    <p:sldId id="274" r:id="rId8"/>
    <p:sldId id="278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Silvia Rossignoli" initials="P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0417627-9F7B-4E81-A50A-395F46613E7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29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Você poderá </a:t>
            </a:r>
          </a:p>
        </p:txBody>
      </p:sp>
      <p:sp>
        <p:nvSpPr>
          <p:cNvPr id="14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3C4FF2-1F2A-469D-8DC1-E733615992B4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88202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506788" y="470153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41609D1-AA89-401F-A50D-27E43412509F}" type="datetime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17/05/2022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B338D56-5E07-4ED2-8693-DEFE80DF264B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865E5CA-3F4E-4CDC-9A03-4A2655ABB14E}" type="datetime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17/05/2022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F93B08E-E4B7-4596-B72F-77DD15B3752B}" type="slidenum"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  <p:pic>
        <p:nvPicPr>
          <p:cNvPr id="46" name="Imagem 5"/>
          <p:cNvPicPr/>
          <p:nvPr/>
        </p:nvPicPr>
        <p:blipFill>
          <a:blip r:embed="rId14"/>
          <a:stretch/>
        </p:blipFill>
        <p:spPr>
          <a:xfrm>
            <a:off x="0" y="6573240"/>
            <a:ext cx="12191760" cy="126720"/>
          </a:xfrm>
          <a:prstGeom prst="rect">
            <a:avLst/>
          </a:prstGeom>
          <a:ln>
            <a:noFill/>
          </a:ln>
        </p:spPr>
      </p:pic>
      <p:pic>
        <p:nvPicPr>
          <p:cNvPr id="47" name="Imagem 46"/>
          <p:cNvPicPr/>
          <p:nvPr/>
        </p:nvPicPr>
        <p:blipFill>
          <a:blip r:embed="rId15"/>
          <a:stretch/>
        </p:blipFill>
        <p:spPr>
          <a:xfrm>
            <a:off x="9936000" y="5544000"/>
            <a:ext cx="1800000" cy="9216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m 6"/>
          <p:cNvPicPr/>
          <p:nvPr/>
        </p:nvPicPr>
        <p:blipFill>
          <a:blip r:embed="rId3"/>
          <a:stretch/>
        </p:blipFill>
        <p:spPr>
          <a:xfrm>
            <a:off x="0" y="0"/>
            <a:ext cx="12191760" cy="126720"/>
          </a:xfrm>
          <a:prstGeom prst="rect">
            <a:avLst/>
          </a:prstGeom>
          <a:ln>
            <a:noFill/>
          </a:ln>
        </p:spPr>
      </p:pic>
      <p:pic>
        <p:nvPicPr>
          <p:cNvPr id="132" name="Imagem 131"/>
          <p:cNvPicPr/>
          <p:nvPr/>
        </p:nvPicPr>
        <p:blipFill>
          <a:blip r:embed="rId4"/>
          <a:stretch/>
        </p:blipFill>
        <p:spPr>
          <a:xfrm>
            <a:off x="10140695" y="382491"/>
            <a:ext cx="1624259" cy="808846"/>
          </a:xfrm>
          <a:prstGeom prst="rect">
            <a:avLst/>
          </a:prstGeom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7752289-075B-4BD8-B1DA-CB37DA3F23EE}"/>
              </a:ext>
            </a:extLst>
          </p:cNvPr>
          <p:cNvSpPr txBox="1"/>
          <p:nvPr/>
        </p:nvSpPr>
        <p:spPr>
          <a:xfrm>
            <a:off x="1981080" y="199992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  <a:cs typeface="Calibri" panose="020F0502020204030204" pitchFamily="34" charset="0"/>
              </a:rPr>
              <a:t>REVISÃO DO ELENCO DE REFERÊNCIA ESTADUAL DO COMPONENTE BÁSICO DA ASSISTÊNCIA FARMACÊUTICA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ABD37C-D512-42BB-8255-246C394CF309}"/>
              </a:ext>
            </a:extLst>
          </p:cNvPr>
          <p:cNvSpPr txBox="1"/>
          <p:nvPr/>
        </p:nvSpPr>
        <p:spPr>
          <a:xfrm>
            <a:off x="3261942" y="3200252"/>
            <a:ext cx="5667876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Montserrat Light" panose="00000400000000000000" pitchFamily="2" charset="0"/>
              </a:rPr>
              <a:t>Coordenação de Assistência Farmacêutica SESA/PR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latin typeface="Montserrat Light" panose="00000400000000000000" pitchFamily="2" charset="0"/>
              </a:rPr>
              <a:t>Consórcio Intergestores Paraná Saúde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242D97-B37B-4787-BD54-F2FF359FE1EB}"/>
              </a:ext>
            </a:extLst>
          </p:cNvPr>
          <p:cNvSpPr txBox="1"/>
          <p:nvPr/>
        </p:nvSpPr>
        <p:spPr>
          <a:xfrm>
            <a:off x="5237046" y="6409944"/>
            <a:ext cx="171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Montserrat Light" panose="00000400000000000000" pitchFamily="2" charset="0"/>
              </a:rPr>
              <a:t>16 de maio de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7A263F6-4263-4E4A-8D5F-0E6CB7ABD3B9}"/>
              </a:ext>
            </a:extLst>
          </p:cNvPr>
          <p:cNvSpPr/>
          <p:nvPr/>
        </p:nvSpPr>
        <p:spPr>
          <a:xfrm>
            <a:off x="9829800" y="5495544"/>
            <a:ext cx="1984248" cy="10241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14B223-834D-4C0C-A84A-4F80969C0782}"/>
              </a:ext>
            </a:extLst>
          </p:cNvPr>
          <p:cNvSpPr txBox="1"/>
          <p:nvPr/>
        </p:nvSpPr>
        <p:spPr>
          <a:xfrm>
            <a:off x="557784" y="775633"/>
            <a:ext cx="1107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Deliberação CIB/PR nº 49/2020 – 28/04/2020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8A60BC1-7757-4F48-ADFF-9F29087A74B6}"/>
              </a:ext>
            </a:extLst>
          </p:cNvPr>
          <p:cNvSpPr/>
          <p:nvPr/>
        </p:nvSpPr>
        <p:spPr>
          <a:xfrm>
            <a:off x="557784" y="1446520"/>
            <a:ext cx="10488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trata da forma de transferência dos recursos federais e estaduais para a execução do CBAF;</a:t>
            </a:r>
          </a:p>
          <a:p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Contrapartida Federal: varia de R$ 5,85 a R$ 6,05 por habitante/ano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Contrapartida Estadual: varia de R$ 2,85 a R$ 3,25 por habitante/ano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b="1" dirty="0">
                <a:latin typeface="Century Gothic" panose="020B0502020202020204" pitchFamily="34" charset="0"/>
              </a:rPr>
              <a:t>Anexo I: Elenco de Referência Estadual para o CBAF (163 apresentações de medicamentos e insumos para insulinodependentes)</a:t>
            </a:r>
          </a:p>
        </p:txBody>
      </p:sp>
    </p:spTree>
    <p:extLst>
      <p:ext uri="{BB962C8B-B14F-4D97-AF65-F5344CB8AC3E}">
        <p14:creationId xmlns:p14="http://schemas.microsoft.com/office/powerpoint/2010/main" val="34355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E0A4F63-7066-4790-9971-7E9FA6B13F87}"/>
              </a:ext>
            </a:extLst>
          </p:cNvPr>
          <p:cNvSpPr/>
          <p:nvPr/>
        </p:nvSpPr>
        <p:spPr>
          <a:xfrm>
            <a:off x="9848088" y="5486400"/>
            <a:ext cx="1984248" cy="103327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9268DB-2D2F-47C6-9EBB-681E34EEBBDB}"/>
              </a:ext>
            </a:extLst>
          </p:cNvPr>
          <p:cNvSpPr txBox="1"/>
          <p:nvPr/>
        </p:nvSpPr>
        <p:spPr>
          <a:xfrm>
            <a:off x="557784" y="490734"/>
            <a:ext cx="1107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Revisão do Elenco de Referência Estadual para o CBAF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DED0466-94F9-473E-9514-7C1BCF6A12AF}"/>
              </a:ext>
            </a:extLst>
          </p:cNvPr>
          <p:cNvSpPr/>
          <p:nvPr/>
        </p:nvSpPr>
        <p:spPr>
          <a:xfrm>
            <a:off x="557784" y="1163518"/>
            <a:ext cx="10981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Set/2021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aplicado formulário junto aos municípios contendo todos os medicamentos do </a:t>
            </a:r>
            <a:r>
              <a:rPr lang="pt-BR" b="1" dirty="0">
                <a:latin typeface="Century Gothic" panose="020B0502020202020204" pitchFamily="34" charset="0"/>
              </a:rPr>
              <a:t>Anexo I</a:t>
            </a:r>
            <a:r>
              <a:rPr lang="pt-BR" dirty="0">
                <a:latin typeface="Century Gothic" panose="020B0502020202020204" pitchFamily="34" charset="0"/>
              </a:rPr>
              <a:t> da </a:t>
            </a:r>
            <a:r>
              <a:rPr lang="pt-BR" b="1" dirty="0">
                <a:latin typeface="Century Gothic" panose="020B0502020202020204" pitchFamily="34" charset="0"/>
              </a:rPr>
              <a:t>RENAME 2021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que não constavam do Elenco de Referência</a:t>
            </a: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43CA033-1A80-4E57-8187-FD2C1B06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43" y="2856071"/>
            <a:ext cx="3806869" cy="230704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DA36457-D379-425F-8BAF-2E8AAF419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71" y="5217663"/>
            <a:ext cx="2362117" cy="6906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09C369-E54B-4361-8023-8A10EF71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86" y="2726965"/>
            <a:ext cx="2837787" cy="377919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B5930FC-83A3-403F-B733-F5EED5B6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304" y="2726965"/>
            <a:ext cx="2728690" cy="37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7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1357B8A-3522-4283-823F-8F555209C112}"/>
              </a:ext>
            </a:extLst>
          </p:cNvPr>
          <p:cNvSpPr/>
          <p:nvPr/>
        </p:nvSpPr>
        <p:spPr>
          <a:xfrm>
            <a:off x="9828633" y="5486400"/>
            <a:ext cx="1984248" cy="103327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56F6D26-8192-451D-A629-8FA611991A16}"/>
              </a:ext>
            </a:extLst>
          </p:cNvPr>
          <p:cNvSpPr/>
          <p:nvPr/>
        </p:nvSpPr>
        <p:spPr>
          <a:xfrm>
            <a:off x="804672" y="1284369"/>
            <a:ext cx="829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latin typeface="Century Gothic" panose="020B0502020202020204" pitchFamily="34" charset="0"/>
              </a:rPr>
              <a:t>385 municípios </a:t>
            </a:r>
            <a:r>
              <a:rPr lang="pt-BR" dirty="0">
                <a:latin typeface="Century Gothic" panose="020B0502020202020204" pitchFamily="34" charset="0"/>
              </a:rPr>
              <a:t>responderam o formulário</a:t>
            </a:r>
            <a:endParaRPr lang="pt-BR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437F99-9BB2-4E98-BF5A-9C49FA5D286F}"/>
              </a:ext>
            </a:extLst>
          </p:cNvPr>
          <p:cNvSpPr/>
          <p:nvPr/>
        </p:nvSpPr>
        <p:spPr>
          <a:xfrm>
            <a:off x="804672" y="2070080"/>
            <a:ext cx="10582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Critério adotado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% de corte: </a:t>
            </a:r>
            <a:r>
              <a:rPr lang="pt-BR" u="sng" dirty="0">
                <a:latin typeface="Century Gothic" panose="020B0502020202020204" pitchFamily="34" charset="0"/>
              </a:rPr>
              <a:t>medicamentos indicados por mais de 50% dos municípios </a:t>
            </a:r>
            <a:r>
              <a:rPr lang="pt-BR" dirty="0">
                <a:latin typeface="Century Gothic" panose="020B0502020202020204" pitchFamily="34" charset="0"/>
              </a:rPr>
              <a:t>na consolidação do formulário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b="1" dirty="0">
                <a:latin typeface="Century Gothic" panose="020B0502020202020204" pitchFamily="34" charset="0"/>
              </a:rPr>
              <a:t>Proposta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Inclusão gradativa de 30 itens (acima de 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Exclusão de 6 itens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endParaRPr lang="pt-BR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AB20978-3C6E-FC29-1D74-36A3DD8A3542}"/>
              </a:ext>
            </a:extLst>
          </p:cNvPr>
          <p:cNvSpPr txBox="1"/>
          <p:nvPr/>
        </p:nvSpPr>
        <p:spPr>
          <a:xfrm>
            <a:off x="557784" y="490734"/>
            <a:ext cx="1107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Revisão do Elenco de Referência Estadual para o CBAF </a:t>
            </a:r>
          </a:p>
        </p:txBody>
      </p:sp>
    </p:spTree>
    <p:extLst>
      <p:ext uri="{BB962C8B-B14F-4D97-AF65-F5344CB8AC3E}">
        <p14:creationId xmlns:p14="http://schemas.microsoft.com/office/powerpoint/2010/main" val="258895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09181F0-324E-43F8-A327-9E9DEB65FC98}"/>
              </a:ext>
            </a:extLst>
          </p:cNvPr>
          <p:cNvSpPr/>
          <p:nvPr/>
        </p:nvSpPr>
        <p:spPr>
          <a:xfrm>
            <a:off x="806843" y="425909"/>
            <a:ext cx="10401527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Century Gothic" panose="020B0502020202020204" pitchFamily="34" charset="0"/>
              </a:rPr>
              <a:t>Relação de medicamentos a serem </a:t>
            </a:r>
            <a:r>
              <a:rPr lang="pt-BR" sz="2000" b="1" u="sng" dirty="0">
                <a:latin typeface="Century Gothic" panose="020B0502020202020204" pitchFamily="34" charset="0"/>
              </a:rPr>
              <a:t>incluídos</a:t>
            </a:r>
            <a:r>
              <a:rPr lang="pt-BR" sz="2000" b="1" dirty="0">
                <a:latin typeface="Century Gothic" panose="020B0502020202020204" pitchFamily="34" charset="0"/>
              </a:rPr>
              <a:t> no elenco de referência estadual do CBAF – etapa 1</a:t>
            </a:r>
            <a:endParaRPr lang="pt-BR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EAC3E6A-1BE8-4D57-98BA-1CB9E0633D50}"/>
              </a:ext>
            </a:extLst>
          </p:cNvPr>
          <p:cNvSpPr/>
          <p:nvPr/>
        </p:nvSpPr>
        <p:spPr>
          <a:xfrm>
            <a:off x="9848088" y="5486400"/>
            <a:ext cx="1984248" cy="103327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ED158E2-B3DE-4B43-82CC-664157915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17508"/>
              </p:ext>
            </p:extLst>
          </p:nvPr>
        </p:nvGraphicFramePr>
        <p:xfrm>
          <a:off x="950288" y="1452377"/>
          <a:ext cx="10184794" cy="4774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224">
                  <a:extLst>
                    <a:ext uri="{9D8B030D-6E8A-4147-A177-3AD203B41FA5}">
                      <a16:colId xmlns:a16="http://schemas.microsoft.com/office/drawing/2014/main" val="2839870582"/>
                    </a:ext>
                  </a:extLst>
                </a:gridCol>
                <a:gridCol w="3802288">
                  <a:extLst>
                    <a:ext uri="{9D8B030D-6E8A-4147-A177-3AD203B41FA5}">
                      <a16:colId xmlns:a16="http://schemas.microsoft.com/office/drawing/2014/main" val="3265333722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419415816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2165268019"/>
                    </a:ext>
                  </a:extLst>
                </a:gridCol>
                <a:gridCol w="1310362">
                  <a:extLst>
                    <a:ext uri="{9D8B030D-6E8A-4147-A177-3AD203B41FA5}">
                      <a16:colId xmlns:a16="http://schemas.microsoft.com/office/drawing/2014/main" val="4287651760"/>
                    </a:ext>
                  </a:extLst>
                </a:gridCol>
              </a:tblGrid>
              <a:tr h="2110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Denominação genérica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Concentração/composição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Forma farmacêutica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municípios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1952846012"/>
                  </a:ext>
                </a:extLst>
              </a:tr>
              <a:tr h="2110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Aciclovir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50 mg/g (5%)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creme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3891157307"/>
                  </a:ext>
                </a:extLst>
              </a:tr>
              <a:tr h="6839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Acetato de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betametasona</a:t>
                      </a: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 + fosfato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dissódico</a:t>
                      </a: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betametasona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3 mg/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 + 3 mg/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suspensão injetável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415031230"/>
                  </a:ext>
                </a:extLst>
              </a:tr>
              <a:tr h="2110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Ceftriaxona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1 g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pó para solução injetável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4192098558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Cloridrato de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metoclopramida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5 mg/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solução injetável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2557277915"/>
                  </a:ext>
                </a:extLst>
              </a:tr>
              <a:tr h="2110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Cloridrato de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prometazina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25 mg/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solução injetável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3735363955"/>
                  </a:ext>
                </a:extLst>
              </a:tr>
              <a:tr h="2110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Diazepam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5 mg/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solução injetável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533473907"/>
                  </a:ext>
                </a:extLst>
              </a:tr>
              <a:tr h="2110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Furosemida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10 mg/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solução injetável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510205967"/>
                  </a:ext>
                </a:extLst>
              </a:tr>
              <a:tr h="2110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Haloperidol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5 mg/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solução injetável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4065992195"/>
                  </a:ext>
                </a:extLst>
              </a:tr>
              <a:tr h="4475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Heparina sódica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5.000 UI/0,25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mL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solução injetável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1422095223"/>
                  </a:ext>
                </a:extLst>
              </a:tr>
              <a:tr h="5597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Sulfato de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polimixina</a:t>
                      </a: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 B + sulfato de neomicina +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fluocinolona</a:t>
                      </a: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acetonida</a:t>
                      </a: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 + cloridrato de lidocaína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10.000 UI/ml + 3,500 mg/ml + 0,250 mg/ml + 20 mg/ml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solução otológica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3" marR="64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4493" marR="64493" marT="0" marB="0"/>
                </a:tc>
                <a:extLst>
                  <a:ext uri="{0D108BD9-81ED-4DB2-BD59-A6C34878D82A}">
                    <a16:rowId xmlns:a16="http://schemas.microsoft.com/office/drawing/2014/main" val="319205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6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09181F0-324E-43F8-A327-9E9DEB65FC98}"/>
              </a:ext>
            </a:extLst>
          </p:cNvPr>
          <p:cNvSpPr/>
          <p:nvPr/>
        </p:nvSpPr>
        <p:spPr>
          <a:xfrm>
            <a:off x="806843" y="425909"/>
            <a:ext cx="10401527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Century Gothic" panose="020B0502020202020204" pitchFamily="34" charset="0"/>
              </a:rPr>
              <a:t>Relação de medicamentos a serem </a:t>
            </a:r>
            <a:r>
              <a:rPr lang="pt-BR" sz="2000" b="1" u="sng" dirty="0">
                <a:latin typeface="Century Gothic" panose="020B0502020202020204" pitchFamily="34" charset="0"/>
              </a:rPr>
              <a:t>excluídos</a:t>
            </a:r>
            <a:r>
              <a:rPr lang="pt-BR" sz="2000" b="1" dirty="0">
                <a:latin typeface="Century Gothic" panose="020B0502020202020204" pitchFamily="34" charset="0"/>
              </a:rPr>
              <a:t> no elenco de referência estadual do CBAF</a:t>
            </a:r>
            <a:endParaRPr lang="pt-BR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EAC3E6A-1BE8-4D57-98BA-1CB9E0633D50}"/>
              </a:ext>
            </a:extLst>
          </p:cNvPr>
          <p:cNvSpPr/>
          <p:nvPr/>
        </p:nvSpPr>
        <p:spPr>
          <a:xfrm>
            <a:off x="9848088" y="5486400"/>
            <a:ext cx="1984248" cy="103327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F321522-AD24-4FB0-917E-AA6609620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1406"/>
              </p:ext>
            </p:extLst>
          </p:nvPr>
        </p:nvGraphicFramePr>
        <p:xfrm>
          <a:off x="1920906" y="2006009"/>
          <a:ext cx="8350188" cy="2275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80">
                  <a:extLst>
                    <a:ext uri="{9D8B030D-6E8A-4147-A177-3AD203B41FA5}">
                      <a16:colId xmlns:a16="http://schemas.microsoft.com/office/drawing/2014/main" val="1807108745"/>
                    </a:ext>
                  </a:extLst>
                </a:gridCol>
                <a:gridCol w="2562499">
                  <a:extLst>
                    <a:ext uri="{9D8B030D-6E8A-4147-A177-3AD203B41FA5}">
                      <a16:colId xmlns:a16="http://schemas.microsoft.com/office/drawing/2014/main" val="2848717524"/>
                    </a:ext>
                  </a:extLst>
                </a:gridCol>
                <a:gridCol w="2804009">
                  <a:extLst>
                    <a:ext uri="{9D8B030D-6E8A-4147-A177-3AD203B41FA5}">
                      <a16:colId xmlns:a16="http://schemas.microsoft.com/office/drawing/2014/main" val="244248305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65915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Denominação genérica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Concentração/composição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Forma farmacêutica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99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Benzilpenicilina procaína +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benzilpenicilina</a:t>
                      </a: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 potássica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300.000 UI+ 100.000 UI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pó para suspensão injetável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118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Carbamazepina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400 mg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comprimido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259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Estrogênios conjugados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0,3 mg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comprimido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66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Estolato de eritromicina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50 mg/mL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suspensão oral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47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Cloridrato de ranitidina 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15 mg/mL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xarope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397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Cloridrato de </a:t>
                      </a:r>
                      <a:r>
                        <a:rPr lang="pt-BR" sz="1400" dirty="0" err="1">
                          <a:effectLst/>
                          <a:latin typeface="Century Gothic" panose="020B0502020202020204" pitchFamily="34" charset="0"/>
                        </a:rPr>
                        <a:t>ranitidina</a:t>
                      </a: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entury Gothic" panose="020B0502020202020204" pitchFamily="34" charset="0"/>
                        </a:rPr>
                        <a:t>150 mg</a:t>
                      </a:r>
                      <a:endParaRPr lang="pt-BR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entury Gothic" panose="020B0502020202020204" pitchFamily="34" charset="0"/>
                        </a:rPr>
                        <a:t>comprimido</a:t>
                      </a:r>
                      <a:endParaRPr lang="pt-B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41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3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A76284F-AD0C-2911-A7CD-D74537C29134}"/>
              </a:ext>
            </a:extLst>
          </p:cNvPr>
          <p:cNvSpPr/>
          <p:nvPr/>
        </p:nvSpPr>
        <p:spPr>
          <a:xfrm>
            <a:off x="895236" y="816849"/>
            <a:ext cx="10401527" cy="3344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Century Gothic" panose="020B0502020202020204" pitchFamily="34" charset="0"/>
              </a:rPr>
              <a:t>PROPOSTA: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Century Gothic" panose="020B0502020202020204" pitchFamily="34" charset="0"/>
              </a:rPr>
              <a:t> PACTUAÇÃO DO ELENCO DE RÊFÊNCIA ESTADUAL DO CBAF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Century Gothic" panose="020B0502020202020204" pitchFamily="34" charset="0"/>
              </a:rPr>
              <a:t>   </a:t>
            </a:r>
            <a:r>
              <a:rPr lang="pt-BR" sz="2400" b="1" u="sng" dirty="0">
                <a:latin typeface="Century Gothic" panose="020B0502020202020204" pitchFamily="34" charset="0"/>
              </a:rPr>
              <a:t>Atualização do Anexo I </a:t>
            </a:r>
            <a:r>
              <a:rPr lang="pt-BR" sz="2400" b="1" dirty="0">
                <a:latin typeface="Century Gothic" panose="020B0502020202020204" pitchFamily="34" charset="0"/>
              </a:rPr>
              <a:t>da Deliberação CIB/PR nº 49/2020 – 28/04/2020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FDE6FC2-CB6D-8608-E9B7-5E092F13EF48}"/>
              </a:ext>
            </a:extLst>
          </p:cNvPr>
          <p:cNvSpPr/>
          <p:nvPr/>
        </p:nvSpPr>
        <p:spPr>
          <a:xfrm>
            <a:off x="9848088" y="5486400"/>
            <a:ext cx="1984248" cy="103327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2DA6FC-46EB-2A4D-E9CB-F1D788670514}"/>
              </a:ext>
            </a:extLst>
          </p:cNvPr>
          <p:cNvSpPr txBox="1"/>
          <p:nvPr/>
        </p:nvSpPr>
        <p:spPr>
          <a:xfrm>
            <a:off x="3262061" y="4813813"/>
            <a:ext cx="5667876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Montserrat Light" panose="00000400000000000000" pitchFamily="2" charset="0"/>
              </a:rPr>
              <a:t>Coordenação de Assistência Farmacêutica SESA/PR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latin typeface="Montserrat Light" panose="00000400000000000000" pitchFamily="2" charset="0"/>
              </a:rPr>
              <a:t>Consórcio Intergestores Paraná Saúde</a:t>
            </a:r>
          </a:p>
        </p:txBody>
      </p:sp>
    </p:spTree>
    <p:extLst>
      <p:ext uri="{BB962C8B-B14F-4D97-AF65-F5344CB8AC3E}">
        <p14:creationId xmlns:p14="http://schemas.microsoft.com/office/powerpoint/2010/main" val="298381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</TotalTime>
  <Words>472</Words>
  <Application>Microsoft Office PowerPoint</Application>
  <PresentationFormat>Widescreen</PresentationFormat>
  <Paragraphs>119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Montserrat Light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Edson Andruzinski</cp:lastModifiedBy>
  <cp:revision>202</cp:revision>
  <cp:lastPrinted>2019-02-12T10:51:29Z</cp:lastPrinted>
  <dcterms:created xsi:type="dcterms:W3CDTF">2019-02-06T16:41:46Z</dcterms:created>
  <dcterms:modified xsi:type="dcterms:W3CDTF">2022-05-17T20:57:27Z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