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6" r:id="rId3"/>
    <p:sldId id="355" r:id="rId4"/>
    <p:sldId id="360" r:id="rId5"/>
    <p:sldId id="361" r:id="rId6"/>
    <p:sldId id="358" r:id="rId7"/>
    <p:sldId id="362" r:id="rId8"/>
    <p:sldId id="363" r:id="rId9"/>
    <p:sldId id="364" r:id="rId10"/>
    <p:sldId id="365" r:id="rId11"/>
    <p:sldId id="366" r:id="rId12"/>
    <p:sldId id="367" r:id="rId13"/>
    <p:sldId id="369" r:id="rId14"/>
    <p:sldId id="368" r:id="rId15"/>
  </p:sldIdLst>
  <p:sldSz cx="12188825" cy="6858000"/>
  <p:notesSz cx="6796088" cy="98567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44ECD50-B195-431C-9EFC-A09C4B22030F}">
          <p14:sldIdLst>
            <p14:sldId id="256"/>
            <p14:sldId id="356"/>
            <p14:sldId id="355"/>
            <p14:sldId id="360"/>
            <p14:sldId id="361"/>
            <p14:sldId id="358"/>
            <p14:sldId id="362"/>
            <p14:sldId id="363"/>
            <p14:sldId id="364"/>
            <p14:sldId id="365"/>
            <p14:sldId id="366"/>
            <p14:sldId id="367"/>
            <p14:sldId id="369"/>
            <p14:sldId id="368"/>
          </p14:sldIdLst>
        </p14:section>
        <p14:section name="Seção sem Título" id="{C5B6C6E5-F622-41B6-BE7B-19C616104DF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icius de Lima Goncalves" initials="VdLG" lastIdx="1" clrIdx="0">
    <p:extLst>
      <p:ext uri="{19B8F6BF-5375-455C-9EA6-DF929625EA0E}">
        <p15:presenceInfo xmlns:p15="http://schemas.microsoft.com/office/powerpoint/2012/main" userId="S-1-5-21-1004336348-838170752-839522115-1183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20" autoAdjust="0"/>
    <p:restoredTop sz="95331" autoAdjust="0"/>
  </p:normalViewPr>
  <p:slideViewPr>
    <p:cSldViewPr>
      <p:cViewPr varScale="1">
        <p:scale>
          <a:sx n="109" d="100"/>
          <a:sy n="109" d="100"/>
        </p:scale>
        <p:origin x="78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AEF5FCD-1811-4016-9F4A-E728F96316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D604FA9-0C62-4421-87B3-6003841A93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48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7D945-8D38-4683-B484-D3BFF07075D6}" type="datetimeFigureOut">
              <a:rPr lang="pt-BR" smtClean="0"/>
              <a:t>16/02/2022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9264BC-9912-4E30-B19A-6DFCF65D93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448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109A63-41EA-424B-8B21-4754622A12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63075"/>
            <a:ext cx="294481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BBD2F-DD40-47AD-BE94-E07AB50A43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512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2641443E-A900-4152-B3DA-3786686D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60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AutoShape 2">
            <a:extLst>
              <a:ext uri="{FF2B5EF4-FFF2-40B4-BE49-F238E27FC236}">
                <a16:creationId xmlns:a16="http://schemas.microsoft.com/office/drawing/2014/main" id="{6D4770B7-3BB6-4C2A-9C3D-D7E50EF1B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AutoShape 3">
            <a:extLst>
              <a:ext uri="{FF2B5EF4-FFF2-40B4-BE49-F238E27FC236}">
                <a16:creationId xmlns:a16="http://schemas.microsoft.com/office/drawing/2014/main" id="{D2D77534-9F11-44B7-85FB-AE5939195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AutoShape 4">
            <a:extLst>
              <a:ext uri="{FF2B5EF4-FFF2-40B4-BE49-F238E27FC236}">
                <a16:creationId xmlns:a16="http://schemas.microsoft.com/office/drawing/2014/main" id="{B797BA36-58CC-4DFB-A6D9-0EA940738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3" name="AutoShape 5">
            <a:extLst>
              <a:ext uri="{FF2B5EF4-FFF2-40B4-BE49-F238E27FC236}">
                <a16:creationId xmlns:a16="http://schemas.microsoft.com/office/drawing/2014/main" id="{85FC7D70-B154-4F5C-A25F-C682F6B91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583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4" name="AutoShape 6">
            <a:extLst>
              <a:ext uri="{FF2B5EF4-FFF2-40B4-BE49-F238E27FC236}">
                <a16:creationId xmlns:a16="http://schemas.microsoft.com/office/drawing/2014/main" id="{67E5DC1D-8945-4D96-8950-94091DE31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9263" cy="98583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174F632F-DDE2-48DE-B177-D4E1822AF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BD1550FC-AE8B-4034-B315-D54E0CDD1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8DC0F0A1-1E9D-46FE-ACBD-F593F61650E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3" y="739775"/>
            <a:ext cx="65532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CF1F7EB4-0524-47B9-AAA7-E4779416652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681538"/>
            <a:ext cx="543242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/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81CA47D1-710E-4B65-9EE3-1591918AD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646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0CE7312C-5485-4041-B251-9581D59058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52863" y="9364663"/>
            <a:ext cx="293687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 b="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fld id="{AB5C5643-1FC8-49B6-9190-1245F65242D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id="{16CDC5D2-7155-4677-A7D0-A105F44340A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F3E41-40BD-45BB-8F2A-700E0D41AEA0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A38EC056-A891-4252-AE4C-312FD64FB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364663"/>
            <a:ext cx="293846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D8C9434-36EE-4F27-92CC-E89D53548845}" type="slidenum">
              <a:rPr lang="pt-BR" altLang="pt-BR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4" name="Text Box 2">
            <a:extLst>
              <a:ext uri="{FF2B5EF4-FFF2-40B4-BE49-F238E27FC236}">
                <a16:creationId xmlns:a16="http://schemas.microsoft.com/office/drawing/2014/main" id="{E0F07AEE-E5A1-4674-9D3A-9E600EE72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364663"/>
            <a:ext cx="29432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3EB7907-F7EF-4874-8DCF-C8D98296B860}" type="slidenum">
              <a:rPr lang="pt-BR" altLang="pt-BR" sz="12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7557094D-11BE-4A93-A83F-195F52C6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3646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8F0E95-4CD5-4BF3-9576-DD21EDED39DD}" type="slidenum">
              <a:rPr lang="pt-BR" altLang="pt-B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35E17F1B-4486-4234-A6DB-C199A8F5D32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42913" y="1231900"/>
            <a:ext cx="5915025" cy="332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601CEF2-893F-4486-AAAA-B4E42E5660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43450"/>
            <a:ext cx="5441950" cy="3883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59141100-5DB4-4CB6-B6FC-532F4896A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3" y="9364663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3D28FEA-FA60-477B-BA8C-63FDF574BDBD}" type="slidenum">
              <a:rPr lang="pt-BR" altLang="pt-BR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pt-BR" altLang="pt-BR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D29A0-9929-4EC4-9828-05FA92783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585A0B-E31F-4A99-8125-EFE38CF72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1D368E-50A8-4DE8-A728-EFFC744FF2F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FE510C-9423-476A-8206-80E630B874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638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87E24-21D2-4D78-94BF-23EA90AF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26A07F1-A7BA-4A17-B936-BD9EE2E1D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25F45CA-8049-41C6-980E-33FBAD481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65F444A-ADF7-452C-866A-5B116B294E7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F979CD6-FA5E-4FAC-99E2-1AB9977AAB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871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B5523-213C-4BF4-B933-485D7B0B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1CFE80-D672-48CD-9404-B9BB26184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4FD965-55D1-4863-8A49-3510BE27D6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E5CA33-96CF-499C-AF30-1ADCB4C0F7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66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038554-0CAA-4A63-9B56-BDE4CDE0C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18550" y="365125"/>
            <a:ext cx="2625725" cy="58054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60C73E-6F25-47C0-B89C-2D0231AE0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7950" cy="580548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9BAACF-6B06-482E-8BB3-294BE5A3A45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496C809-E501-4BCE-A68D-C25A69B655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36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55"/>
            <a:ext cx="12188825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4"/>
            <a:ext cx="10506075" cy="4685829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588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nteúdo e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751A1-A973-4A00-AAAC-04FA64A7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" y="44624"/>
            <a:ext cx="12173527" cy="131921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24BE7A-574E-4BC0-97B8-8124F257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785"/>
            <a:ext cx="10506075" cy="4032448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565ECD-8BD0-4BD4-A285-3F75A6D20B6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7D5D79-BD2B-4348-885A-DE4EFE78832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35635FFA-25B0-4539-93E1-488B95198DC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297" y="5658518"/>
            <a:ext cx="10399596" cy="731083"/>
          </a:xfrm>
        </p:spPr>
        <p:txBody>
          <a:bodyPr anchor="b"/>
          <a:lstStyle>
            <a:lvl1pPr marL="0" indent="0" algn="l">
              <a:defRPr sz="1200" spc="0"/>
            </a:lvl1pPr>
          </a:lstStyle>
          <a:p>
            <a:pPr lvl="0"/>
            <a:r>
              <a:rPr lang="pt-BR" dirty="0"/>
              <a:t>RODAPÉ</a:t>
            </a:r>
          </a:p>
        </p:txBody>
      </p:sp>
    </p:spTree>
    <p:extLst>
      <p:ext uri="{BB962C8B-B14F-4D97-AF65-F5344CB8AC3E}">
        <p14:creationId xmlns:p14="http://schemas.microsoft.com/office/powerpoint/2010/main" val="40993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F343D-50A9-4BFD-8049-3FE23E35E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85C0C4-366C-4CF6-80E2-7DC654C4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14FC0D-9EAC-468B-93EA-263395AF29D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35486B-1AA2-421E-9C26-FC826BFCE7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097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8FC13-CB94-46D2-A3F6-064F2876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8E31A0-4148-439F-B164-4B734ECB7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6838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B95B8A-117B-4E7C-B9ED-E577735D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8" y="1825625"/>
            <a:ext cx="5176837" cy="43449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9F41502-7D73-47ED-9C01-E172020060D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D40761-F3CE-47E5-A1F1-3EF5EF1022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402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98A13-9E17-4729-993D-6049135D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C6118F-1DA3-4F5E-AF80-1441E6D2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6D641F-D1C1-476B-9C83-9FA92F5E5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FFBD803-E203-42FC-92C6-B8D99B543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0F3D31-4D45-403F-8659-0B93FB5C8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7E7A92-6E83-4DF4-85AA-D6D57927E0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495611-3CB2-4F47-A6AA-C6AE297E91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3415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AF21A-4EC3-4E90-8C06-C04754B8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54A47F44-53BA-4711-82DD-A7D730DBCF8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747354-9EE3-49D5-96F4-FD81459A97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22309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359880D-E6E8-47CB-8964-3A894E6EBAE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AB3EFB-CB0D-4B82-8E10-63A21C7CDD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463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6E63E-C77C-4188-A29F-C7DFBEF99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98F896-93E0-478E-AB93-CF861455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10CAFD-79F8-45F3-9D6E-C98D5E174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8BA6D43-6642-451D-8EF9-6FB2885C484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BABE61-54EA-4B99-B1EE-1FCBD1EFD9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5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D1B0A7A0-7072-48AB-8364-223B4F492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6075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do título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7C26FF7B-9481-417A-94A8-482B907EB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6075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Clique para editar o formato do texto da estrutura de tópicos</a:t>
            </a:r>
          </a:p>
          <a:p>
            <a:pPr lvl="1"/>
            <a:r>
              <a:rPr lang="en-GB" altLang="pt-BR"/>
              <a:t>2.º nível da estrutura de tópicos</a:t>
            </a:r>
          </a:p>
          <a:p>
            <a:pPr lvl="2"/>
            <a:r>
              <a:rPr lang="en-GB" altLang="pt-BR"/>
              <a:t>3.º nível da estrutura de tópicos</a:t>
            </a:r>
          </a:p>
          <a:p>
            <a:pPr lvl="3"/>
            <a:r>
              <a:rPr lang="en-GB" altLang="pt-BR"/>
              <a:t>4.º nível da estrutura de tópicos</a:t>
            </a:r>
          </a:p>
          <a:p>
            <a:pPr lvl="4"/>
            <a:r>
              <a:rPr lang="en-GB" altLang="pt-BR"/>
              <a:t>5.º nível da estrutura de tópicos</a:t>
            </a:r>
          </a:p>
          <a:p>
            <a:pPr lvl="4"/>
            <a:r>
              <a:rPr lang="en-GB" altLang="pt-BR"/>
              <a:t>6.º nível da estrutura de tópicos</a:t>
            </a:r>
          </a:p>
          <a:p>
            <a:pPr lvl="4"/>
            <a:r>
              <a:rPr lang="en-GB" altLang="pt-BR"/>
              <a:t>7.º nível da estrutura de tópicos</a:t>
            </a:r>
          </a:p>
        </p:txBody>
      </p:sp>
      <p:sp>
        <p:nvSpPr>
          <p:cNvPr id="1027" name="Text Box 3">
            <a:extLst>
              <a:ext uri="{FF2B5EF4-FFF2-40B4-BE49-F238E27FC236}">
                <a16:creationId xmlns:a16="http://schemas.microsoft.com/office/drawing/2014/main" id="{FFFF1498-DF9C-4EF9-9A49-327895D63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56350"/>
            <a:ext cx="27368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46B4D6C1-579B-403A-A74D-D972ED4AD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013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555988-3E83-458E-A9D7-7789DC6213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09013" y="6356350"/>
            <a:ext cx="27352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1200" b="0">
                <a:solidFill>
                  <a:srgbClr val="898989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B3B1A394-9B6B-46A1-BD92-82D125BD71EB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FAE290B-AD9D-4347-B6F4-B89DAC756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AA97613B-3BA3-499C-A1CB-DB9ACA8C9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88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1F613DC9-CFD4-4D90-880D-D6B85D700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64" y="3429000"/>
            <a:ext cx="3024336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pt-BR" altLang="pt-BR" sz="1400" b="0" dirty="0">
                <a:solidFill>
                  <a:schemeClr val="tx1"/>
                </a:solidFill>
              </a:rPr>
              <a:t>Coberturas Vacinais: </a:t>
            </a:r>
          </a:p>
          <a:p>
            <a:pPr marL="285750" indent="-285750">
              <a:buClrTx/>
              <a:buFontTx/>
              <a:buChar char="-"/>
            </a:pPr>
            <a:r>
              <a:rPr lang="pt-BR" altLang="pt-BR" sz="1400" b="0" dirty="0">
                <a:solidFill>
                  <a:schemeClr val="tx1"/>
                </a:solidFill>
              </a:rPr>
              <a:t>Menores de 2 anos</a:t>
            </a:r>
          </a:p>
          <a:p>
            <a:pPr marL="285750" indent="-285750">
              <a:buClrTx/>
              <a:buFontTx/>
              <a:buChar char="-"/>
            </a:pPr>
            <a:r>
              <a:rPr lang="pt-BR" altLang="pt-BR" sz="1400" b="0" dirty="0">
                <a:solidFill>
                  <a:schemeClr val="tx1"/>
                </a:solidFill>
              </a:rPr>
              <a:t>Adolescentes</a:t>
            </a:r>
          </a:p>
          <a:p>
            <a:pPr marL="285750" indent="-285750">
              <a:buClrTx/>
              <a:buFontTx/>
              <a:buChar char="-"/>
            </a:pPr>
            <a:r>
              <a:rPr lang="pt-BR" altLang="pt-BR" sz="1400" b="0" dirty="0">
                <a:solidFill>
                  <a:schemeClr val="tx1"/>
                </a:solidFill>
              </a:rPr>
              <a:t>Covid-19</a:t>
            </a:r>
          </a:p>
          <a:p>
            <a:pPr marL="285750" indent="-285750">
              <a:buClrTx/>
              <a:buFontTx/>
              <a:buChar char="-"/>
            </a:pPr>
            <a:r>
              <a:rPr lang="pt-BR" altLang="pt-BR" sz="1400" b="0" dirty="0">
                <a:solidFill>
                  <a:schemeClr val="tx1"/>
                </a:solidFill>
              </a:rPr>
              <a:t>Plano Estadual de Vacinação</a:t>
            </a:r>
          </a:p>
          <a:p>
            <a:pPr>
              <a:buClrTx/>
            </a:pPr>
            <a:r>
              <a:rPr lang="pt-BR" altLang="pt-BR" sz="1400" b="0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34C2596-A5EB-4E4E-BCB2-84210715177E}"/>
              </a:ext>
            </a:extLst>
          </p:cNvPr>
          <p:cNvSpPr/>
          <p:nvPr/>
        </p:nvSpPr>
        <p:spPr>
          <a:xfrm>
            <a:off x="333772" y="1239761"/>
            <a:ext cx="6480720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DVVPI - DIVISÃO DE VIGILÂNCIA DO PROGRAMA DE IMUNIZAÇÃO</a:t>
            </a:r>
            <a:endParaRPr lang="pt-BR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   COORDENADORIA DE VIGILÂNCIA EPIDEMIOLÓGICA</a:t>
            </a:r>
            <a:endParaRPr lang="pt-BR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 DIRETORIA DE ATENÇÃO E VIGILÂNCIA EM SAÚDE</a:t>
            </a:r>
          </a:p>
          <a:p>
            <a:pPr algn="ctr">
              <a:lnSpc>
                <a:spcPct val="100000"/>
              </a:lnSpc>
            </a:pPr>
            <a:r>
              <a:rPr lang="pt-BR" altLang="pt-BR" sz="1400" b="0" dirty="0"/>
              <a:t>16/02/2022</a:t>
            </a:r>
            <a:endParaRPr lang="pt-BR" sz="14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5"/>
            <a:ext cx="10846940" cy="504056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Doses Aplicadas D1 - 05 a 11 anos - Regionais de Saúde e Paraná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02524" y="5949280"/>
            <a:ext cx="2952328" cy="311861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, dados em 14/02/2022</a:t>
            </a:r>
          </a:p>
          <a:p>
            <a:pPr algn="just">
              <a:spcBef>
                <a:spcPts val="0"/>
              </a:spcBef>
            </a:pP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Dados preliminares, sujeitos a alterações.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B90549-C288-42A3-A81F-872242B6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45" y="576501"/>
            <a:ext cx="5616624" cy="553103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0FD83CB-B93A-4AB0-A1DB-DDB06640FC6F}"/>
              </a:ext>
            </a:extLst>
          </p:cNvPr>
          <p:cNvSpPr/>
          <p:nvPr/>
        </p:nvSpPr>
        <p:spPr>
          <a:xfrm>
            <a:off x="8038628" y="1052736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C3D182-9254-4660-855A-591B13F4BB34}"/>
              </a:ext>
            </a:extLst>
          </p:cNvPr>
          <p:cNvSpPr/>
          <p:nvPr/>
        </p:nvSpPr>
        <p:spPr>
          <a:xfrm>
            <a:off x="8038628" y="1556791"/>
            <a:ext cx="199080" cy="214560"/>
          </a:xfrm>
          <a:prstGeom prst="rect">
            <a:avLst/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6BFDFA8-9A53-4F8F-8036-CEC7A871FE24}"/>
              </a:ext>
            </a:extLst>
          </p:cNvPr>
          <p:cNvSpPr/>
          <p:nvPr/>
        </p:nvSpPr>
        <p:spPr>
          <a:xfrm>
            <a:off x="8038628" y="2132856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B1A0BB1-1FD9-452D-B2B3-C59393775851}"/>
              </a:ext>
            </a:extLst>
          </p:cNvPr>
          <p:cNvSpPr/>
          <p:nvPr/>
        </p:nvSpPr>
        <p:spPr>
          <a:xfrm>
            <a:off x="8038628" y="2650008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id="{CB09D1E2-016C-4BC4-9466-6C8C5A0F1ED9}"/>
              </a:ext>
            </a:extLst>
          </p:cNvPr>
          <p:cNvSpPr/>
          <p:nvPr/>
        </p:nvSpPr>
        <p:spPr>
          <a:xfrm>
            <a:off x="8398668" y="1064162"/>
            <a:ext cx="8262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Menor 50%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0" name="CaixaDeTexto 15">
            <a:extLst>
              <a:ext uri="{FF2B5EF4-FFF2-40B4-BE49-F238E27FC236}">
                <a16:creationId xmlns:a16="http://schemas.microsoft.com/office/drawing/2014/main" id="{47D956B1-EBB5-4980-BF61-FB0C2419F675}"/>
              </a:ext>
            </a:extLst>
          </p:cNvPr>
          <p:cNvSpPr/>
          <p:nvPr/>
        </p:nvSpPr>
        <p:spPr>
          <a:xfrm>
            <a:off x="8396300" y="1576796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50% e 75%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1" name="CaixaDeTexto 16">
            <a:extLst>
              <a:ext uri="{FF2B5EF4-FFF2-40B4-BE49-F238E27FC236}">
                <a16:creationId xmlns:a16="http://schemas.microsoft.com/office/drawing/2014/main" id="{AC2DC8A9-0180-4307-8ACB-3A189CBC3EC6}"/>
              </a:ext>
            </a:extLst>
          </p:cNvPr>
          <p:cNvSpPr/>
          <p:nvPr/>
        </p:nvSpPr>
        <p:spPr>
          <a:xfrm>
            <a:off x="8396300" y="2139472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75% e </a:t>
            </a:r>
            <a:r>
              <a:rPr lang="pt-BR" sz="1000" b="0" spc="-1" dirty="0">
                <a:solidFill>
                  <a:srgbClr val="000000"/>
                </a:solidFill>
                <a:latin typeface="Arial"/>
                <a:ea typeface="DejaVu Sans"/>
              </a:rPr>
              <a:t>95%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2" name="CaixaDeTexto 17">
            <a:extLst>
              <a:ext uri="{FF2B5EF4-FFF2-40B4-BE49-F238E27FC236}">
                <a16:creationId xmlns:a16="http://schemas.microsoft.com/office/drawing/2014/main" id="{3F4A8117-6FC3-4BDC-813A-99127109D657}"/>
              </a:ext>
            </a:extLst>
          </p:cNvPr>
          <p:cNvSpPr/>
          <p:nvPr/>
        </p:nvSpPr>
        <p:spPr>
          <a:xfrm>
            <a:off x="8264647" y="2695958"/>
            <a:ext cx="847325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pc="-1" dirty="0">
                <a:latin typeface="Arial"/>
              </a:rPr>
              <a:t>95</a:t>
            </a:r>
            <a:r>
              <a:rPr lang="pt-BR" sz="1000" b="0" strike="noStrike" spc="-1" dirty="0">
                <a:latin typeface="Arial"/>
              </a:rPr>
              <a:t>% e mais</a:t>
            </a:r>
          </a:p>
        </p:txBody>
      </p:sp>
    </p:spTree>
    <p:extLst>
      <p:ext uri="{BB962C8B-B14F-4D97-AF65-F5344CB8AC3E}">
        <p14:creationId xmlns:p14="http://schemas.microsoft.com/office/powerpoint/2010/main" val="181757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5"/>
            <a:ext cx="11350996" cy="504056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Doses Aplicadas D1 - 12 a 17 anos - Regionais de Saúde e Paraná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90556" y="5805264"/>
            <a:ext cx="2880320" cy="432048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, dados em 14/02/2022</a:t>
            </a:r>
          </a:p>
          <a:p>
            <a:pPr algn="just">
              <a:spcBef>
                <a:spcPts val="0"/>
              </a:spcBef>
            </a:pP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Dados preliminares, sujeitos a alterações.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D032AA7-402B-4F78-B039-B336F874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578170"/>
            <a:ext cx="5534769" cy="58083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4163734-12C6-4E99-81EF-1D06DCA08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564" y="1196752"/>
            <a:ext cx="1714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227E64-3853-40BF-ADA0-FBCB311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16832"/>
            <a:ext cx="12173527" cy="1319213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Plano Estadual de Vacinação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9ª Edição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ABA88C2-ADD7-42CF-A5AA-729B22F2698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721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227E64-3853-40BF-ADA0-FBCB311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924" y="136948"/>
            <a:ext cx="7848872" cy="504057"/>
          </a:xfrm>
        </p:spPr>
        <p:txBody>
          <a:bodyPr/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Plano Estadual de Vacinação 9ª Edição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D40730E-9748-4443-9A09-82D39273D9AF}"/>
              </a:ext>
            </a:extLst>
          </p:cNvPr>
          <p:cNvSpPr/>
          <p:nvPr/>
        </p:nvSpPr>
        <p:spPr>
          <a:xfrm>
            <a:off x="117748" y="1028343"/>
            <a:ext cx="11737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0" dirty="0">
                <a:solidFill>
                  <a:schemeClr val="tx1"/>
                </a:solidFill>
              </a:rPr>
              <a:t>Início da vacinação de crianças de 5 a 11 anos contra a Covid-19 com a vacina Pfizer-Comirnaty pediátrica;</a:t>
            </a:r>
          </a:p>
          <a:p>
            <a:endParaRPr lang="pt-BR" sz="1800" b="0" dirty="0">
              <a:solidFill>
                <a:schemeClr val="tx1"/>
              </a:solidFill>
            </a:endParaRPr>
          </a:p>
          <a:p>
            <a:r>
              <a:rPr lang="pt-BR" sz="1800" b="0" dirty="0">
                <a:solidFill>
                  <a:schemeClr val="tx1"/>
                </a:solidFill>
              </a:rPr>
              <a:t>Autorização da vacina Covid-19 Coronavac em crianças de 6 a 17 anos de idade, exceto imunocomprometidas;</a:t>
            </a:r>
          </a:p>
          <a:p>
            <a:endParaRPr lang="pt-BR" sz="1800" b="0" dirty="0">
              <a:solidFill>
                <a:schemeClr val="tx1"/>
              </a:solidFill>
            </a:endParaRPr>
          </a:p>
          <a:p>
            <a:r>
              <a:rPr lang="pt-BR" sz="1800" b="0" dirty="0">
                <a:solidFill>
                  <a:schemeClr val="tx1"/>
                </a:solidFill>
              </a:rPr>
              <a:t>Conservação da vacina Pfizer pediátrica;</a:t>
            </a:r>
          </a:p>
          <a:p>
            <a:endParaRPr lang="pt-BR" sz="1800" b="0" dirty="0">
              <a:solidFill>
                <a:schemeClr val="tx1"/>
              </a:solidFill>
            </a:endParaRPr>
          </a:p>
          <a:p>
            <a:r>
              <a:rPr lang="pt-BR" sz="1800" b="0" dirty="0">
                <a:solidFill>
                  <a:schemeClr val="tx1"/>
                </a:solidFill>
              </a:rPr>
              <a:t>Complementação do esquema vacinal contra Covid-19 para brasileiros com viagens para outros países;</a:t>
            </a:r>
          </a:p>
          <a:p>
            <a:endParaRPr lang="pt-BR" sz="1800" b="0" dirty="0">
              <a:solidFill>
                <a:schemeClr val="tx1"/>
              </a:solidFill>
            </a:endParaRPr>
          </a:p>
          <a:p>
            <a:r>
              <a:rPr lang="pt-BR" sz="1800" b="0" dirty="0">
                <a:solidFill>
                  <a:schemeClr val="tx1"/>
                </a:solidFill>
              </a:rPr>
              <a:t>Ajustes no esquema primário de vacinação para os imunocomprometidos;</a:t>
            </a:r>
          </a:p>
          <a:p>
            <a:endParaRPr lang="pt-BR" sz="1800" b="0" dirty="0">
              <a:solidFill>
                <a:schemeClr val="tx1"/>
              </a:solidFill>
            </a:endParaRPr>
          </a:p>
          <a:p>
            <a:r>
              <a:rPr lang="pt-BR" sz="1800" b="0" dirty="0">
                <a:solidFill>
                  <a:schemeClr val="tx1"/>
                </a:solidFill>
              </a:rPr>
              <a:t>Recomendação para gestantes imunocomprometidas receberem dose de reforço;</a:t>
            </a:r>
          </a:p>
          <a:p>
            <a:endParaRPr lang="pt-BR" sz="1800" b="0" dirty="0">
              <a:solidFill>
                <a:schemeClr val="tx1"/>
              </a:solidFill>
            </a:endParaRPr>
          </a:p>
          <a:p>
            <a:r>
              <a:rPr lang="pt-BR" sz="1800" b="0" dirty="0">
                <a:solidFill>
                  <a:schemeClr val="tx1"/>
                </a:solidFill>
              </a:rPr>
              <a:t>Dose de reforço do imunizante Janssen;</a:t>
            </a:r>
          </a:p>
          <a:p>
            <a:endParaRPr lang="pt-BR" sz="1800" b="0" dirty="0">
              <a:solidFill>
                <a:schemeClr val="tx1"/>
              </a:solidFill>
            </a:endParaRPr>
          </a:p>
          <a:p>
            <a:r>
              <a:rPr lang="pt-BR" sz="1800" b="0" dirty="0">
                <a:solidFill>
                  <a:schemeClr val="tx1"/>
                </a:solidFill>
              </a:rPr>
              <a:t>Redução do intervalo para 4 meses entre a série primária e a dose de reforço para pessoas acima de 18 anos;</a:t>
            </a:r>
          </a:p>
          <a:p>
            <a:endParaRPr lang="pt-BR" sz="1800" b="0" dirty="0">
              <a:solidFill>
                <a:schemeClr val="tx1"/>
              </a:solidFill>
            </a:endParaRPr>
          </a:p>
          <a:p>
            <a:r>
              <a:rPr lang="pt-BR" sz="1800" b="0" dirty="0">
                <a:solidFill>
                  <a:schemeClr val="tx1"/>
                </a:solidFill>
              </a:rPr>
              <a:t>Redução do intervalo para 4 meses entre a série primária e a dose de reforço para gestantes;</a:t>
            </a:r>
          </a:p>
        </p:txBody>
      </p:sp>
    </p:spTree>
    <p:extLst>
      <p:ext uri="{BB962C8B-B14F-4D97-AF65-F5344CB8AC3E}">
        <p14:creationId xmlns:p14="http://schemas.microsoft.com/office/powerpoint/2010/main" val="114958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227E64-3853-40BF-ADA0-FBCB3110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02" y="1844824"/>
            <a:ext cx="12173527" cy="3240360"/>
          </a:xfrm>
        </p:spPr>
        <p:txBody>
          <a:bodyPr/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Obrigada!!!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Divisão de Vigilância do Programa Estadual de Imunização.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FB558ED-B01B-44F4-B11B-E6C3DF17A28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557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1478-F845-824F-9640-7B29C3FB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20" y="2708920"/>
            <a:ext cx="10335235" cy="720080"/>
          </a:xfrm>
        </p:spPr>
        <p:txBody>
          <a:bodyPr/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Cobertura Vacinal crianças menores de 2 anos</a:t>
            </a:r>
          </a:p>
        </p:txBody>
      </p:sp>
    </p:spTree>
    <p:extLst>
      <p:ext uri="{BB962C8B-B14F-4D97-AF65-F5344CB8AC3E}">
        <p14:creationId xmlns:p14="http://schemas.microsoft.com/office/powerpoint/2010/main" val="346420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2E9CC-100E-6D4E-A19E-74A8B143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8" y="499976"/>
            <a:ext cx="11783044" cy="648072"/>
          </a:xfrm>
        </p:spPr>
        <p:txBody>
          <a:bodyPr/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Cobertura Vacinal, menores de 2 anos.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D60FE8-1F3A-E843-BF6E-70FF40D06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0" y="1445133"/>
            <a:ext cx="12188825" cy="32379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C6C0D17-3604-4B4F-A752-567B19A1B57E}"/>
              </a:ext>
            </a:extLst>
          </p:cNvPr>
          <p:cNvSpPr txBox="1"/>
          <p:nvPr/>
        </p:nvSpPr>
        <p:spPr>
          <a:xfrm>
            <a:off x="15297" y="4683095"/>
            <a:ext cx="363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dirty="0">
                <a:solidFill>
                  <a:schemeClr val="tx1"/>
                </a:solidFill>
              </a:rPr>
              <a:t>Fonte: Sistema de Informações do Programa Nacional de Imunizações</a:t>
            </a:r>
          </a:p>
          <a:p>
            <a:r>
              <a:rPr lang="pt-BR" sz="800" dirty="0">
                <a:solidFill>
                  <a:schemeClr val="tx1"/>
                </a:solidFill>
              </a:rPr>
              <a:t>Dados em 13/02/2022</a:t>
            </a:r>
          </a:p>
          <a:p>
            <a:r>
              <a:rPr lang="pt-BR" sz="800" dirty="0">
                <a:solidFill>
                  <a:schemeClr val="tx1"/>
                </a:solidFill>
              </a:rPr>
              <a:t>* Dados preliminares para 2021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C3EA8D9-5694-8349-9D01-A214AD42CD77}"/>
              </a:ext>
            </a:extLst>
          </p:cNvPr>
          <p:cNvSpPr/>
          <p:nvPr/>
        </p:nvSpPr>
        <p:spPr bwMode="auto">
          <a:xfrm>
            <a:off x="621804" y="5517232"/>
            <a:ext cx="144016" cy="14401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FD178F3-BC7E-1247-8975-568936E4DC4F}"/>
              </a:ext>
            </a:extLst>
          </p:cNvPr>
          <p:cNvSpPr/>
          <p:nvPr/>
        </p:nvSpPr>
        <p:spPr bwMode="auto">
          <a:xfrm>
            <a:off x="2007051" y="5514834"/>
            <a:ext cx="144016" cy="14401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81D2070-A91B-5943-BC11-49356AC24492}"/>
              </a:ext>
            </a:extLst>
          </p:cNvPr>
          <p:cNvSpPr/>
          <p:nvPr/>
        </p:nvSpPr>
        <p:spPr bwMode="auto">
          <a:xfrm>
            <a:off x="3392298" y="5514834"/>
            <a:ext cx="144016" cy="14401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B0907D4-CFF2-0E4F-93E0-9C007FCE625C}"/>
              </a:ext>
            </a:extLst>
          </p:cNvPr>
          <p:cNvSpPr/>
          <p:nvPr/>
        </p:nvSpPr>
        <p:spPr bwMode="auto">
          <a:xfrm>
            <a:off x="4777545" y="5514834"/>
            <a:ext cx="144016" cy="144016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pt-BR" sz="10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36A58BE-AA62-B94C-AB77-448A21D8A28B}"/>
              </a:ext>
            </a:extLst>
          </p:cNvPr>
          <p:cNvSpPr txBox="1"/>
          <p:nvPr/>
        </p:nvSpPr>
        <p:spPr>
          <a:xfrm>
            <a:off x="981844" y="5463731"/>
            <a:ext cx="5501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&lt; 50%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57C5FD7-1F07-9E48-9D12-8C768D2BF7C5}"/>
              </a:ext>
            </a:extLst>
          </p:cNvPr>
          <p:cNvSpPr txBox="1"/>
          <p:nvPr/>
        </p:nvSpPr>
        <p:spPr>
          <a:xfrm>
            <a:off x="2221531" y="5463731"/>
            <a:ext cx="1133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ente 50% e 75%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41CFE99-8530-0C48-AAAF-E83742168AC3}"/>
              </a:ext>
            </a:extLst>
          </p:cNvPr>
          <p:cNvSpPr txBox="1"/>
          <p:nvPr/>
        </p:nvSpPr>
        <p:spPr>
          <a:xfrm>
            <a:off x="3551339" y="5463731"/>
            <a:ext cx="1176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ente 75% e meta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32945D7-7132-2A40-91E5-0E75B7D17C97}"/>
              </a:ext>
            </a:extLst>
          </p:cNvPr>
          <p:cNvSpPr txBox="1"/>
          <p:nvPr/>
        </p:nvSpPr>
        <p:spPr>
          <a:xfrm>
            <a:off x="4917487" y="5463730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meta e acima</a:t>
            </a:r>
          </a:p>
        </p:txBody>
      </p:sp>
    </p:spTree>
    <p:extLst>
      <p:ext uri="{BB962C8B-B14F-4D97-AF65-F5344CB8AC3E}">
        <p14:creationId xmlns:p14="http://schemas.microsoft.com/office/powerpoint/2010/main" val="296407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1478-F845-824F-9640-7B29C3FB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2204864"/>
            <a:ext cx="9721081" cy="792088"/>
          </a:xfrm>
        </p:spPr>
        <p:txBody>
          <a:bodyPr/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Cobertura Vacinal Adolescentes: HPV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58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B225474-18E3-C447-ACB4-3C6EF2343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515199"/>
            <a:ext cx="6408712" cy="341631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EDEC23-642B-D04F-B836-FE46B57E2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043" y="1515198"/>
            <a:ext cx="4599525" cy="328195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B3007549-3744-FD49-9486-E80008CE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21" y="580046"/>
            <a:ext cx="8515753" cy="720080"/>
          </a:xfrm>
        </p:spPr>
        <p:txBody>
          <a:bodyPr/>
          <a:lstStyle/>
          <a:p>
            <a:pPr algn="just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Cobertura Vacinal Adolescentes: HPV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97AE29-A889-BB4C-8ACF-077817C1405B}"/>
              </a:ext>
            </a:extLst>
          </p:cNvPr>
          <p:cNvSpPr txBox="1"/>
          <p:nvPr/>
        </p:nvSpPr>
        <p:spPr>
          <a:xfrm>
            <a:off x="117748" y="5770123"/>
            <a:ext cx="38331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solidFill>
                  <a:schemeClr val="tx1"/>
                </a:solidFill>
              </a:rPr>
              <a:t>Fonte: Cálculo de coortes, com doses aplicadas contidas TABNET</a:t>
            </a:r>
          </a:p>
          <a:p>
            <a:r>
              <a:rPr lang="pt-BR" sz="900" dirty="0">
                <a:solidFill>
                  <a:schemeClr val="tx1"/>
                </a:solidFill>
              </a:rPr>
              <a:t>Consideram-se a segunda doses, como esquema completo</a:t>
            </a:r>
          </a:p>
          <a:p>
            <a:r>
              <a:rPr lang="pt-BR" sz="900" dirty="0">
                <a:solidFill>
                  <a:schemeClr val="tx1"/>
                </a:solidFill>
              </a:rPr>
              <a:t>Estimativa Projeção IBGE por Idade Simples, ano 2021.</a:t>
            </a:r>
          </a:p>
        </p:txBody>
      </p:sp>
    </p:spTree>
    <p:extLst>
      <p:ext uri="{BB962C8B-B14F-4D97-AF65-F5344CB8AC3E}">
        <p14:creationId xmlns:p14="http://schemas.microsoft.com/office/powerpoint/2010/main" val="1425803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91478-F845-824F-9640-7B29C3FB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2420888"/>
            <a:ext cx="9471139" cy="432048"/>
          </a:xfrm>
        </p:spPr>
        <p:txBody>
          <a:bodyPr/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Cobertura Vacinal Covid-19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0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68" y="209183"/>
            <a:ext cx="8640960" cy="474838"/>
          </a:xfrm>
        </p:spPr>
        <p:txBody>
          <a:bodyPr/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Cenário Geral Doses Aplicadas e Distribuídas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3852" y="5955078"/>
            <a:ext cx="3888432" cy="36004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Fonte: https://localizasus.saude.gov.br, e atualizados no dia 15/02/2022, às 13h.</a:t>
            </a:r>
          </a:p>
          <a:p>
            <a:pPr algn="just">
              <a:spcBef>
                <a:spcPts val="0"/>
              </a:spcBef>
            </a:pP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Dados preliminares, sujeitos a alterações.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6A22E625-C9C6-43B5-BCEA-7DBE3DDCE425}"/>
              </a:ext>
            </a:extLst>
          </p:cNvPr>
          <p:cNvSpPr txBox="1">
            <a:spLocks/>
          </p:cNvSpPr>
          <p:nvPr/>
        </p:nvSpPr>
        <p:spPr bwMode="auto">
          <a:xfrm>
            <a:off x="7606580" y="2852936"/>
            <a:ext cx="4440588" cy="208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 kern="1200" spc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3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7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Legenda: </a:t>
            </a:r>
          </a:p>
          <a:p>
            <a:pPr algn="just">
              <a:spcBef>
                <a:spcPts val="0"/>
              </a:spcBef>
            </a:pP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1 – Total de doses distribuídas pelo Ministério da Saúde ao Paraná. Esse número contabiliza tanto as doses já recebidas quanto aquelas que estão em processo de distribuição.</a:t>
            </a:r>
          </a:p>
          <a:p>
            <a:pPr algn="just">
              <a:spcBef>
                <a:spcPts val="0"/>
              </a:spcBef>
            </a:pP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2 – Considera-se o total de pessoas que recebeu a primeira ou a dose única contra a COVID-19.</a:t>
            </a:r>
          </a:p>
          <a:p>
            <a:pPr algn="just">
              <a:spcBef>
                <a:spcPts val="0"/>
              </a:spcBef>
            </a:pP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3 – DA: Imunossuprimidos que receberam mais uma dose, além das duas normais ou dose única.</a:t>
            </a:r>
          </a:p>
          <a:p>
            <a:pPr algn="just">
              <a:spcBef>
                <a:spcPts val="0"/>
              </a:spcBef>
            </a:pP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4 – DR: Indivíduos que receberam mais uma dose, além do esquema primário.</a:t>
            </a:r>
          </a:p>
          <a:p>
            <a:pPr algn="just">
              <a:spcBef>
                <a:spcPts val="0"/>
              </a:spcBef>
            </a:pPr>
            <a:r>
              <a:rPr lang="pt-BR" b="0" dirty="0">
                <a:latin typeface="Arial" panose="020B0604020202020204" pitchFamily="34" charset="0"/>
                <a:cs typeface="Arial" panose="020B0604020202020204" pitchFamily="34" charset="0"/>
              </a:rPr>
              <a:t>5 – Engloba o quantitativo de doses aplicadas dos grupos: 1ª dose, 2ªdose e única, doses adicionais (DA) e doses de reforço (DR).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C4B8DB-3859-43BF-99C5-465228B2E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939958"/>
            <a:ext cx="6552728" cy="497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C0199-85E3-4BE7-A4CE-E0C46B385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48550"/>
            <a:ext cx="9766820" cy="533194"/>
          </a:xfrm>
        </p:spPr>
        <p:txBody>
          <a:bodyPr/>
          <a:lstStyle/>
          <a:p>
            <a:pPr algn="l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Cobertura Vacinal (D1+DU) - Regionais de Saúde e Paraná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280348" y="5229200"/>
            <a:ext cx="4541031" cy="53319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, dados em 14/02/2022</a:t>
            </a:r>
          </a:p>
          <a:p>
            <a:pPr algn="just">
              <a:spcBef>
                <a:spcPts val="0"/>
              </a:spcBef>
            </a:pP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Estimativa populacional de 05 a 11 anos, SINASC 2016</a:t>
            </a:r>
          </a:p>
          <a:p>
            <a:pPr algn="just">
              <a:spcBef>
                <a:spcPts val="0"/>
              </a:spcBef>
            </a:pP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Estimativa populacional de 12 anos e mais, IBGE estimativas da população - 2020</a:t>
            </a:r>
          </a:p>
          <a:p>
            <a:pPr algn="just">
              <a:spcBef>
                <a:spcPts val="0"/>
              </a:spcBef>
            </a:pP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Dados preliminares, sujeitos a alterações.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AC4436-EBD3-45D0-BE09-8E1808605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21" y="836712"/>
            <a:ext cx="5626348" cy="545443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CB254B5-36AF-40D0-887E-5C15E764D857}"/>
              </a:ext>
            </a:extLst>
          </p:cNvPr>
          <p:cNvSpPr/>
          <p:nvPr/>
        </p:nvSpPr>
        <p:spPr>
          <a:xfrm>
            <a:off x="7250475" y="1513681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18E949D-C226-47DF-85D5-49D7B92A14F5}"/>
              </a:ext>
            </a:extLst>
          </p:cNvPr>
          <p:cNvSpPr/>
          <p:nvPr/>
        </p:nvSpPr>
        <p:spPr>
          <a:xfrm>
            <a:off x="7280348" y="2025182"/>
            <a:ext cx="199080" cy="214560"/>
          </a:xfrm>
          <a:prstGeom prst="rect">
            <a:avLst/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4D9D6C4-B77D-4BFD-860B-670603746527}"/>
              </a:ext>
            </a:extLst>
          </p:cNvPr>
          <p:cNvSpPr/>
          <p:nvPr/>
        </p:nvSpPr>
        <p:spPr>
          <a:xfrm>
            <a:off x="7325768" y="2531048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9BA7094-B936-4505-A975-0E0CD9E379D1}"/>
              </a:ext>
            </a:extLst>
          </p:cNvPr>
          <p:cNvSpPr/>
          <p:nvPr/>
        </p:nvSpPr>
        <p:spPr>
          <a:xfrm>
            <a:off x="7324983" y="3034699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33F54606-C6D2-452C-AB27-5A1CC0034C5E}"/>
              </a:ext>
            </a:extLst>
          </p:cNvPr>
          <p:cNvSpPr/>
          <p:nvPr/>
        </p:nvSpPr>
        <p:spPr>
          <a:xfrm>
            <a:off x="7568849" y="1513681"/>
            <a:ext cx="8262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Menor 50%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id="{9B796501-6D31-4E8F-97CB-AD91FE53BD6A}"/>
              </a:ext>
            </a:extLst>
          </p:cNvPr>
          <p:cNvSpPr/>
          <p:nvPr/>
        </p:nvSpPr>
        <p:spPr>
          <a:xfrm>
            <a:off x="7596351" y="2028133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50% e 75%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2" name="CaixaDeTexto 16">
            <a:extLst>
              <a:ext uri="{FF2B5EF4-FFF2-40B4-BE49-F238E27FC236}">
                <a16:creationId xmlns:a16="http://schemas.microsoft.com/office/drawing/2014/main" id="{498BDC15-A702-488B-9ECA-FF8841472F02}"/>
              </a:ext>
            </a:extLst>
          </p:cNvPr>
          <p:cNvSpPr/>
          <p:nvPr/>
        </p:nvSpPr>
        <p:spPr>
          <a:xfrm>
            <a:off x="7626628" y="2537837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75% e </a:t>
            </a:r>
            <a:r>
              <a:rPr lang="pt-BR" sz="1000" b="0" spc="-1" dirty="0">
                <a:solidFill>
                  <a:srgbClr val="000000"/>
                </a:solidFill>
                <a:latin typeface="Arial"/>
                <a:ea typeface="DejaVu Sans"/>
              </a:rPr>
              <a:t>95%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8D1DC2DA-2D3F-4C9C-8581-A46A91950DB5}"/>
              </a:ext>
            </a:extLst>
          </p:cNvPr>
          <p:cNvSpPr/>
          <p:nvPr/>
        </p:nvSpPr>
        <p:spPr>
          <a:xfrm>
            <a:off x="7638314" y="3074322"/>
            <a:ext cx="847325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pc="-1" dirty="0">
                <a:latin typeface="Arial"/>
              </a:rPr>
              <a:t>95</a:t>
            </a:r>
            <a:r>
              <a:rPr lang="pt-BR" sz="1000" b="0" strike="noStrike" spc="-1" dirty="0">
                <a:latin typeface="Arial"/>
              </a:rPr>
              <a:t>% e mais</a:t>
            </a:r>
          </a:p>
        </p:txBody>
      </p:sp>
    </p:spTree>
    <p:extLst>
      <p:ext uri="{BB962C8B-B14F-4D97-AF65-F5344CB8AC3E}">
        <p14:creationId xmlns:p14="http://schemas.microsoft.com/office/powerpoint/2010/main" val="29806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9617B0-BD53-4D96-A1CF-13CA197EB9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063015" y="5518724"/>
            <a:ext cx="4392488" cy="576064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800" dirty="0" err="1">
                <a:latin typeface="Arial" panose="020B0604020202020204" pitchFamily="34" charset="0"/>
                <a:cs typeface="Arial" panose="020B0604020202020204" pitchFamily="34" charset="0"/>
              </a:rPr>
              <a:t>OpenDataSUS</a:t>
            </a: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, dados em 14/02/2022</a:t>
            </a:r>
          </a:p>
          <a:p>
            <a:pPr algn="just">
              <a:spcBef>
                <a:spcPts val="0"/>
              </a:spcBef>
            </a:pP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* Razão entre o total de vacinados com D2 em face dos vacinados com D1 x 100</a:t>
            </a:r>
          </a:p>
          <a:p>
            <a:pPr algn="just">
              <a:spcBef>
                <a:spcPts val="0"/>
              </a:spcBef>
            </a:pPr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Dados preliminares, sujeitos a alterações.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007C7A5-6C65-4F65-8734-0336C804039B}"/>
              </a:ext>
            </a:extLst>
          </p:cNvPr>
          <p:cNvSpPr txBox="1">
            <a:spLocks/>
          </p:cNvSpPr>
          <p:nvPr/>
        </p:nvSpPr>
        <p:spPr bwMode="auto">
          <a:xfrm>
            <a:off x="-11452" y="116632"/>
            <a:ext cx="91302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2pPr>
            <a:lvl3pPr marL="1143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3pPr>
            <a:lvl4pPr marL="1600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4pPr>
            <a:lvl5pPr marL="20574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5pPr>
            <a:lvl6pPr marL="25146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6pPr>
            <a:lvl7pPr marL="29718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7pPr>
            <a:lvl8pPr marL="34290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8pPr>
            <a:lvl9pPr marL="3886200" indent="-228600" algn="l" defTabSz="44926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300">
                <a:solidFill>
                  <a:srgbClr val="000000"/>
                </a:solidFill>
                <a:latin typeface="Calibri Light" panose="020F0302020204030204" pitchFamily="34" charset="0"/>
                <a:ea typeface="Microsoft YaHei" panose="020B0503020204020204" pitchFamily="34" charset="-122"/>
              </a:defRPr>
            </a:lvl9pPr>
          </a:lstStyle>
          <a:p>
            <a:pPr algn="l"/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Cobertura Vacinal (D2)* - Regionais de Saúde e Paraná</a:t>
            </a:r>
            <a:b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2AB5E4-D09E-4A19-B548-2FA9A6F35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47" y="692696"/>
            <a:ext cx="5692609" cy="553880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FE65B98-F0C7-434F-8E9E-CBEF79F98CE5}"/>
              </a:ext>
            </a:extLst>
          </p:cNvPr>
          <p:cNvSpPr/>
          <p:nvPr/>
        </p:nvSpPr>
        <p:spPr>
          <a:xfrm>
            <a:off x="6954789" y="1359834"/>
            <a:ext cx="199080" cy="214560"/>
          </a:xfrm>
          <a:prstGeom prst="rect">
            <a:avLst/>
          </a:prstGeom>
          <a:solidFill>
            <a:srgbClr val="FF0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343D4D2-67BC-4C7F-8B63-B574BFFD6D76}"/>
              </a:ext>
            </a:extLst>
          </p:cNvPr>
          <p:cNvSpPr/>
          <p:nvPr/>
        </p:nvSpPr>
        <p:spPr>
          <a:xfrm>
            <a:off x="6963475" y="1731061"/>
            <a:ext cx="199080" cy="214560"/>
          </a:xfrm>
          <a:prstGeom prst="rect">
            <a:avLst/>
          </a:prstGeom>
          <a:solidFill>
            <a:srgbClr val="FFC0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BA30767-84C5-44EE-8B78-B6BFAFEB1833}"/>
              </a:ext>
            </a:extLst>
          </p:cNvPr>
          <p:cNvSpPr/>
          <p:nvPr/>
        </p:nvSpPr>
        <p:spPr>
          <a:xfrm>
            <a:off x="6963475" y="2269288"/>
            <a:ext cx="199080" cy="214560"/>
          </a:xfrm>
          <a:prstGeom prst="rect">
            <a:avLst/>
          </a:prstGeom>
          <a:solidFill>
            <a:srgbClr val="FFFF0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80025EC-B949-4440-BA2E-70CF74363CF3}"/>
              </a:ext>
            </a:extLst>
          </p:cNvPr>
          <p:cNvSpPr/>
          <p:nvPr/>
        </p:nvSpPr>
        <p:spPr>
          <a:xfrm>
            <a:off x="6963475" y="2700235"/>
            <a:ext cx="199080" cy="214560"/>
          </a:xfrm>
          <a:prstGeom prst="rect">
            <a:avLst/>
          </a:prstGeom>
          <a:solidFill>
            <a:srgbClr val="00B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298799FF-8FE8-46B7-84F6-7EFA10922635}"/>
              </a:ext>
            </a:extLst>
          </p:cNvPr>
          <p:cNvSpPr/>
          <p:nvPr/>
        </p:nvSpPr>
        <p:spPr>
          <a:xfrm>
            <a:off x="7301394" y="1399813"/>
            <a:ext cx="8262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Menor 50%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1" name="CaixaDeTexto 15">
            <a:extLst>
              <a:ext uri="{FF2B5EF4-FFF2-40B4-BE49-F238E27FC236}">
                <a16:creationId xmlns:a16="http://schemas.microsoft.com/office/drawing/2014/main" id="{06013D44-128C-44E3-9959-3BE5E80C1CFC}"/>
              </a:ext>
            </a:extLst>
          </p:cNvPr>
          <p:cNvSpPr/>
          <p:nvPr/>
        </p:nvSpPr>
        <p:spPr>
          <a:xfrm>
            <a:off x="7225624" y="1779345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50% e 75%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2" name="CaixaDeTexto 16">
            <a:extLst>
              <a:ext uri="{FF2B5EF4-FFF2-40B4-BE49-F238E27FC236}">
                <a16:creationId xmlns:a16="http://schemas.microsoft.com/office/drawing/2014/main" id="{8D76FDB2-6005-4F5C-A984-87A067163D45}"/>
              </a:ext>
            </a:extLst>
          </p:cNvPr>
          <p:cNvSpPr/>
          <p:nvPr/>
        </p:nvSpPr>
        <p:spPr>
          <a:xfrm>
            <a:off x="7275498" y="2201703"/>
            <a:ext cx="1156063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entre 75% e </a:t>
            </a:r>
            <a:r>
              <a:rPr lang="pt-BR" sz="1000" b="0" spc="-1" dirty="0">
                <a:solidFill>
                  <a:srgbClr val="000000"/>
                </a:solidFill>
                <a:latin typeface="Arial"/>
                <a:ea typeface="DejaVu Sans"/>
              </a:rPr>
              <a:t>95%</a:t>
            </a:r>
            <a:endParaRPr lang="pt-BR" sz="1000" b="0" strike="noStrike" spc="-1" dirty="0">
              <a:latin typeface="Arial"/>
            </a:endParaRPr>
          </a:p>
        </p:txBody>
      </p: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60FDDCC4-CFA9-4860-9E8E-A02761094E4D}"/>
              </a:ext>
            </a:extLst>
          </p:cNvPr>
          <p:cNvSpPr/>
          <p:nvPr/>
        </p:nvSpPr>
        <p:spPr>
          <a:xfrm>
            <a:off x="7205598" y="2773817"/>
            <a:ext cx="847325" cy="2447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000" b="0" spc="-1" dirty="0">
                <a:latin typeface="Arial"/>
              </a:rPr>
              <a:t>95</a:t>
            </a:r>
            <a:r>
              <a:rPr lang="pt-BR" sz="1000" b="0" strike="noStrike" spc="-1" dirty="0">
                <a:latin typeface="Arial"/>
              </a:rPr>
              <a:t>% e mais</a:t>
            </a:r>
          </a:p>
        </p:txBody>
      </p:sp>
    </p:spTree>
    <p:extLst>
      <p:ext uri="{BB962C8B-B14F-4D97-AF65-F5344CB8AC3E}">
        <p14:creationId xmlns:p14="http://schemas.microsoft.com/office/powerpoint/2010/main" val="1220525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t-BR" sz="1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15657</TotalTime>
  <Words>646</Words>
  <Application>Microsoft Office PowerPoint</Application>
  <PresentationFormat>Personalizar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DejaVu Sans</vt:lpstr>
      <vt:lpstr>Segoe UI</vt:lpstr>
      <vt:lpstr>Times New Roman</vt:lpstr>
      <vt:lpstr>Tema do Office</vt:lpstr>
      <vt:lpstr>Apresentação do PowerPoint</vt:lpstr>
      <vt:lpstr>Cobertura Vacinal crianças menores de 2 anos</vt:lpstr>
      <vt:lpstr>Cobertura Vacinal, menores de 2 anos.</vt:lpstr>
      <vt:lpstr>Cobertura Vacinal Adolescentes: HPV </vt:lpstr>
      <vt:lpstr>Cobertura Vacinal Adolescentes: HPV</vt:lpstr>
      <vt:lpstr>Cobertura Vacinal Covid-19 </vt:lpstr>
      <vt:lpstr>Cenário Geral Doses Aplicadas e Distribuídas</vt:lpstr>
      <vt:lpstr>Cobertura Vacinal (D1+DU) - Regionais de Saúde e Paraná </vt:lpstr>
      <vt:lpstr>Apresentação do PowerPoint</vt:lpstr>
      <vt:lpstr>Doses Aplicadas D1 - 05 a 11 anos - Regionais de Saúde e Paraná </vt:lpstr>
      <vt:lpstr>Doses Aplicadas D1 - 12 a 17 anos - Regionais de Saúde e Paraná </vt:lpstr>
      <vt:lpstr>Plano Estadual de Vacinação 9ª Edição</vt:lpstr>
      <vt:lpstr>Plano Estadual de Vacinação 9ª Edição</vt:lpstr>
      <vt:lpstr>Obrigada!!!  Divisão de Vigilância do Programa Estadual de Imunização.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SESA</dc:creator>
  <cp:lastModifiedBy>Vera Rita da Maia</cp:lastModifiedBy>
  <cp:revision>1121</cp:revision>
  <cp:lastPrinted>2021-06-14T23:43:57Z</cp:lastPrinted>
  <dcterms:created xsi:type="dcterms:W3CDTF">2019-05-27T16:04:40Z</dcterms:created>
  <dcterms:modified xsi:type="dcterms:W3CDTF">2022-02-16T11:13:27Z</dcterms:modified>
</cp:coreProperties>
</file>