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45.png" ContentType="image/png"/>
  <Override PartName="/ppt/media/image1.wmf" ContentType="image/x-wmf"/>
  <Override PartName="/ppt/media/image13.wmf" ContentType="image/x-wmf"/>
  <Override PartName="/ppt/media/image2.png" ContentType="image/png"/>
  <Override PartName="/ppt/media/image47.png" ContentType="image/png"/>
  <Override PartName="/ppt/media/image3.wmf" ContentType="image/x-wmf"/>
  <Override PartName="/ppt/media/image15.wmf" ContentType="image/x-wmf"/>
  <Override PartName="/ppt/media/image4.png" ContentType="image/png"/>
  <Override PartName="/ppt/media/image6.png" ContentType="image/png"/>
  <Override PartName="/ppt/media/image17.wmf" ContentType="image/x-wmf"/>
  <Override PartName="/ppt/media/image5.wmf" ContentType="image/x-wmf"/>
  <Override PartName="/ppt/media/image8.png" ContentType="image/png"/>
  <Override PartName="/ppt/media/image19.wmf" ContentType="image/x-wmf"/>
  <Override PartName="/ppt/media/image7.wmf" ContentType="image/x-wmf"/>
  <Override PartName="/ppt/media/image9.wmf" ContentType="image/x-wmf"/>
  <Override PartName="/ppt/media/image10.png" ContentType="image/png"/>
  <Override PartName="/ppt/media/image11.wmf" ContentType="image/x-wmf"/>
  <Override PartName="/ppt/media/image12.png" ContentType="image/png"/>
  <Override PartName="/ppt/media/image14.png" ContentType="image/png"/>
  <Override PartName="/ppt/media/image16.png" ContentType="image/png"/>
  <Override PartName="/ppt/media/image18.png" ContentType="image/png"/>
  <Override PartName="/ppt/media/image40.wmf" ContentType="image/x-wmf"/>
  <Override PartName="/ppt/media/image20.png" ContentType="image/png"/>
  <Override PartName="/ppt/media/image21.wmf" ContentType="image/x-wmf"/>
  <Override PartName="/ppt/media/image22.png" ContentType="image/png"/>
  <Override PartName="/ppt/media/image34.wmf" ContentType="image/x-wmf"/>
  <Override PartName="/ppt/media/image23.wmf" ContentType="image/x-wmf"/>
  <Override PartName="/ppt/media/image24.png" ContentType="image/png"/>
  <Override PartName="/ppt/media/image25.wmf" ContentType="image/x-wmf"/>
  <Override PartName="/ppt/media/image26.png" ContentType="image/png"/>
  <Override PartName="/ppt/media/image27.wmf" ContentType="image/x-wmf"/>
  <Override PartName="/ppt/media/image28.png" ContentType="image/png"/>
  <Override PartName="/ppt/media/image29.wmf" ContentType="image/x-wmf"/>
  <Override PartName="/ppt/media/image30.png" ContentType="image/png"/>
  <Override PartName="/ppt/media/image42.wmf" ContentType="image/x-wmf"/>
  <Override PartName="/ppt/media/image31.wmf" ContentType="image/x-wmf"/>
  <Override PartName="/ppt/media/image32.png" ContentType="image/png"/>
  <Override PartName="/ppt/media/image44.wmf" ContentType="image/x-wmf"/>
  <Override PartName="/ppt/media/image33.png" ContentType="image/png"/>
  <Override PartName="/ppt/media/image35.png" ContentType="image/png"/>
  <Override PartName="/ppt/media/image36.png" ContentType="image/png"/>
  <Override PartName="/ppt/media/image37.wmf" ContentType="image/x-wmf"/>
  <Override PartName="/ppt/media/image38.png" ContentType="image/png"/>
  <Override PartName="/ppt/media/image39.png" ContentType="image/png"/>
  <Override PartName="/ppt/media/image41.png" ContentType="image/png"/>
  <Override PartName="/ppt/media/image43.png" ContentType="image/png"/>
  <Override PartName="/ppt/media/image46.wmf" ContentType="image/x-wm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3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pPr>
            <a:r>
              <a:rPr b="1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Dificuldades na operacionalização do Programa Opera PR em 2022</a:t>
            </a:r>
          </a:p>
        </c:rich>
      </c:tx>
      <c:layout>
        <c:manualLayout>
          <c:xMode val="edge"/>
          <c:yMode val="edge"/>
          <c:x val="0.151813074565884"/>
          <c:y val="0.0301906779661017"/>
        </c:manualLayout>
      </c:layout>
      <c:overlay val="0"/>
      <c:spPr>
        <a:noFill/>
        <a:ln w="0">
          <a:noFill/>
        </a:ln>
      </c:spPr>
    </c:title>
    <c:autoTitleDeleted val="0"/>
    <c:plotArea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972f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9"/>
                <c:pt idx="0">
                  <c:v>Falta de interesse por parte dos estabelecimentos.</c:v>
                </c:pt>
                <c:pt idx="1">
                  <c:v>Acesso para realização das consultas e diagnóstico</c:v>
                </c:pt>
                <c:pt idx="2">
                  <c:v>Contratualização  </c:v>
                </c:pt>
                <c:pt idx="3">
                  <c:v>Ampliação da capacidade instalada dos hospitais</c:v>
                </c:pt>
                <c:pt idx="4">
                  <c:v>Obrigatoriedade do atingimento das metas  pactuadas no contrato </c:v>
                </c:pt>
                <c:pt idx="5">
                  <c:v>Logística </c:v>
                </c:pt>
                <c:pt idx="6">
                  <c:v>Identificação da fila de espera</c:v>
                </c:pt>
                <c:pt idx="7">
                  <c:v>Faturamento </c:v>
                </c:pt>
                <c:pt idx="8">
                  <c:v>Pactuação dos recursos entre os gestores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9"/>
                <c:pt idx="0">
                  <c:v>17.9347826086957</c:v>
                </c:pt>
                <c:pt idx="1">
                  <c:v>14.6739130434783</c:v>
                </c:pt>
                <c:pt idx="2">
                  <c:v>13.5869565217391</c:v>
                </c:pt>
                <c:pt idx="3">
                  <c:v>13.5869565217391</c:v>
                </c:pt>
                <c:pt idx="4">
                  <c:v>10.8695652173913</c:v>
                </c:pt>
                <c:pt idx="5">
                  <c:v>10.3260869565217</c:v>
                </c:pt>
                <c:pt idx="6">
                  <c:v>8.69565217391304</c:v>
                </c:pt>
                <c:pt idx="7">
                  <c:v>6.52173913043478</c:v>
                </c:pt>
                <c:pt idx="8">
                  <c:v>3.80434782608696</c:v>
                </c:pt>
              </c:numCache>
            </c:numRef>
          </c:val>
        </c:ser>
        <c:gapWidth val="100"/>
        <c:overlap val="0"/>
        <c:axId val="10803177"/>
        <c:axId val="26691693"/>
      </c:barChart>
      <c:catAx>
        <c:axId val="10803177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26691693"/>
        <c:crosses val="autoZero"/>
        <c:auto val="1"/>
        <c:lblAlgn val="ctr"/>
        <c:lblOffset val="100"/>
        <c:noMultiLvlLbl val="0"/>
      </c:catAx>
      <c:valAx>
        <c:axId val="26691693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10803177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solidFill>
      <a:srgbClr val="ffffff"/>
    </a:solidFill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Coluna AF</c:v>
                </c:pt>
              </c:strCache>
            </c:strRef>
          </c:tx>
          <c:spPr>
            <a:solidFill>
              <a:srgbClr val="004586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De 0 a 50%</c:v>
                </c:pt>
                <c:pt idx="1">
                  <c:v>De 51% a 100%</c:v>
                </c:pt>
                <c:pt idx="2">
                  <c:v>De 101% a 200%</c:v>
                </c:pt>
                <c:pt idx="3">
                  <c:v>De 201 a 300%</c:v>
                </c:pt>
                <c:pt idx="4">
                  <c:v>Acima de 300%</c:v>
                </c:pt>
                <c:pt idx="5">
                  <c:v>Outro percentual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11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</c:numCache>
            </c:numRef>
          </c:val>
        </c:ser>
        <c:gapWidth val="100"/>
        <c:overlap val="0"/>
        <c:axId val="98630214"/>
        <c:axId val="11372791"/>
      </c:barChart>
      <c:catAx>
        <c:axId val="9863021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11372791"/>
        <c:crosses val="autoZero"/>
        <c:auto val="1"/>
        <c:lblAlgn val="ctr"/>
        <c:lblOffset val="100"/>
        <c:noMultiLvlLbl val="0"/>
      </c:catAx>
      <c:valAx>
        <c:axId val="11372791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98630214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solidFill>
      <a:srgbClr val="ffffff"/>
    </a:solidFill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616038679559853"/>
          <c:y val="0.0419321380945325"/>
          <c:w val="0.920806935645215"/>
          <c:h val="0.865017039561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Coluna AH</c:v>
                </c:pt>
              </c:strCache>
            </c:strRef>
          </c:tx>
          <c:spPr>
            <a:solidFill>
              <a:srgbClr val="004586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Ortopedia</c:v>
                </c:pt>
                <c:pt idx="1">
                  <c:v>Geral </c:v>
                </c:pt>
                <c:pt idx="2">
                  <c:v>Urologia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10</c:v>
                </c:pt>
                <c:pt idx="1">
                  <c:v>1</c:v>
                </c:pt>
                <c:pt idx="2">
                  <c:v>8</c:v>
                </c:pt>
              </c:numCache>
            </c:numRef>
          </c:val>
        </c:ser>
        <c:gapWidth val="100"/>
        <c:overlap val="0"/>
        <c:axId val="782429"/>
        <c:axId val="18751891"/>
      </c:barChart>
      <c:catAx>
        <c:axId val="782429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18751891"/>
        <c:crosses val="autoZero"/>
        <c:auto val="1"/>
        <c:lblAlgn val="ctr"/>
        <c:lblOffset val="100"/>
        <c:noMultiLvlLbl val="0"/>
      </c:catAx>
      <c:valAx>
        <c:axId val="18751891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782429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solidFill>
      <a:srgbClr val="ffffff"/>
    </a:solidFill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mover o slide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2000" spc="-1" strike="noStrike">
                <a:latin typeface="Arial"/>
              </a:rPr>
              <a:t>Clique para editar o formato de notas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1400" spc="-1" strike="noStrike">
                <a:latin typeface="Times New Roman"/>
              </a:rPr>
              <a:t>&lt;cabeçalho&gt;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6FFA585-B2E7-4B20-A9BC-2C96C7DEFC51}" type="slidenum">
              <a:rPr b="0" lang="pt-BR" sz="1400" spc="-1" strike="noStrike">
                <a:latin typeface="Times New Roman"/>
              </a:rPr>
              <a:t>&lt;número&gt;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23" name="PlaceHolder 3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352FF5E-153E-460F-A7A4-806FD6E953F4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50" name="PlaceHolder 8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705725A-6673-4EBB-9F76-7D9B92E5E909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53" name="PlaceHolder 13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400A36A-98A3-487F-BB8B-13B58A0ED14C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56" name="PlaceHolder 12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8CE8B57F-20B3-4665-86A0-2AFB121759D1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59" name="PlaceHolder 10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C0B05BA-4823-4B8F-ADAB-17C4EF0CD064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62" name="PlaceHolder 14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9531B1A-21D3-4BFB-B086-B6B3512740D2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65" name="PlaceHolder 19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80539E5A-241A-4CD8-8DA9-3E3B921B2DCD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68" name="PlaceHolder 23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31A76F1-5D62-4BF0-9B9E-E80359E63864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71" name="PlaceHolder 29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A61EFD2-8C7F-4B06-9BAE-20D2A87C22B2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74" name="PlaceHolder 41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750D3C0E-70B8-4352-A253-CDB5505421C0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77" name="PlaceHolder 37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A180A3C0-0497-412D-ABF5-8B6FD405EC9F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26" name="PlaceHolder 6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70A1D96-31DC-4640-8422-7111DC330E10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80" name="PlaceHolder 45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04B76AF4-90D1-47B5-A8DD-B980467D53DC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83" name="PlaceHolder 49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D7283C3-B896-4F6B-99D8-89D435F45E11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86" name="PlaceHolder 18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D337BB7C-0CC1-45D0-8564-A2C21138513D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29" name="PlaceHolder 3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AE6E5DF5-8401-4203-B86B-11A6C2042D1A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32" name="PlaceHolder 15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0D3DBD88-2F5A-4D66-9910-BC59BD06A181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35" name="PlaceHolder 25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685EF31-1EC1-40DD-AC6E-124D065BDA8D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38" name="PlaceHolder 30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08493E7-34BB-41F5-A9C7-6F29C99AA607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41" name="PlaceHolder 7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8C1AF922-354A-4B25-AED1-9B6618AC5D86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44" name="PlaceHolder 26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D5A9AA7C-EB2B-48FA-8C4A-3EC7A43455AC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45040" cy="3341880"/>
          </a:xfrm>
          <a:prstGeom prst="rect">
            <a:avLst/>
          </a:prstGeom>
        </p:spPr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28080" cy="3898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247" name="PlaceHolder 31"/>
          <p:cNvSpPr/>
          <p:nvPr/>
        </p:nvSpPr>
        <p:spPr>
          <a:xfrm>
            <a:off x="3850560" y="9428760"/>
            <a:ext cx="2935440" cy="4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6C3B5B5-9DCF-4723-98C6-4C7226A4A9C9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png"/><Relationship Id="rId3" Type="http://schemas.openxmlformats.org/officeDocument/2006/relationships/chart" Target="../charts/chart1.xm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png"/><Relationship Id="rId3" Type="http://schemas.openxmlformats.org/officeDocument/2006/relationships/chart" Target="../charts/chart2.xm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png"/><Relationship Id="rId3" Type="http://schemas.openxmlformats.org/officeDocument/2006/relationships/chart" Target="../charts/chart3.xm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3" descr=""/>
          <p:cNvPicPr/>
          <p:nvPr/>
        </p:nvPicPr>
        <p:blipFill>
          <a:blip r:embed="rId1"/>
          <a:stretch/>
        </p:blipFill>
        <p:spPr>
          <a:xfrm>
            <a:off x="0" y="2880000"/>
            <a:ext cx="12182040" cy="117000"/>
          </a:xfrm>
          <a:prstGeom prst="rect">
            <a:avLst/>
          </a:prstGeom>
          <a:ln w="9525">
            <a:noFill/>
          </a:ln>
        </p:spPr>
      </p:pic>
      <p:sp>
        <p:nvSpPr>
          <p:cNvPr id="83" name="CaixaDeTexto 5"/>
          <p:cNvSpPr/>
          <p:nvPr/>
        </p:nvSpPr>
        <p:spPr>
          <a:xfrm>
            <a:off x="180000" y="3420000"/>
            <a:ext cx="11514240" cy="2258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15000"/>
              </a:lnSpc>
              <a:tabLst>
                <a:tab algn="l" pos="408240"/>
              </a:tabLst>
            </a:pPr>
            <a:r>
              <a:rPr b="1" lang="pt-BR" sz="3200" spc="-1" strike="noStrike">
                <a:solidFill>
                  <a:srgbClr val="455861"/>
                </a:solidFill>
                <a:latin typeface="Calibri"/>
                <a:ea typeface="DejaVu Sans"/>
              </a:rPr>
              <a:t>Programa OPERA PARANÁ: Dados da execução da 01ª Fase,  diagnóstico das dificuldades e próximos passos</a:t>
            </a:r>
            <a:endParaRPr b="0" lang="pt-BR" sz="32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408240"/>
              </a:tabLst>
            </a:pPr>
            <a:endParaRPr b="0" lang="pt-B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08240"/>
              </a:tabLst>
            </a:pPr>
            <a:endParaRPr b="0" lang="pt-BR" sz="32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8640000" y="18000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85" name=""/>
          <p:cNvSpPr/>
          <p:nvPr/>
        </p:nvSpPr>
        <p:spPr>
          <a:xfrm>
            <a:off x="0" y="6300000"/>
            <a:ext cx="3957120" cy="3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Curitiba, 28 de junho de 2023.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m 9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38" name="CaixaDeTexto 9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PlaceHolder 1"/>
          <p:cNvSpPr/>
          <p:nvPr/>
        </p:nvSpPr>
        <p:spPr>
          <a:xfrm>
            <a:off x="609480" y="27360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Produção total de cirurgias eletivas no PARANÁ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41" name=""/>
          <p:cNvSpPr/>
          <p:nvPr/>
        </p:nvSpPr>
        <p:spPr>
          <a:xfrm>
            <a:off x="720000" y="1418040"/>
            <a:ext cx="10434240" cy="187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Produção de cirurgias eletivas 2022 a 2023 (até abril):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42" name=""/>
          <p:cNvSpPr/>
          <p:nvPr/>
        </p:nvSpPr>
        <p:spPr>
          <a:xfrm>
            <a:off x="1080000" y="5845320"/>
            <a:ext cx="4854600" cy="26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300" spc="-1" strike="noStrike">
                <a:solidFill>
                  <a:srgbClr val="000000"/>
                </a:solidFill>
                <a:latin typeface="Arial"/>
                <a:ea typeface="DejaVu Sans"/>
              </a:rPr>
              <a:t>Fonte: SIH e SIA/SUS em 19/06/2023</a:t>
            </a:r>
            <a:endParaRPr b="0" lang="pt-BR" sz="1300" spc="-1" strike="noStrike">
              <a:latin typeface="Arial"/>
            </a:endParaRPr>
          </a:p>
        </p:txBody>
      </p:sp>
      <p:graphicFrame>
        <p:nvGraphicFramePr>
          <p:cNvPr id="143" name=""/>
          <p:cNvGraphicFramePr/>
          <p:nvPr/>
        </p:nvGraphicFramePr>
        <p:xfrm>
          <a:off x="485640" y="2026800"/>
          <a:ext cx="10537200" cy="3660120"/>
        </p:xfrm>
        <a:graphic>
          <a:graphicData uri="http://schemas.openxmlformats.org/drawingml/2006/table">
            <a:tbl>
              <a:tblPr/>
              <a:tblGrid>
                <a:gridCol w="1775520"/>
                <a:gridCol w="1459800"/>
                <a:gridCol w="1459800"/>
                <a:gridCol w="1459800"/>
                <a:gridCol w="1459440"/>
                <a:gridCol w="1459800"/>
                <a:gridCol w="1463400"/>
              </a:tblGrid>
              <a:tr h="459000">
                <a:tc gridSpan="7"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Arial"/>
                        </a:rPr>
                        <a:t>PRODUÇÃO </a:t>
                      </a:r>
                      <a:r>
                        <a:rPr b="1" lang="pt-BR" sz="1600" spc="-1" strike="noStrike" u="sng">
                          <a:uFillTx/>
                          <a:latin typeface="Arial"/>
                        </a:rPr>
                        <a:t>HOSPITALAR</a:t>
                      </a:r>
                      <a:r>
                        <a:rPr b="1" lang="pt-BR" sz="1600" spc="-1" strike="noStrike">
                          <a:latin typeface="Arial"/>
                        </a:rPr>
                        <a:t> DE CIRURGIAS ELETIVAS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8161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Ano/Mês processamento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Gestão Estadual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Opera PR Gestão Estadual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Total Gestão Estadual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Gestão Municipal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Opera PR Gestão Municipal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Total Gestão Municipal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</a:tr>
              <a:tr h="4356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2019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66.117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66.117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96.910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96.910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</a:tr>
              <a:tr h="4899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31.114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31.114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51.085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51.085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</a:tr>
              <a:tr h="4986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2021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28.496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28.496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52.164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52.164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</a:tr>
              <a:tr h="4806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64.402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3.175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67.577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78.222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9.682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87.904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</a:tr>
              <a:tr h="4806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24.005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2.880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26.885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25.497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3.892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29.389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m 10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45" name="CaixaDeTexto 13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PlaceHolder 1"/>
          <p:cNvSpPr/>
          <p:nvPr/>
        </p:nvSpPr>
        <p:spPr>
          <a:xfrm>
            <a:off x="609480" y="27360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Produção total de cirurgias eletivas no PARANÁ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48" name=""/>
          <p:cNvSpPr/>
          <p:nvPr/>
        </p:nvSpPr>
        <p:spPr>
          <a:xfrm>
            <a:off x="720000" y="1418040"/>
            <a:ext cx="10434240" cy="187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Produção de cirurgias eletivas de 2019 a 2023 (até abril):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49" name=""/>
          <p:cNvSpPr/>
          <p:nvPr/>
        </p:nvSpPr>
        <p:spPr>
          <a:xfrm>
            <a:off x="720720" y="6026040"/>
            <a:ext cx="4854600" cy="26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300" spc="-1" strike="noStrike">
                <a:solidFill>
                  <a:srgbClr val="000000"/>
                </a:solidFill>
                <a:latin typeface="Arial"/>
                <a:ea typeface="DejaVu Sans"/>
              </a:rPr>
              <a:t>Fonte: SIH e SIA/SUS em 19/06/2023</a:t>
            </a:r>
            <a:endParaRPr b="0" lang="pt-BR" sz="1300" spc="-1" strike="noStrike">
              <a:latin typeface="Arial"/>
            </a:endParaRPr>
          </a:p>
        </p:txBody>
      </p:sp>
      <p:graphicFrame>
        <p:nvGraphicFramePr>
          <p:cNvPr id="150" name=""/>
          <p:cNvGraphicFramePr/>
          <p:nvPr/>
        </p:nvGraphicFramePr>
        <p:xfrm>
          <a:off x="719280" y="2216160"/>
          <a:ext cx="9068400" cy="3752280"/>
        </p:xfrm>
        <a:graphic>
          <a:graphicData uri="http://schemas.openxmlformats.org/drawingml/2006/table">
            <a:tbl>
              <a:tblPr/>
              <a:tblGrid>
                <a:gridCol w="1748160"/>
                <a:gridCol w="1406160"/>
                <a:gridCol w="1396800"/>
                <a:gridCol w="1614960"/>
                <a:gridCol w="1487520"/>
                <a:gridCol w="1415160"/>
              </a:tblGrid>
              <a:tr h="441720">
                <a:tc gridSpan="6"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Arial"/>
                        </a:rPr>
                        <a:t>PRODUÇÃO </a:t>
                      </a:r>
                      <a:r>
                        <a:rPr b="1" lang="pt-BR" sz="1600" spc="-1" strike="noStrike" u="sng">
                          <a:uFillTx/>
                          <a:latin typeface="Arial"/>
                        </a:rPr>
                        <a:t>AMBULATORIAL</a:t>
                      </a:r>
                      <a:r>
                        <a:rPr b="1" lang="pt-BR" sz="1600" spc="-1" strike="noStrike">
                          <a:latin typeface="Arial"/>
                        </a:rPr>
                        <a:t> DE CIRURGIAS ELETIVAS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81108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Ano/Mês de Processamento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Gestão Estadual 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Edital 30 Gestão Estadual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Total Gestão Estadual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Total Gestão Municipal 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Total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417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2019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139.716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139.716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206.990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346.706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27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88.916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88.916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126.749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215.665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0868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2021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103.831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103.831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147.296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251.127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133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135.508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7.117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142.625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170.334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312.959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133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52.028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1.885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53.913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62.492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116.405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m 6" descr=""/>
          <p:cNvPicPr/>
          <p:nvPr/>
        </p:nvPicPr>
        <p:blipFill>
          <a:blip r:embed="rId1"/>
          <a:stretch/>
        </p:blipFill>
        <p:spPr>
          <a:xfrm>
            <a:off x="0" y="3365640"/>
            <a:ext cx="12182040" cy="117000"/>
          </a:xfrm>
          <a:prstGeom prst="rect">
            <a:avLst/>
          </a:prstGeom>
          <a:ln w="9525">
            <a:noFill/>
          </a:ln>
        </p:spPr>
      </p:pic>
      <p:sp>
        <p:nvSpPr>
          <p:cNvPr id="152" name="CaixaDeTexto 4"/>
          <p:cNvSpPr/>
          <p:nvPr/>
        </p:nvSpPr>
        <p:spPr>
          <a:xfrm>
            <a:off x="180000" y="3780000"/>
            <a:ext cx="11514240" cy="16581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ts val="2837"/>
              </a:lnSpc>
            </a:pPr>
            <a:r>
              <a:rPr b="1" lang="pt-BR" sz="3200" spc="-1" strike="noStrike">
                <a:solidFill>
                  <a:srgbClr val="455861"/>
                </a:solidFill>
                <a:latin typeface="Calibri"/>
                <a:ea typeface="DejaVu Sans"/>
              </a:rPr>
              <a:t>Programa OPERA PARANÁ: diagnóstico das dificuldades da execução da 01ª Fase</a:t>
            </a:r>
            <a:endParaRPr b="0" lang="pt-BR" sz="3200" spc="-1" strike="noStrike">
              <a:latin typeface="Arial"/>
            </a:endParaRPr>
          </a:p>
          <a:p>
            <a:pPr>
              <a:lnSpc>
                <a:spcPts val="2837"/>
              </a:lnSpc>
            </a:pPr>
            <a:endParaRPr b="0" lang="pt-B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3200" spc="-1" strike="noStrike"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8640000" y="18000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54" name=""/>
          <p:cNvSpPr/>
          <p:nvPr/>
        </p:nvSpPr>
        <p:spPr>
          <a:xfrm>
            <a:off x="0" y="6300000"/>
            <a:ext cx="3957120" cy="3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Curitiba, 20 de junho de 2023.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m 4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56" name="CaixaDeTexto 3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7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58" name=""/>
          <p:cNvSpPr/>
          <p:nvPr/>
        </p:nvSpPr>
        <p:spPr>
          <a:xfrm>
            <a:off x="698760" y="1540440"/>
            <a:ext cx="10914120" cy="42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Objetivo:</a:t>
            </a: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identificar as principais fragilidades e dificuldades na execução e operacionalização do OPERA PR 1ª Fase.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Formulário com 27 questões - 16 Fechadas (Dicotômicas) e 11 abertas.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Público Alvo: 22 regionais e 67 Municípios Plenos.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Respondentes: 22 Regionais e 38 Municípios. 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59" name="PlaceHolder 4"/>
          <p:cNvSpPr/>
          <p:nvPr/>
        </p:nvSpPr>
        <p:spPr>
          <a:xfrm>
            <a:off x="731520" y="720000"/>
            <a:ext cx="10966680" cy="7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m 11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61" name="CaixaDeTexto 6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63" name=""/>
          <p:cNvSpPr/>
          <p:nvPr/>
        </p:nvSpPr>
        <p:spPr>
          <a:xfrm>
            <a:off x="698760" y="1540440"/>
            <a:ext cx="10914120" cy="42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64" name="PlaceHolder 5"/>
          <p:cNvSpPr/>
          <p:nvPr/>
        </p:nvSpPr>
        <p:spPr>
          <a:xfrm>
            <a:off x="646200" y="360000"/>
            <a:ext cx="10966680" cy="7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Panorama Geral </a:t>
            </a:r>
            <a:endParaRPr b="0" lang="pt-BR" sz="2000" spc="-1" strike="noStrike">
              <a:latin typeface="Arial"/>
            </a:endParaRPr>
          </a:p>
        </p:txBody>
      </p:sp>
      <p:graphicFrame>
        <p:nvGraphicFramePr>
          <p:cNvPr id="165" name=""/>
          <p:cNvGraphicFramePr/>
          <p:nvPr/>
        </p:nvGraphicFramePr>
        <p:xfrm>
          <a:off x="1620000" y="1428480"/>
          <a:ext cx="8458200" cy="47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m 13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67" name="CaixaDeTexto 14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69" name=""/>
          <p:cNvSpPr/>
          <p:nvPr/>
        </p:nvSpPr>
        <p:spPr>
          <a:xfrm>
            <a:off x="698760" y="1440000"/>
            <a:ext cx="10914120" cy="457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pt-BR" sz="1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Dificuldades na identificação da fila de espera para cirurgias eletivas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Ninguém conhece a verdadeira fila.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Sistema não previa anteriormente a identificação específica do tipo de cirurgia.</a:t>
            </a:r>
            <a:endParaRPr b="0" lang="pt-BR" sz="1600" spc="-1" strike="noStrike">
              <a:latin typeface="Arial"/>
            </a:endParaRPr>
          </a:p>
        </p:txBody>
      </p:sp>
      <p:sp>
        <p:nvSpPr>
          <p:cNvPr id="170" name="PlaceHolder 16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Identificação do Público Alvo </a:t>
            </a: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endParaRPr b="0" lang="pt-BR" sz="2000" spc="-1" strike="noStrike">
              <a:latin typeface="Arial"/>
            </a:endParaRPr>
          </a:p>
        </p:txBody>
      </p:sp>
      <p:graphicFrame>
        <p:nvGraphicFramePr>
          <p:cNvPr id="171" name=""/>
          <p:cNvGraphicFramePr/>
          <p:nvPr/>
        </p:nvGraphicFramePr>
        <p:xfrm>
          <a:off x="2700000" y="2880000"/>
          <a:ext cx="6264720" cy="1344960"/>
        </p:xfrm>
        <a:graphic>
          <a:graphicData uri="http://schemas.openxmlformats.org/drawingml/2006/table">
            <a:tbl>
              <a:tblPr/>
              <a:tblGrid>
                <a:gridCol w="2575080"/>
                <a:gridCol w="918720"/>
                <a:gridCol w="918720"/>
                <a:gridCol w="918360"/>
                <a:gridCol w="934200"/>
              </a:tblGrid>
              <a:tr h="411840">
                <a:tc rowSpan="2"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latin typeface="Arial"/>
                        </a:rPr>
                        <a:t>O município utiliza sistema informatizado para a gestão da fila de espera? </a:t>
                      </a:r>
                      <a:endParaRPr b="0" lang="pt-BR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Sim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%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Não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Total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93348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30</a:t>
                      </a:r>
                      <a:endParaRPr b="0" lang="pt-BR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79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8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38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2" name=""/>
          <p:cNvGraphicFramePr/>
          <p:nvPr/>
        </p:nvGraphicFramePr>
        <p:xfrm>
          <a:off x="2706120" y="4177440"/>
          <a:ext cx="6257160" cy="1031760"/>
        </p:xfrm>
        <a:graphic>
          <a:graphicData uri="http://schemas.openxmlformats.org/drawingml/2006/table">
            <a:tbl>
              <a:tblPr/>
              <a:tblGrid>
                <a:gridCol w="2566080"/>
                <a:gridCol w="919080"/>
                <a:gridCol w="919080"/>
                <a:gridCol w="919080"/>
                <a:gridCol w="934200"/>
              </a:tblGrid>
              <a:tr h="10321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latin typeface="Arial"/>
                        </a:rPr>
                        <a:t>Houve criação de agenda específica para acesso dos usuários do SUS às consultas, exames e avaliação pré-operatória no âmbito do Programa? </a:t>
                      </a:r>
                      <a:endParaRPr b="0" lang="pt-BR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12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32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26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38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 17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74" name="CaixaDeTexto 15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76" name=""/>
          <p:cNvSpPr/>
          <p:nvPr/>
        </p:nvSpPr>
        <p:spPr>
          <a:xfrm>
            <a:off x="698760" y="1440000"/>
            <a:ext cx="1091412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Especialidades cirúrgicas não previstas</a:t>
            </a: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no Programa com demanda nas Regiões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</p:txBody>
      </p:sp>
      <p:sp>
        <p:nvSpPr>
          <p:cNvPr id="177" name="PlaceHolder 20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Escopo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3"/>
          <a:stretch/>
        </p:blipFill>
        <p:spPr>
          <a:xfrm>
            <a:off x="6591600" y="2192400"/>
            <a:ext cx="5021280" cy="35658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79" name=""/>
          <p:cNvGraphicFramePr/>
          <p:nvPr/>
        </p:nvGraphicFramePr>
        <p:xfrm>
          <a:off x="692640" y="2842200"/>
          <a:ext cx="5528520" cy="2015280"/>
        </p:xfrm>
        <a:graphic>
          <a:graphicData uri="http://schemas.openxmlformats.org/drawingml/2006/table">
            <a:tbl>
              <a:tblPr/>
              <a:tblGrid>
                <a:gridCol w="2277720"/>
                <a:gridCol w="812880"/>
                <a:gridCol w="812880"/>
                <a:gridCol w="812520"/>
                <a:gridCol w="812880"/>
              </a:tblGrid>
              <a:tr h="531000">
                <a:tc rowSpan="2"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latin typeface="Arial"/>
                        </a:rPr>
                        <a:t>As </a:t>
                      </a:r>
                      <a:r>
                        <a:rPr b="1" lang="pt-BR" sz="1200" spc="-1" strike="noStrike">
                          <a:latin typeface="Arial"/>
                        </a:rPr>
                        <a:t>especialidades</a:t>
                      </a:r>
                      <a:r>
                        <a:rPr b="0" lang="pt-BR" sz="1200" spc="-1" strike="noStrike">
                          <a:latin typeface="Arial"/>
                        </a:rPr>
                        <a:t> cirúrgicas </a:t>
                      </a:r>
                      <a:r>
                        <a:rPr b="1" lang="pt-BR" sz="1200" spc="-1" strike="noStrike">
                          <a:latin typeface="Arial"/>
                        </a:rPr>
                        <a:t>previstas</a:t>
                      </a:r>
                      <a:r>
                        <a:rPr b="0" lang="pt-BR" sz="1200" spc="-1" strike="noStrike">
                          <a:latin typeface="Arial"/>
                        </a:rPr>
                        <a:t> no Programa estavam</a:t>
                      </a:r>
                      <a:r>
                        <a:rPr b="1" lang="pt-BR" sz="1200" spc="-1" strike="noStrike">
                          <a:latin typeface="Arial"/>
                        </a:rPr>
                        <a:t> de acordo</a:t>
                      </a:r>
                      <a:r>
                        <a:rPr b="0" lang="pt-BR" sz="1200" spc="-1" strike="noStrike">
                          <a:latin typeface="Arial"/>
                        </a:rPr>
                        <a:t> com as </a:t>
                      </a:r>
                      <a:r>
                        <a:rPr b="1" lang="pt-BR" sz="1200" spc="-1" strike="noStrike">
                          <a:latin typeface="Arial"/>
                        </a:rPr>
                        <a:t>necessidades</a:t>
                      </a:r>
                      <a:r>
                        <a:rPr b="0" lang="pt-BR" sz="1200" spc="-1" strike="noStrike">
                          <a:latin typeface="Arial"/>
                        </a:rPr>
                        <a:t> dos usuários do SUS da região de saúde?</a:t>
                      </a:r>
                      <a:endParaRPr b="0" lang="pt-BR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Sim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%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Não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Total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148464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41</a:t>
                      </a:r>
                      <a:endParaRPr b="0" lang="pt-BR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68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19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60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0" name="PlaceHolder 32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Escopo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m 18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82" name="CaixaDeTexto 16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84" name="PlaceHolder 24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Exames Diagnóstico e Pre- Operatório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>
            <a:off x="720000" y="1080360"/>
            <a:ext cx="10914120" cy="48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Dificuldades de acesso</a:t>
            </a: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para realização das consultas, exames diagnósticos e de pré-operatório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3"/>
          <a:stretch/>
        </p:blipFill>
        <p:spPr>
          <a:xfrm>
            <a:off x="3240000" y="1800000"/>
            <a:ext cx="6350760" cy="448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 20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88" name="CaixaDeTexto 18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90" name="PlaceHolder 38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Regras de contratualização</a:t>
            </a: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 e valores Programados 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91" name=""/>
          <p:cNvSpPr/>
          <p:nvPr/>
        </p:nvSpPr>
        <p:spPr>
          <a:xfrm>
            <a:off x="360000" y="1440000"/>
            <a:ext cx="1091412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pt-BR" sz="1600" spc="-1" strike="noStrike">
              <a:latin typeface="Arial"/>
            </a:endParaRPr>
          </a:p>
        </p:txBody>
      </p:sp>
      <p:graphicFrame>
        <p:nvGraphicFramePr>
          <p:cNvPr id="192" name=""/>
          <p:cNvGraphicFramePr/>
          <p:nvPr/>
        </p:nvGraphicFramePr>
        <p:xfrm>
          <a:off x="561960" y="1913400"/>
          <a:ext cx="5532480" cy="1775520"/>
        </p:xfrm>
        <a:graphic>
          <a:graphicData uri="http://schemas.openxmlformats.org/drawingml/2006/table">
            <a:tbl>
              <a:tblPr/>
              <a:tblGrid>
                <a:gridCol w="2277720"/>
                <a:gridCol w="812160"/>
                <a:gridCol w="812880"/>
                <a:gridCol w="817920"/>
                <a:gridCol w="812160"/>
              </a:tblGrid>
              <a:tr h="48960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Sim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%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Não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Total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128628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200" spc="-1" strike="noStrike">
                          <a:latin typeface="Arial"/>
                        </a:rPr>
                        <a:t>Foi</a:t>
                      </a:r>
                      <a:r>
                        <a:rPr b="0" lang="pt-BR" sz="1200" spc="-1" strike="noStrike">
                          <a:latin typeface="Arial"/>
                        </a:rPr>
                        <a:t> </a:t>
                      </a:r>
                      <a:r>
                        <a:rPr b="1" lang="pt-BR" sz="1200" spc="-1" strike="noStrike">
                          <a:latin typeface="Arial"/>
                        </a:rPr>
                        <a:t>utilizada a regra da obrigatoriedade do atingimento das metas </a:t>
                      </a:r>
                      <a:r>
                        <a:rPr b="0" lang="pt-BR" sz="1200" spc="-1" strike="noStrike">
                          <a:latin typeface="Arial"/>
                        </a:rPr>
                        <a:t>de cirurgia eletiva pactuadas no contrato para posterior realização de cirurgias eletivas do Programa Opera Paraná? </a:t>
                      </a:r>
                      <a:endParaRPr b="0" lang="pt-BR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21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55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17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38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" name=""/>
          <p:cNvGraphicFramePr/>
          <p:nvPr/>
        </p:nvGraphicFramePr>
        <p:xfrm>
          <a:off x="525600" y="4175280"/>
          <a:ext cx="5528520" cy="1405440"/>
        </p:xfrm>
        <a:graphic>
          <a:graphicData uri="http://schemas.openxmlformats.org/drawingml/2006/table">
            <a:tbl>
              <a:tblPr/>
              <a:tblGrid>
                <a:gridCol w="2277720"/>
                <a:gridCol w="812880"/>
                <a:gridCol w="812880"/>
                <a:gridCol w="812520"/>
                <a:gridCol w="812880"/>
              </a:tblGrid>
              <a:tr h="63144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Sim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%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Não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Total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7743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latin typeface="Arial"/>
                        </a:rPr>
                        <a:t>Foi realizada </a:t>
                      </a:r>
                      <a:r>
                        <a:rPr b="1" lang="pt-BR" sz="1200" spc="-1" strike="noStrike">
                          <a:latin typeface="Arial"/>
                        </a:rPr>
                        <a:t>pactuação</a:t>
                      </a:r>
                      <a:r>
                        <a:rPr b="0" lang="pt-BR" sz="1200" spc="-1" strike="noStrike">
                          <a:latin typeface="Arial"/>
                        </a:rPr>
                        <a:t> dos recursos do Programa na Comissão Intergestores Regional - </a:t>
                      </a:r>
                      <a:r>
                        <a:rPr b="1" lang="pt-BR" sz="1200" spc="-1" strike="noStrike">
                          <a:latin typeface="Arial"/>
                        </a:rPr>
                        <a:t>CIR?</a:t>
                      </a:r>
                      <a:r>
                        <a:rPr b="0" lang="pt-BR" sz="1200" spc="-1" strike="noStrike">
                          <a:latin typeface="Arial"/>
                        </a:rPr>
                        <a:t> </a:t>
                      </a:r>
                      <a:endParaRPr b="0" lang="pt-BR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20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91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2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22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4" name=""/>
          <p:cNvSpPr/>
          <p:nvPr/>
        </p:nvSpPr>
        <p:spPr>
          <a:xfrm>
            <a:off x="6480000" y="1800000"/>
            <a:ext cx="4858200" cy="5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Motivos</a:t>
            </a: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apresentados pelos estabelecimentos </a:t>
            </a:r>
            <a:r>
              <a:rPr b="0" lang="pt-BR" sz="1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para a não adesão </a:t>
            </a:r>
            <a:endParaRPr b="0" lang="pt-BR" sz="160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3"/>
          <a:stretch/>
        </p:blipFill>
        <p:spPr>
          <a:xfrm>
            <a:off x="6480000" y="2520000"/>
            <a:ext cx="4979160" cy="341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m 19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97" name="CaixaDeTexto 17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99" name="PlaceHolder 33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Incremento Municipal 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00" name=""/>
          <p:cNvSpPr/>
          <p:nvPr/>
        </p:nvSpPr>
        <p:spPr>
          <a:xfrm>
            <a:off x="371520" y="1440000"/>
            <a:ext cx="1114668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</p:txBody>
      </p:sp>
      <p:graphicFrame>
        <p:nvGraphicFramePr>
          <p:cNvPr id="201" name=""/>
          <p:cNvGraphicFramePr/>
          <p:nvPr/>
        </p:nvGraphicFramePr>
        <p:xfrm>
          <a:off x="689040" y="2573280"/>
          <a:ext cx="5528520" cy="1434240"/>
        </p:xfrm>
        <a:graphic>
          <a:graphicData uri="http://schemas.openxmlformats.org/drawingml/2006/table">
            <a:tbl>
              <a:tblPr/>
              <a:tblGrid>
                <a:gridCol w="2277720"/>
                <a:gridCol w="812880"/>
                <a:gridCol w="812880"/>
                <a:gridCol w="812520"/>
                <a:gridCol w="812880"/>
              </a:tblGrid>
              <a:tr h="48960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Sim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%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Não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Total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9450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latin typeface="Arial"/>
                        </a:rPr>
                        <a:t>Foi </a:t>
                      </a:r>
                      <a:r>
                        <a:rPr b="1" lang="pt-BR" sz="1200" spc="-1" strike="noStrike">
                          <a:latin typeface="Arial"/>
                        </a:rPr>
                        <a:t>necessário incluir recursos municipais</a:t>
                      </a:r>
                      <a:r>
                        <a:rPr b="0" lang="pt-BR" sz="1200" spc="-1" strike="noStrike">
                          <a:latin typeface="Arial"/>
                        </a:rPr>
                        <a:t> adicionais para possibilitar a realização das cirurgias eletivas do Programa nos prestadores do território? </a:t>
                      </a:r>
                      <a:endParaRPr b="0" lang="pt-BR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24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63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14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38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" name=""/>
          <p:cNvGraphicFramePr/>
          <p:nvPr/>
        </p:nvGraphicFramePr>
        <p:xfrm>
          <a:off x="6709680" y="2520000"/>
          <a:ext cx="4842360" cy="280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3" name=""/>
          <p:cNvSpPr/>
          <p:nvPr/>
        </p:nvSpPr>
        <p:spPr>
          <a:xfrm rot="21574200">
            <a:off x="7017120" y="1587960"/>
            <a:ext cx="442224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Recursos Municipais aplicados como incremento (%) ao valor da cirurgia eletiva do Programa Opera 1ª Fase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m 2" descr=""/>
          <p:cNvPicPr/>
          <p:nvPr/>
        </p:nvPicPr>
        <p:blipFill>
          <a:blip r:embed="rId1"/>
          <a:stretch/>
        </p:blipFill>
        <p:spPr>
          <a:xfrm>
            <a:off x="0" y="3365640"/>
            <a:ext cx="12182040" cy="117000"/>
          </a:xfrm>
          <a:prstGeom prst="rect">
            <a:avLst/>
          </a:prstGeom>
          <a:ln w="9525">
            <a:noFill/>
          </a:ln>
        </p:spPr>
      </p:pic>
      <p:sp>
        <p:nvSpPr>
          <p:cNvPr id="87" name="CaixaDeTexto 2"/>
          <p:cNvSpPr/>
          <p:nvPr/>
        </p:nvSpPr>
        <p:spPr>
          <a:xfrm>
            <a:off x="180000" y="3780000"/>
            <a:ext cx="11514240" cy="1297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ts val="2837"/>
              </a:lnSpc>
            </a:pPr>
            <a:r>
              <a:rPr b="1" lang="pt-BR" sz="3200" spc="-1" strike="noStrike">
                <a:solidFill>
                  <a:srgbClr val="455861"/>
                </a:solidFill>
                <a:latin typeface="Calibri"/>
                <a:ea typeface="DejaVu Sans"/>
              </a:rPr>
              <a:t>Programa OPERA PARANÁ: dados da execução da 01ª Fase</a:t>
            </a:r>
            <a:endParaRPr b="0" lang="pt-BR" sz="3200" spc="-1" strike="noStrike">
              <a:latin typeface="Arial"/>
            </a:endParaRPr>
          </a:p>
          <a:p>
            <a:pPr>
              <a:lnSpc>
                <a:spcPts val="2837"/>
              </a:lnSpc>
            </a:pPr>
            <a:endParaRPr b="0" lang="pt-B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32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8640000" y="18000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89" name=""/>
          <p:cNvSpPr/>
          <p:nvPr/>
        </p:nvSpPr>
        <p:spPr>
          <a:xfrm>
            <a:off x="0" y="6300000"/>
            <a:ext cx="3957120" cy="3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Curitiba, 19 de junho de 2023.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m 21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205" name="CaixaDeTexto 19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207" name="PlaceHolder 42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Microsoft YaHei"/>
              </a:rPr>
              <a:t>Diagnóstico OPERA PR 1ª Fase – Incremento Municipal 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08" name=""/>
          <p:cNvSpPr/>
          <p:nvPr/>
        </p:nvSpPr>
        <p:spPr>
          <a:xfrm>
            <a:off x="551520" y="1440000"/>
            <a:ext cx="1114668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</p:txBody>
      </p:sp>
      <p:graphicFrame>
        <p:nvGraphicFramePr>
          <p:cNvPr id="209" name=""/>
          <p:cNvGraphicFramePr/>
          <p:nvPr/>
        </p:nvGraphicFramePr>
        <p:xfrm>
          <a:off x="7200000" y="2700000"/>
          <a:ext cx="4318200" cy="242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0" name=""/>
          <p:cNvGraphicFramePr/>
          <p:nvPr/>
        </p:nvGraphicFramePr>
        <p:xfrm>
          <a:off x="596880" y="2914920"/>
          <a:ext cx="5528520" cy="1207080"/>
        </p:xfrm>
        <a:graphic>
          <a:graphicData uri="http://schemas.openxmlformats.org/drawingml/2006/table">
            <a:tbl>
              <a:tblPr/>
              <a:tblGrid>
                <a:gridCol w="2277720"/>
                <a:gridCol w="812880"/>
                <a:gridCol w="812880"/>
                <a:gridCol w="812520"/>
                <a:gridCol w="812880"/>
              </a:tblGrid>
              <a:tr h="6037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Sim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%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Não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latin typeface="Arial"/>
                        </a:rPr>
                        <a:t>Total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6037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latin typeface="Arial"/>
                        </a:rPr>
                        <a:t>Houve </a:t>
                      </a:r>
                      <a:r>
                        <a:rPr b="1" lang="pt-BR" sz="1200" spc="-1" strike="noStrike">
                          <a:latin typeface="Arial"/>
                        </a:rPr>
                        <a:t>diferença </a:t>
                      </a:r>
                      <a:r>
                        <a:rPr b="0" lang="pt-BR" sz="1200" spc="-1" strike="noStrike">
                          <a:latin typeface="Arial"/>
                        </a:rPr>
                        <a:t>de percentual de</a:t>
                      </a:r>
                      <a:r>
                        <a:rPr b="1" lang="pt-BR" sz="1200" spc="-1" strike="noStrike">
                          <a:latin typeface="Arial"/>
                        </a:rPr>
                        <a:t> incremento</a:t>
                      </a:r>
                      <a:r>
                        <a:rPr b="0" lang="pt-BR" sz="1200" spc="-1" strike="noStrike">
                          <a:latin typeface="Arial"/>
                        </a:rPr>
                        <a:t> adicional entre as especialidades cirúrgicas? </a:t>
                      </a:r>
                      <a:endParaRPr b="0" lang="pt-BR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12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35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22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000" spc="-1" strike="noStrike">
                          <a:latin typeface="Arial"/>
                        </a:rPr>
                        <a:t>34</a:t>
                      </a:r>
                      <a:endParaRPr b="0" lang="pt-BR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1" name=""/>
          <p:cNvSpPr/>
          <p:nvPr/>
        </p:nvSpPr>
        <p:spPr>
          <a:xfrm rot="21574200">
            <a:off x="7017120" y="1587960"/>
            <a:ext cx="442224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Diferença de Percentual de incremento adicional entre as especialidades cirúrgicas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m 22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213" name="CaixaDeTexto 20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215" name="PlaceHolder 46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br/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Diagnóstico OPERA PR 1ª Fase – Ampliação da Capacidade Instalada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16" name=""/>
          <p:cNvSpPr/>
          <p:nvPr/>
        </p:nvSpPr>
        <p:spPr>
          <a:xfrm>
            <a:off x="360000" y="1440000"/>
            <a:ext cx="1114668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pt-BR" sz="16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Motivos identificados para a não ampliação da capacidade instalada.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Fila interna de espera de cirurgias; </a:t>
            </a: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Ausência de prestador no território;</a:t>
            </a: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Prestador operando em sua capacidade máxima;</a:t>
            </a: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Utilização de leitos para urgência; </a:t>
            </a: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Falta de UTI / Retaguarda;</a:t>
            </a: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Falta de salas Cirúrgicas;</a:t>
            </a: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Contratações e disponibilidade de profissionais; </a:t>
            </a:r>
            <a:endParaRPr b="0" lang="pt-BR" sz="1600" spc="-1" strike="noStrike">
              <a:latin typeface="Arial"/>
            </a:endParaRPr>
          </a:p>
          <a:p>
            <a:pPr marL="457200" indent="-227880">
              <a:lnSpc>
                <a:spcPct val="2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Insumos em geral.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m 16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219" name="PlaceHolder 9"/>
          <p:cNvSpPr/>
          <p:nvPr/>
        </p:nvSpPr>
        <p:spPr>
          <a:xfrm>
            <a:off x="371520" y="360000"/>
            <a:ext cx="10966680" cy="10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OPERA PR - Próximos passos  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20" name=""/>
          <p:cNvSpPr/>
          <p:nvPr/>
        </p:nvSpPr>
        <p:spPr>
          <a:xfrm>
            <a:off x="371520" y="1261440"/>
            <a:ext cx="1114668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pt-BR" sz="16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Font typeface="OpenSymbol"/>
              <a:buChar char="✓"/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Encerramento antecipado da 1ª Fase do Programa Opera PR a partir de 30/06/2023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pt-BR" sz="18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Font typeface="OpenSymbol"/>
              <a:buChar char="✓"/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Os procedimentos cirúrgicos eletivos já agendados ou realizados e não apresentados nos Sistemas de Informação Oficiais do SUS, devem ser faturados, impreterivelmente, até a competência outubro/2023;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pt-BR" sz="18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Font typeface="OpenSymbol"/>
              <a:buChar char="✓"/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Utilização do saldo disponível em conta dos gestores municipais será objeto de definição em Resolução SESA específica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pt-BR" sz="18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Font typeface="OpenSymbol"/>
              <a:buChar char="✓"/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Recursos para a próxima fase estarão sob gestão integral da SESA, com relação de procedimentos a ser definida e pactuada na CIB 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m 5" descr=""/>
          <p:cNvPicPr/>
          <p:nvPr/>
        </p:nvPicPr>
        <p:blipFill>
          <a:blip r:embed="rId1"/>
          <a:stretch/>
        </p:blipFill>
        <p:spPr>
          <a:xfrm>
            <a:off x="547560" y="619308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91" name="CaixaDeTexto 43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PlaceHolder 1"/>
          <p:cNvSpPr/>
          <p:nvPr/>
        </p:nvSpPr>
        <p:spPr>
          <a:xfrm>
            <a:off x="547920" y="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Programa OPERA PR – 01ª Fase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/>
          <p:nvPr/>
        </p:nvSpPr>
        <p:spPr>
          <a:xfrm>
            <a:off x="505440" y="974160"/>
            <a:ext cx="10434240" cy="49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Marcos legais: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Deliberação CIB nº 336/2021: aprovou o Programa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Resolução SESA nº 1.104/2021: instituiu o Programa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Deliberação CIB nº 337/2021: aprovou a primeira fase do Programa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1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Resolução SESA nº 1.127/2021: estabeleceu as normativas e recursos financeiros para a primeira fase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Resolução SESA nº 091/2022: definiu a Comissão de Acompanhamento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Microsoft YaHei"/>
              </a:rPr>
              <a:t>Deliberação CIB nº 212/2022: aprovou a prorrogação  do prazo de execução da primeira fase do  por mais 12 meses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Microsoft YaHei"/>
              </a:rPr>
              <a:t>Deliberação CIB nº 245/2022: atualiza a Deliberação CIB nº 218/2022 e aprova os valores pactuados entre os gestores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1" lang="pt-BR" sz="1600" spc="-1" strike="noStrike">
                <a:solidFill>
                  <a:srgbClr val="000000"/>
                </a:solidFill>
                <a:latin typeface="Arial"/>
                <a:ea typeface="Microsoft YaHei"/>
              </a:rPr>
              <a:t>Resolução SESA nº 594/2022: prorrogou o prazo de execução da primeira fase  até novembro/2023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m 12" descr=""/>
          <p:cNvPicPr/>
          <p:nvPr/>
        </p:nvPicPr>
        <p:blipFill>
          <a:blip r:embed="rId1"/>
          <a:stretch/>
        </p:blipFill>
        <p:spPr>
          <a:xfrm>
            <a:off x="547560" y="619308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96" name="PlaceHolder 1"/>
          <p:cNvSpPr/>
          <p:nvPr/>
        </p:nvSpPr>
        <p:spPr>
          <a:xfrm>
            <a:off x="609480" y="18000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Programa OPERA PR – 01ª Fase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98" name=""/>
          <p:cNvSpPr/>
          <p:nvPr/>
        </p:nvSpPr>
        <p:spPr>
          <a:xfrm>
            <a:off x="540000" y="1080000"/>
            <a:ext cx="10434240" cy="442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"/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1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150% de incremento no valor do procedimento</a:t>
            </a: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para as especialidades cirúrgicas:</a:t>
            </a: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sistema osteomuscular, aparelho digestivo, aparelho da visão, aparelho geniturinário, vascular e  das vias aéreas superiores e do pescoço;</a:t>
            </a: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"/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 possibilidade do uso do recurso para custeio das consultas, exames diagnósticos, procedimentos cirúrgicos e pós operatórios;</a:t>
            </a: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"/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1" lang="pt-PT" sz="2000" spc="-1" strike="noStrike">
                <a:solidFill>
                  <a:srgbClr val="000000"/>
                </a:solidFill>
                <a:latin typeface="Arial"/>
                <a:ea typeface="Times New Roman"/>
              </a:rPr>
              <a:t>R$ 150.000.000,00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dividido per capita, sendo:</a:t>
            </a: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          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R$ 76.826.950,81 para a </a:t>
            </a:r>
            <a:r>
              <a:rPr b="0" lang="pt-PT" sz="1800" spc="-1" strike="noStrike" u="sng">
                <a:solidFill>
                  <a:srgbClr val="000000"/>
                </a:solidFill>
                <a:uFillTx/>
                <a:latin typeface="Arial"/>
                <a:ea typeface="Times New Roman"/>
              </a:rPr>
              <a:t>Gestão Estadual</a:t>
            </a: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          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R$ 73.173.049,19 para a </a:t>
            </a:r>
            <a:r>
              <a:rPr b="0" lang="pt-PT" sz="1800" spc="-1" strike="noStrike" u="sng">
                <a:solidFill>
                  <a:srgbClr val="000000"/>
                </a:solidFill>
                <a:uFillTx/>
                <a:latin typeface="Arial"/>
                <a:ea typeface="Times New Roman"/>
              </a:rPr>
              <a:t>Gestão Municipal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m 14" descr=""/>
          <p:cNvPicPr/>
          <p:nvPr/>
        </p:nvPicPr>
        <p:blipFill>
          <a:blip r:embed="rId1"/>
          <a:stretch/>
        </p:blipFill>
        <p:spPr>
          <a:xfrm>
            <a:off x="547560" y="619308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00" name="CaixaDeTexto 10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PlaceHolder 1"/>
          <p:cNvSpPr/>
          <p:nvPr/>
        </p:nvSpPr>
        <p:spPr>
          <a:xfrm>
            <a:off x="609480" y="27360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Programa OPERA PR – 01ª Fase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/>
          <p:nvPr/>
        </p:nvSpPr>
        <p:spPr>
          <a:xfrm>
            <a:off x="720000" y="1618200"/>
            <a:ext cx="10434240" cy="448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Metodologia da análise dos dados primeira fase: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Período avaliado: ano de 2022 + janeiro a abril/2023</a:t>
            </a: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"/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0" lang="pt-PT" sz="1800" spc="-1" strike="noStrike" u="sng">
                <a:solidFill>
                  <a:srgbClr val="000000"/>
                </a:solidFill>
                <a:uFillTx/>
                <a:latin typeface="Arial"/>
                <a:ea typeface="Times New Roman"/>
              </a:rPr>
              <a:t>Na gestão estadual: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contabilizadas as cirurgias eletivas com série numérica especial faturadas acima da média mensal estabelecida em fevereiro a julho/2022</a:t>
            </a: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"/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0" lang="pt-PT" sz="1800" spc="-1" strike="noStrike" u="sng">
                <a:solidFill>
                  <a:srgbClr val="000000"/>
                </a:solidFill>
                <a:uFillTx/>
                <a:latin typeface="Arial"/>
                <a:ea typeface="Times New Roman"/>
              </a:rPr>
              <a:t>Na gestão municipal: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contabilizadas todas as cirurgias eletivas faturadas com série numérica especial (AIH e APAC);</a:t>
            </a: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"/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Contabilizadas cirurgias múltiplas e cirurgias com apenas um procedimento principal;</a:t>
            </a: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"/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Fonte da informação: SIA e SIH 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m 15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05" name="CaixaDeTexto 11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PlaceHolder 1"/>
          <p:cNvSpPr/>
          <p:nvPr/>
        </p:nvSpPr>
        <p:spPr>
          <a:xfrm>
            <a:off x="720000" y="27360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Programa OPERA PR – 01ª Fase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08" name=""/>
          <p:cNvSpPr/>
          <p:nvPr/>
        </p:nvSpPr>
        <p:spPr>
          <a:xfrm>
            <a:off x="720000" y="1260000"/>
            <a:ext cx="10434240" cy="187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Dos resultados da primeira fase: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09" name=""/>
          <p:cNvSpPr/>
          <p:nvPr/>
        </p:nvSpPr>
        <p:spPr>
          <a:xfrm>
            <a:off x="1080000" y="4948200"/>
            <a:ext cx="4854600" cy="26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300" spc="-1" strike="noStrike">
                <a:solidFill>
                  <a:srgbClr val="000000"/>
                </a:solidFill>
                <a:latin typeface="Arial"/>
                <a:ea typeface="DejaVu Sans"/>
              </a:rPr>
              <a:t>Fonte: SIH/SUS em 19/06/2023</a:t>
            </a:r>
            <a:endParaRPr b="0" lang="pt-BR" sz="1300" spc="-1" strike="noStrike">
              <a:latin typeface="Arial"/>
            </a:endParaRPr>
          </a:p>
        </p:txBody>
      </p:sp>
      <p:graphicFrame>
        <p:nvGraphicFramePr>
          <p:cNvPr id="110" name=""/>
          <p:cNvGraphicFramePr/>
          <p:nvPr/>
        </p:nvGraphicFramePr>
        <p:xfrm>
          <a:off x="955440" y="1919160"/>
          <a:ext cx="7968240" cy="2906280"/>
        </p:xfrm>
        <a:graphic>
          <a:graphicData uri="http://schemas.openxmlformats.org/drawingml/2006/table">
            <a:tbl>
              <a:tblPr/>
              <a:tblGrid>
                <a:gridCol w="1787760"/>
                <a:gridCol w="1934640"/>
                <a:gridCol w="1991160"/>
                <a:gridCol w="1312920"/>
                <a:gridCol w="942120"/>
              </a:tblGrid>
              <a:tr h="78408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Gestor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      </a:t>
                      </a:r>
                      <a:r>
                        <a:rPr b="1" lang="pt-BR" sz="1500" spc="-1" strike="noStrike">
                          <a:latin typeface="Calibri"/>
                        </a:rPr>
                        <a:t>Nº  de Cirurgias:           Jul a dez/2022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     </a:t>
                      </a:r>
                      <a:r>
                        <a:rPr b="1" lang="pt-BR" sz="1500" spc="-1" strike="noStrike">
                          <a:latin typeface="Calibri"/>
                        </a:rPr>
                        <a:t>Nº  de Cirurgias:        Jan a abr/2023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Total da 01ª Fase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%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78408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Opera PR Gestão Estadual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3.176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2.880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6.056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31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8444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Opera PR Gestão Municipal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9.682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3.892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13.574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69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404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Total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12.858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6.772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500" spc="-1" strike="noStrike">
                          <a:latin typeface="Calibri"/>
                        </a:rPr>
                        <a:t>19.630</a:t>
                      </a:r>
                      <a:endParaRPr b="0" lang="pt-BR" sz="15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500" spc="-1" strike="noStrike">
                          <a:latin typeface="Calibri"/>
                        </a:rPr>
                        <a:t>100</a:t>
                      </a:r>
                      <a:endParaRPr b="0" lang="pt-BR" sz="15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1" name=""/>
          <p:cNvSpPr/>
          <p:nvPr/>
        </p:nvSpPr>
        <p:spPr>
          <a:xfrm>
            <a:off x="9540000" y="3060000"/>
            <a:ext cx="2337480" cy="8974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pt-B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4% do total de cirurgias eletivas gerais MAC realizadas no período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m 1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13" name="CaixaDeTexto 1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PlaceHolder 1"/>
          <p:cNvSpPr/>
          <p:nvPr/>
        </p:nvSpPr>
        <p:spPr>
          <a:xfrm>
            <a:off x="609480" y="27360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Programa OPERA PR – 01ª Fase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16" name=""/>
          <p:cNvSpPr/>
          <p:nvPr/>
        </p:nvSpPr>
        <p:spPr>
          <a:xfrm>
            <a:off x="720000" y="1418040"/>
            <a:ext cx="10434240" cy="187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Dos resultados da primeira fase: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17" name=""/>
          <p:cNvSpPr/>
          <p:nvPr/>
        </p:nvSpPr>
        <p:spPr>
          <a:xfrm>
            <a:off x="9540000" y="5027400"/>
            <a:ext cx="1794960" cy="852840"/>
          </a:xfrm>
          <a:prstGeom prst="rect">
            <a:avLst/>
          </a:prstGeom>
          <a:noFill/>
          <a:ln cap="rnd"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52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pt-BR" sz="1500" spc="-1" strike="noStrike">
                <a:solidFill>
                  <a:srgbClr val="000000"/>
                </a:solidFill>
                <a:latin typeface="Arial"/>
                <a:ea typeface="DejaVu Sans"/>
              </a:rPr>
              <a:t>21,44% de execução do recurso</a:t>
            </a:r>
            <a:endParaRPr b="0" lang="pt-BR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500" spc="-1" strike="noStrike"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720000" y="6025680"/>
            <a:ext cx="4854600" cy="26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300" spc="-1" strike="noStrike">
                <a:solidFill>
                  <a:srgbClr val="000000"/>
                </a:solidFill>
                <a:latin typeface="Arial"/>
                <a:ea typeface="DejaVu Sans"/>
              </a:rPr>
              <a:t>Fonte: SIH/SUS em 15/06/2023</a:t>
            </a:r>
            <a:endParaRPr b="0" lang="pt-BR" sz="1300" spc="-1" strike="noStrike">
              <a:latin typeface="Arial"/>
            </a:endParaRPr>
          </a:p>
        </p:txBody>
      </p:sp>
      <p:graphicFrame>
        <p:nvGraphicFramePr>
          <p:cNvPr id="119" name=""/>
          <p:cNvGraphicFramePr/>
          <p:nvPr/>
        </p:nvGraphicFramePr>
        <p:xfrm>
          <a:off x="821160" y="2138400"/>
          <a:ext cx="9769320" cy="1989720"/>
        </p:xfrm>
        <a:graphic>
          <a:graphicData uri="http://schemas.openxmlformats.org/drawingml/2006/table">
            <a:tbl>
              <a:tblPr/>
              <a:tblGrid>
                <a:gridCol w="1856520"/>
                <a:gridCol w="2956320"/>
                <a:gridCol w="2629440"/>
                <a:gridCol w="2327400"/>
              </a:tblGrid>
              <a:tr h="3474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Gestor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Deliberação CIB PR nº 245/2022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Valor com incremento utilizado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Saldo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</a:tr>
              <a:tr h="5238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Estadual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 </a:t>
                      </a:r>
                      <a:r>
                        <a:rPr b="0" lang="pt-BR" sz="1800" spc="-1" strike="noStrike">
                          <a:latin typeface="Calibri"/>
                        </a:rPr>
                        <a:t>R$ 76.826.950,81 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 </a:t>
                      </a:r>
                      <a:r>
                        <a:rPr b="0" lang="pt-BR" sz="1800" spc="-1" strike="noStrike">
                          <a:latin typeface="Calibri"/>
                        </a:rPr>
                        <a:t>R$ 12.084.276,28 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R$ 64.742.674,53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8248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Municipal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 </a:t>
                      </a:r>
                      <a:r>
                        <a:rPr b="0" lang="pt-BR" sz="1800" spc="-1" strike="noStrike">
                          <a:latin typeface="Calibri"/>
                        </a:rPr>
                        <a:t>R$ 73.173.049,19 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 </a:t>
                      </a:r>
                      <a:r>
                        <a:rPr b="0" lang="pt-BR" sz="1800" spc="-1" strike="noStrike">
                          <a:latin typeface="Calibri"/>
                        </a:rPr>
                        <a:t>R$ 20.088.570,93 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800" spc="-1" strike="noStrike">
                          <a:latin typeface="Calibri"/>
                        </a:rPr>
                        <a:t>R$ 53.084.478,26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64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Total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 </a:t>
                      </a:r>
                      <a:r>
                        <a:rPr b="1" lang="pt-BR" sz="1800" spc="-1" strike="noStrike">
                          <a:latin typeface="Calibri"/>
                        </a:rPr>
                        <a:t>R$ 150.000.000,00 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 </a:t>
                      </a:r>
                      <a:r>
                        <a:rPr b="1" lang="pt-BR" sz="1800" spc="-1" strike="noStrike">
                          <a:latin typeface="Calibri"/>
                        </a:rPr>
                        <a:t>R$ 32.172.847,21 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800" spc="-1" strike="noStrike">
                          <a:latin typeface="Calibri"/>
                        </a:rPr>
                        <a:t> </a:t>
                      </a:r>
                      <a:r>
                        <a:rPr b="1" lang="pt-BR" sz="1800" spc="-1" strike="noStrike">
                          <a:latin typeface="Calibri"/>
                        </a:rPr>
                        <a:t>R$ 117.827.152,79 </a:t>
                      </a: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m 7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21" name="CaixaDeTexto 7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PlaceHolder 1"/>
          <p:cNvSpPr/>
          <p:nvPr/>
        </p:nvSpPr>
        <p:spPr>
          <a:xfrm>
            <a:off x="609480" y="11844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Programa OPERA PR – 01ª Fase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24" name=""/>
          <p:cNvSpPr/>
          <p:nvPr/>
        </p:nvSpPr>
        <p:spPr>
          <a:xfrm>
            <a:off x="720000" y="1181160"/>
            <a:ext cx="10434240" cy="43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Produção de cirurgias eletivas de 2019 a 2023: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25" name=""/>
          <p:cNvSpPr/>
          <p:nvPr/>
        </p:nvSpPr>
        <p:spPr>
          <a:xfrm>
            <a:off x="900000" y="5488200"/>
            <a:ext cx="6117480" cy="26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300" spc="-1" strike="noStrike">
                <a:solidFill>
                  <a:srgbClr val="000000"/>
                </a:solidFill>
                <a:latin typeface="Arial"/>
                <a:ea typeface="DejaVu Sans"/>
              </a:rPr>
              <a:t>Fonte: SIH e SIA/SUS em 19/06/2023; </a:t>
            </a:r>
            <a:endParaRPr b="0" lang="pt-BR" sz="1300" spc="-1" strike="noStrike">
              <a:latin typeface="Arial"/>
            </a:endParaRPr>
          </a:p>
        </p:txBody>
      </p:sp>
      <p:graphicFrame>
        <p:nvGraphicFramePr>
          <p:cNvPr id="126" name=""/>
          <p:cNvGraphicFramePr/>
          <p:nvPr/>
        </p:nvGraphicFramePr>
        <p:xfrm>
          <a:off x="861120" y="1845360"/>
          <a:ext cx="6248520" cy="3444120"/>
        </p:xfrm>
        <a:graphic>
          <a:graphicData uri="http://schemas.openxmlformats.org/drawingml/2006/table">
            <a:tbl>
              <a:tblPr/>
              <a:tblGrid>
                <a:gridCol w="1660320"/>
                <a:gridCol w="1442520"/>
                <a:gridCol w="1414800"/>
                <a:gridCol w="1731240"/>
              </a:tblGrid>
              <a:tr h="347400">
                <a:tc gridSpan="4"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Calibri"/>
                        </a:rPr>
                        <a:t>PRODUÇÃO DE CIRURGIAS ELETIVAS DE 2019 A 2022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6300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Calibri"/>
                        </a:rPr>
                        <a:t>Ano/Mês Processamento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Calibri"/>
                        </a:rPr>
                        <a:t>Total  Anual de Cirurgias Eletivas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Calibri"/>
                        </a:rPr>
                        <a:t>Média mensal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Calibri"/>
                        </a:rPr>
                        <a:t>% de produção de 2022 em relação à média mensal 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42624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2019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509.733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42.478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92%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5169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2020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297.864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24.822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157%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4899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2021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331.787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27.649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141%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5169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2022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468.447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39.037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82%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</a:tr>
              <a:tr h="51696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Jan a abr/2023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172.679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Calibri"/>
                        </a:rPr>
                        <a:t>43.170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dee6ef"/>
                    </a:solidFill>
                  </a:tcPr>
                </a:tc>
              </a:tr>
            </a:tbl>
          </a:graphicData>
        </a:graphic>
      </p:graphicFrame>
      <p:sp>
        <p:nvSpPr>
          <p:cNvPr id="127" name=""/>
          <p:cNvSpPr/>
          <p:nvPr/>
        </p:nvSpPr>
        <p:spPr>
          <a:xfrm>
            <a:off x="7740000" y="2520000"/>
            <a:ext cx="3777480" cy="233748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Estimativa de serem realizadas pelo menos 518.037 cirurgias eletivas em 2023 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m 8" descr=""/>
          <p:cNvPicPr/>
          <p:nvPr/>
        </p:nvPicPr>
        <p:blipFill>
          <a:blip r:embed="rId1"/>
          <a:stretch/>
        </p:blipFill>
        <p:spPr>
          <a:xfrm>
            <a:off x="547920" y="6373440"/>
            <a:ext cx="10966680" cy="101160"/>
          </a:xfrm>
          <a:prstGeom prst="rect">
            <a:avLst/>
          </a:prstGeom>
          <a:ln w="9525">
            <a:noFill/>
          </a:ln>
        </p:spPr>
      </p:pic>
      <p:sp>
        <p:nvSpPr>
          <p:cNvPr id="129" name="CaixaDeTexto 8"/>
          <p:cNvSpPr/>
          <p:nvPr/>
        </p:nvSpPr>
        <p:spPr>
          <a:xfrm>
            <a:off x="1440000" y="900000"/>
            <a:ext cx="10172880" cy="498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PlaceHolder 1"/>
          <p:cNvSpPr/>
          <p:nvPr/>
        </p:nvSpPr>
        <p:spPr>
          <a:xfrm>
            <a:off x="609480" y="273600"/>
            <a:ext cx="10966680" cy="11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3465a4"/>
                </a:solidFill>
                <a:latin typeface="Arial"/>
                <a:ea typeface="DejaVu Sans"/>
              </a:rPr>
              <a:t>Produção total de cirurgias eletivas no PARANÁ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8861760" y="0"/>
            <a:ext cx="3322800" cy="1612440"/>
          </a:xfrm>
          <a:prstGeom prst="rect">
            <a:avLst/>
          </a:prstGeom>
          <a:ln w="0">
            <a:noFill/>
          </a:ln>
        </p:spPr>
      </p:pic>
      <p:sp>
        <p:nvSpPr>
          <p:cNvPr id="132" name=""/>
          <p:cNvSpPr/>
          <p:nvPr/>
        </p:nvSpPr>
        <p:spPr>
          <a:xfrm>
            <a:off x="720000" y="1418040"/>
            <a:ext cx="10434240" cy="187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Produção de cirurgias eletivas de 2019 a 2023 (até abril):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4600"/>
                <a:tab algn="l" pos="893880"/>
                <a:tab algn="l" pos="1343160"/>
                <a:tab algn="l" pos="1792440"/>
                <a:tab algn="l" pos="2241720"/>
                <a:tab algn="l" pos="2690640"/>
                <a:tab algn="l" pos="3139920"/>
                <a:tab algn="l" pos="3589200"/>
                <a:tab algn="l" pos="4038480"/>
                <a:tab algn="l" pos="4487760"/>
                <a:tab algn="l" pos="4937040"/>
                <a:tab algn="l" pos="5386320"/>
                <a:tab algn="l" pos="5835600"/>
                <a:tab algn="l" pos="6284880"/>
                <a:tab algn="l" pos="6734160"/>
                <a:tab algn="l" pos="7183440"/>
                <a:tab algn="l" pos="7632720"/>
                <a:tab algn="l" pos="8082000"/>
                <a:tab algn="l" pos="8531280"/>
                <a:tab algn="l" pos="8980560"/>
                <a:tab algn="l" pos="8982000"/>
                <a:tab algn="l" pos="9431280"/>
                <a:tab algn="l" pos="9880560"/>
                <a:tab algn="l" pos="10329840"/>
                <a:tab algn="l" pos="10779120"/>
                <a:tab algn="l" pos="11228400"/>
                <a:tab algn="l" pos="11229840"/>
                <a:tab algn="l" pos="1123164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33" name=""/>
          <p:cNvSpPr/>
          <p:nvPr/>
        </p:nvSpPr>
        <p:spPr>
          <a:xfrm>
            <a:off x="720000" y="5580000"/>
            <a:ext cx="4854600" cy="26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300" spc="-1" strike="noStrike">
                <a:solidFill>
                  <a:srgbClr val="000000"/>
                </a:solidFill>
                <a:latin typeface="Arial"/>
                <a:ea typeface="DejaVu Sans"/>
              </a:rPr>
              <a:t>Fonte: SIH e SIA/SUS em 19/06/2023</a:t>
            </a:r>
            <a:endParaRPr b="0" lang="pt-BR" sz="1300" spc="-1" strike="noStrike">
              <a:latin typeface="Arial"/>
            </a:endParaRPr>
          </a:p>
        </p:txBody>
      </p:sp>
      <p:graphicFrame>
        <p:nvGraphicFramePr>
          <p:cNvPr id="134" name=""/>
          <p:cNvGraphicFramePr/>
          <p:nvPr/>
        </p:nvGraphicFramePr>
        <p:xfrm>
          <a:off x="543960" y="2105280"/>
          <a:ext cx="8095680" cy="3155040"/>
        </p:xfrm>
        <a:graphic>
          <a:graphicData uri="http://schemas.openxmlformats.org/drawingml/2006/table">
            <a:tbl>
              <a:tblPr/>
              <a:tblGrid>
                <a:gridCol w="1668600"/>
                <a:gridCol w="1340640"/>
                <a:gridCol w="1631160"/>
                <a:gridCol w="1631520"/>
                <a:gridCol w="1824120"/>
              </a:tblGrid>
              <a:tr h="347400">
                <a:tc gridSpan="5"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600" spc="-1" strike="noStrike">
                          <a:latin typeface="Arial"/>
                        </a:rPr>
                        <a:t>PRODUÇÃO DE CIRURGIAS ELETIVAS 2019 A 2023 POR GESTOR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e994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122040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Ano/ Mês de Processamento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Total Anual de Cirurgias Eletivas Gestão Estadual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 u="sng">
                          <a:uFillTx/>
                          <a:latin typeface="Arial"/>
                        </a:rPr>
                        <a:t>Média mensal</a:t>
                      </a:r>
                      <a:r>
                        <a:rPr b="0" lang="pt-BR" sz="1600" spc="-1" strike="noStrike">
                          <a:latin typeface="Arial"/>
                        </a:rPr>
                        <a:t> Gestão Estadual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Total Anual de Cirurgias Eletivas Gestão Municipal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pt-BR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 u="sng">
                          <a:uFillTx/>
                          <a:latin typeface="Arial"/>
                        </a:rPr>
                        <a:t>Média mensal</a:t>
                      </a:r>
                      <a:r>
                        <a:rPr b="0" lang="pt-BR" sz="1600" spc="-1" strike="noStrike">
                          <a:latin typeface="Arial"/>
                        </a:rPr>
                        <a:t> Gestão Municipal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e994"/>
                    </a:solidFill>
                  </a:tcPr>
                </a:tc>
              </a:tr>
              <a:tr h="3175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2019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205.833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17.153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303.900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25.325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120.030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10.003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177.834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14.820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2021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132.327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11.027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199.460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16.622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2022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210.209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17.517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258.238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21.519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2023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80.798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20.199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91.881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600" spc="-1" strike="noStrike">
                          <a:latin typeface="Arial"/>
                        </a:rPr>
                        <a:t>22.970</a:t>
                      </a:r>
                      <a:endParaRPr b="0" lang="pt-BR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5" name=""/>
          <p:cNvSpPr/>
          <p:nvPr/>
        </p:nvSpPr>
        <p:spPr>
          <a:xfrm>
            <a:off x="9084600" y="2513880"/>
            <a:ext cx="2612880" cy="144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28% de aumento </a:t>
            </a: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no quantitativo de cirurgias eletivas em 2023 em relação ao mesmo período de 2022</a:t>
            </a:r>
            <a:endParaRPr b="0" lang="pt-BR" sz="1800" spc="-1" strike="noStrike">
              <a:latin typeface="Arial"/>
            </a:endParaRPr>
          </a:p>
        </p:txBody>
      </p:sp>
      <p:graphicFrame>
        <p:nvGraphicFramePr>
          <p:cNvPr id="136" name=""/>
          <p:cNvGraphicFramePr/>
          <p:nvPr/>
        </p:nvGraphicFramePr>
        <p:xfrm>
          <a:off x="8955000" y="4354920"/>
          <a:ext cx="2879640" cy="1626120"/>
        </p:xfrm>
        <a:graphic>
          <a:graphicData uri="http://schemas.openxmlformats.org/drawingml/2006/table">
            <a:tbl>
              <a:tblPr/>
              <a:tblGrid>
                <a:gridCol w="1440000"/>
                <a:gridCol w="1440000"/>
              </a:tblGrid>
              <a:tr h="525960">
                <a:tc gridSpan="2"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pt-BR" sz="1400" spc="-1" strike="noStrike">
                          <a:latin typeface="Arial"/>
                        </a:rPr>
                        <a:t>Percentual de média de produção mensal de 2023 em relação à 2019</a:t>
                      </a:r>
                      <a:endParaRPr b="0" lang="pt-BR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52704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400" spc="-1" strike="noStrike">
                          <a:latin typeface="Arial"/>
                        </a:rPr>
                        <a:t>Gestão Estadual</a:t>
                      </a:r>
                      <a:endParaRPr b="0" lang="pt-BR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400" spc="-1" strike="noStrike">
                          <a:latin typeface="Arial"/>
                        </a:rPr>
                        <a:t>117%</a:t>
                      </a:r>
                      <a:endParaRPr b="0" lang="pt-BR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73480"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400" spc="-1" strike="noStrike">
                          <a:latin typeface="Arial"/>
                        </a:rPr>
                        <a:t>Gestão Municipal</a:t>
                      </a:r>
                      <a:endParaRPr b="0" lang="pt-BR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pt-BR" sz="1400" spc="-1" strike="noStrike">
                          <a:latin typeface="Arial"/>
                        </a:rPr>
                        <a:t>91%</a:t>
                      </a:r>
                      <a:endParaRPr b="0" lang="pt-BR" sz="1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6320</TotalTime>
  <Application>LibreOffice/7.1.4.2$Windows_X86_64 LibreOffice_project/a529a4fab45b75fefc5b6226684193eb000654f6</Application>
  <AppVersion>15.0000</AppVersion>
  <Words>1283</Words>
  <Paragraphs>362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2019-02-06T16:41:46Z</dcterms:created>
  <dc:creator>Márcio Popia</dc:creator>
  <dc:description/>
  <dc:language>pt-BR</dc:language>
  <cp:lastModifiedBy/>
  <cp:lastPrinted>2022-10-13T11:18:22Z</cp:lastPrinted>
  <dcterms:modified xsi:type="dcterms:W3CDTF">2023-06-27T11:13:39Z</dcterms:modified>
  <cp:revision>414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5</vt:i4>
  </property>
  <property fmtid="{D5CDD505-2E9C-101B-9397-08002B2CF9AE}" pid="3" name="Notes">
    <vt:i4>17</vt:i4>
  </property>
  <property fmtid="{D5CDD505-2E9C-101B-9397-08002B2CF9AE}" pid="4" name="PresentationFormat">
    <vt:lpwstr>Widescreen</vt:lpwstr>
  </property>
  <property fmtid="{D5CDD505-2E9C-101B-9397-08002B2CF9AE}" pid="5" name="Slides">
    <vt:i4>18</vt:i4>
  </property>
</Properties>
</file>