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  <p:sldMasterId id="2147483674" r:id="rId3"/>
  </p:sldMasterIdLst>
  <p:notesMasterIdLst>
    <p:notesMasterId r:id="rId25"/>
  </p:notesMasterIdLst>
  <p:handoutMasterIdLst>
    <p:handoutMasterId r:id="rId26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</p:sldIdLst>
  <p:sldSz cx="9144000" cy="6858000" type="screen4x3"/>
  <p:notesSz cx="6797675" cy="99282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5ECE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81"/>
  </p:normalViewPr>
  <p:slideViewPr>
    <p:cSldViewPr snapToGrid="0">
      <p:cViewPr>
        <p:scale>
          <a:sx n="130" d="100"/>
          <a:sy n="130" d="100"/>
        </p:scale>
        <p:origin x="12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2CC16-858F-4FB4-9942-6580C26C0720}" type="datetimeFigureOut">
              <a:rPr lang="pt-BR" smtClean="0"/>
              <a:t>20/03/2024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2DE7F-4A45-4D39-B42D-7DD8E1B18F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7181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body"/>
          </p:nvPr>
        </p:nvSpPr>
        <p:spPr>
          <a:xfrm>
            <a:off x="749350" y="5514073"/>
            <a:ext cx="5994443" cy="522365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hdr"/>
          </p:nvPr>
        </p:nvSpPr>
        <p:spPr>
          <a:xfrm>
            <a:off x="1498700" y="6384943"/>
            <a:ext cx="5994443" cy="522365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0" y="11028538"/>
            <a:ext cx="3251822" cy="58005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latin typeface="Times New Roman"/>
              </a:rPr>
              <a:t> 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4241321" y="0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BFFD408-4B30-49E9-9732-96D1F395E904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extShape 1"/>
          <p:cNvSpPr txBox="1"/>
          <p:nvPr/>
        </p:nvSpPr>
        <p:spPr>
          <a:xfrm>
            <a:off x="3850589" y="9430250"/>
            <a:ext cx="2945302" cy="49758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048E874-4D87-4ECC-97AC-BF06E4251DD7}" type="slidenum">
              <a:rPr lang="pt-BR" sz="1200" b="0" strike="noStrike" spc="-1">
                <a:latin typeface="Times New Roman"/>
              </a:rPr>
              <a:t>17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679768" y="4778056"/>
            <a:ext cx="5437783" cy="390875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C3A4-98EF-48FE-A3FC-29FC9D5F5F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7374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9508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5961240" y="182556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96124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9508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28560" y="4098240"/>
            <a:ext cx="2539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28560" y="365040"/>
            <a:ext cx="788652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856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9920" y="409824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9920" y="1825560"/>
            <a:ext cx="38484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8560" y="4098240"/>
            <a:ext cx="788652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pt-BR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2578166-6DB6-447D-86C0-5B8D858C0CCA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28560" y="365040"/>
            <a:ext cx="788652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Clique para editar o título Mestre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28560" y="1825560"/>
            <a:ext cx="7886520" cy="4350960"/>
          </a:xfrm>
          <a:prstGeom prst="rect">
            <a:avLst/>
          </a:prstGeom>
        </p:spPr>
        <p:txBody>
          <a:bodyPr/>
          <a:lstStyle/>
          <a:p>
            <a:pPr marL="228600" indent="-22824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Clique para editar os estilos de texto Mestres</a:t>
            </a:r>
          </a:p>
          <a:p>
            <a:pPr marL="685800" lvl="1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Segundo nível</a:t>
            </a:r>
          </a:p>
          <a:p>
            <a:pPr marL="1143000" lvl="2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Terceiro nível</a:t>
            </a:r>
          </a:p>
          <a:p>
            <a:pPr marL="1600200" lvl="3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Quarto nível</a:t>
            </a:r>
          </a:p>
          <a:p>
            <a:pPr marL="2057400" lvl="4" indent="-22824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Quinto nível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pt-BR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009EC28-9A87-4B58-948C-131A9FED8C61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pt-BR" sz="1200" b="0" strike="noStrike" spc="-1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0391CB7-00F9-4BB4-B3DB-E1D398593399}" type="slidenum">
              <a:rPr lang="pt-BR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pt-BR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Clique para editar o formato do texto do título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m 4"/>
          <p:cNvPicPr/>
          <p:nvPr/>
        </p:nvPicPr>
        <p:blipFill>
          <a:blip r:embed="rId2"/>
          <a:stretch/>
        </p:blipFill>
        <p:spPr>
          <a:xfrm>
            <a:off x="0" y="0"/>
            <a:ext cx="9124200" cy="6857640"/>
          </a:xfrm>
          <a:prstGeom prst="rect">
            <a:avLst/>
          </a:prstGeom>
          <a:ln>
            <a:noFill/>
          </a:ln>
        </p:spPr>
      </p:pic>
      <p:sp>
        <p:nvSpPr>
          <p:cNvPr id="129" name="TextShape 1"/>
          <p:cNvSpPr txBox="1"/>
          <p:nvPr/>
        </p:nvSpPr>
        <p:spPr>
          <a:xfrm>
            <a:off x="88020" y="4171541"/>
            <a:ext cx="8948160" cy="2387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0000"/>
                </a:solidFill>
                <a:latin typeface="Calibri Light"/>
              </a:rPr>
              <a:t>Telemedicina - Alta Complexidade e entre </a:t>
            </a:r>
            <a:r>
              <a:rPr lang="pt-BR" sz="3600" b="1" strike="noStrike" spc="-1" dirty="0" err="1">
                <a:solidFill>
                  <a:srgbClr val="000000"/>
                </a:solidFill>
                <a:latin typeface="Calibri Light"/>
              </a:rPr>
              <a:t>UTI’s</a:t>
            </a:r>
            <a:br>
              <a:rPr lang="pt-BR" dirty="0"/>
            </a:br>
            <a:endParaRPr lang="pt-BR" sz="3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1089139" y="5985720"/>
            <a:ext cx="7086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latin typeface="Calibri"/>
              </a:rPr>
              <a:t>LINHA DE CUIDADO: </a:t>
            </a:r>
            <a:r>
              <a:rPr lang="pt-BR" sz="1800" b="0" strike="noStrike" spc="-1" dirty="0">
                <a:solidFill>
                  <a:srgbClr val="000000"/>
                </a:solidFill>
                <a:latin typeface="Calibri"/>
              </a:rPr>
              <a:t>CARDIOPATIAS CONGÊNITAS – PERÍODO NEONATAL</a:t>
            </a:r>
            <a:endParaRPr lang="pt-BR" sz="1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215152" y="129780"/>
            <a:ext cx="6150479" cy="482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Projeção de Atendimento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2" name="Imagem 16"/>
          <p:cNvPicPr/>
          <p:nvPr/>
        </p:nvPicPr>
        <p:blipFill rotWithShape="1">
          <a:blip r:embed="rId2"/>
          <a:srcRect l="10562" r="11321"/>
          <a:stretch/>
        </p:blipFill>
        <p:spPr>
          <a:xfrm>
            <a:off x="2665937" y="922320"/>
            <a:ext cx="3815863" cy="2284920"/>
          </a:xfrm>
          <a:prstGeom prst="rect">
            <a:avLst/>
          </a:prstGeom>
          <a:ln>
            <a:noFill/>
          </a:ln>
        </p:spPr>
      </p:pic>
      <p:sp>
        <p:nvSpPr>
          <p:cNvPr id="183" name="CustomShape 2"/>
          <p:cNvSpPr/>
          <p:nvPr/>
        </p:nvSpPr>
        <p:spPr>
          <a:xfrm>
            <a:off x="3207960" y="1316160"/>
            <a:ext cx="1029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UTI </a:t>
            </a:r>
            <a:endParaRPr lang="pt-B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Neonatal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184" name="CustomShape 3"/>
          <p:cNvSpPr/>
          <p:nvPr/>
        </p:nvSpPr>
        <p:spPr>
          <a:xfrm>
            <a:off x="3329640" y="1629720"/>
            <a:ext cx="1029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UTI </a:t>
            </a:r>
            <a:endParaRPr lang="pt-B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Pediátrica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185" name="CustomShape 4"/>
          <p:cNvSpPr/>
          <p:nvPr/>
        </p:nvSpPr>
        <p:spPr>
          <a:xfrm>
            <a:off x="4237920" y="2136240"/>
            <a:ext cx="1029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Cirurgia</a:t>
            </a:r>
            <a:endParaRPr lang="pt-B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Cardíaca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186" name="CustomShape 5"/>
          <p:cNvSpPr/>
          <p:nvPr/>
        </p:nvSpPr>
        <p:spPr>
          <a:xfrm>
            <a:off x="3704760" y="2001960"/>
            <a:ext cx="10296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Cardiologia </a:t>
            </a:r>
            <a:endParaRPr lang="pt-BR" sz="9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Clínica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187" name="CustomShape 6"/>
          <p:cNvSpPr/>
          <p:nvPr/>
        </p:nvSpPr>
        <p:spPr>
          <a:xfrm>
            <a:off x="5173560" y="1945620"/>
            <a:ext cx="1029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900" b="0" strike="noStrike" spc="-1" dirty="0">
                <a:solidFill>
                  <a:srgbClr val="000000"/>
                </a:solidFill>
                <a:latin typeface="Calibri"/>
              </a:rPr>
              <a:t>UTI </a:t>
            </a:r>
            <a:endParaRPr lang="pt-BR" sz="9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900" b="0" strike="noStrike" spc="-1" dirty="0">
                <a:solidFill>
                  <a:srgbClr val="000000"/>
                </a:solidFill>
                <a:latin typeface="Calibri"/>
              </a:rPr>
              <a:t>Pediátrica</a:t>
            </a:r>
            <a:endParaRPr lang="pt-BR" sz="900" b="0" strike="noStrike" spc="-1" dirty="0">
              <a:latin typeface="Arial"/>
            </a:endParaRPr>
          </a:p>
        </p:txBody>
      </p:sp>
      <p:sp>
        <p:nvSpPr>
          <p:cNvPr id="188" name="Line 7"/>
          <p:cNvSpPr/>
          <p:nvPr/>
        </p:nvSpPr>
        <p:spPr>
          <a:xfrm flipV="1">
            <a:off x="2736720" y="3283200"/>
            <a:ext cx="3754440" cy="10800"/>
          </a:xfrm>
          <a:prstGeom prst="line">
            <a:avLst/>
          </a:prstGeom>
          <a:ln w="2844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89" name="CustomShape 8"/>
          <p:cNvSpPr/>
          <p:nvPr/>
        </p:nvSpPr>
        <p:spPr>
          <a:xfrm>
            <a:off x="4131748" y="3280320"/>
            <a:ext cx="1130400" cy="448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1" strike="noStrike" spc="-1" dirty="0">
                <a:solidFill>
                  <a:srgbClr val="000000"/>
                </a:solidFill>
                <a:latin typeface="Candara Light"/>
              </a:rPr>
              <a:t>35 dias</a:t>
            </a:r>
            <a:endParaRPr lang="pt-BR" sz="1400" b="0" strike="noStrike" spc="-1" dirty="0">
              <a:latin typeface="Arial"/>
            </a:endParaRPr>
          </a:p>
        </p:txBody>
      </p:sp>
      <p:sp>
        <p:nvSpPr>
          <p:cNvPr id="190" name="CustomShape 9"/>
          <p:cNvSpPr/>
          <p:nvPr/>
        </p:nvSpPr>
        <p:spPr>
          <a:xfrm>
            <a:off x="3534120" y="1041120"/>
            <a:ext cx="3074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 Rounded MT Bold"/>
              </a:rPr>
              <a:t>4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191" name="CustomShape 10"/>
          <p:cNvSpPr/>
          <p:nvPr/>
        </p:nvSpPr>
        <p:spPr>
          <a:xfrm>
            <a:off x="3721320" y="1865160"/>
            <a:ext cx="3074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Arial Rounded MT Bold"/>
              </a:rPr>
              <a:t>5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192" name="CustomShape 11"/>
          <p:cNvSpPr/>
          <p:nvPr/>
        </p:nvSpPr>
        <p:spPr>
          <a:xfrm>
            <a:off x="4933440" y="2124180"/>
            <a:ext cx="3074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 dirty="0">
                <a:solidFill>
                  <a:srgbClr val="000000"/>
                </a:solidFill>
                <a:latin typeface="Arial Rounded MT Bold"/>
              </a:rPr>
              <a:t>1</a:t>
            </a:r>
            <a:endParaRPr lang="pt-BR" sz="1800" b="0" strike="noStrike" spc="-1" dirty="0">
              <a:latin typeface="Arial"/>
            </a:endParaRPr>
          </a:p>
        </p:txBody>
      </p:sp>
      <p:sp>
        <p:nvSpPr>
          <p:cNvPr id="193" name="CustomShape 12"/>
          <p:cNvSpPr/>
          <p:nvPr/>
        </p:nvSpPr>
        <p:spPr>
          <a:xfrm>
            <a:off x="5453280" y="1739160"/>
            <a:ext cx="434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 dirty="0">
                <a:solidFill>
                  <a:srgbClr val="000000"/>
                </a:solidFill>
                <a:latin typeface="Arial Rounded MT Bold"/>
              </a:rPr>
              <a:t>25</a:t>
            </a:r>
            <a:endParaRPr lang="pt-BR" sz="1800" b="0" strike="noStrike" spc="-1" dirty="0">
              <a:latin typeface="Arial"/>
            </a:endParaRPr>
          </a:p>
        </p:txBody>
      </p:sp>
      <p:pic>
        <p:nvPicPr>
          <p:cNvPr id="194" name="Imagem 26"/>
          <p:cNvPicPr/>
          <p:nvPr/>
        </p:nvPicPr>
        <p:blipFill>
          <a:blip r:embed="rId3"/>
          <a:srcRect r="26769" b="92840"/>
          <a:stretch/>
        </p:blipFill>
        <p:spPr>
          <a:xfrm>
            <a:off x="790560" y="5758560"/>
            <a:ext cx="7924320" cy="548280"/>
          </a:xfrm>
          <a:prstGeom prst="rect">
            <a:avLst/>
          </a:prstGeom>
          <a:ln>
            <a:noFill/>
          </a:ln>
        </p:spPr>
      </p:pic>
      <p:sp>
        <p:nvSpPr>
          <p:cNvPr id="195" name="Line 13"/>
          <p:cNvSpPr/>
          <p:nvPr/>
        </p:nvSpPr>
        <p:spPr>
          <a:xfrm flipV="1">
            <a:off x="1395360" y="41004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96" name="Line 14"/>
          <p:cNvSpPr/>
          <p:nvPr/>
        </p:nvSpPr>
        <p:spPr>
          <a:xfrm flipV="1">
            <a:off x="1547640" y="42526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97" name="Line 15"/>
          <p:cNvSpPr/>
          <p:nvPr/>
        </p:nvSpPr>
        <p:spPr>
          <a:xfrm flipV="1">
            <a:off x="1699920" y="44053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98" name="Line 16"/>
          <p:cNvSpPr/>
          <p:nvPr/>
        </p:nvSpPr>
        <p:spPr>
          <a:xfrm flipV="1">
            <a:off x="1852560" y="45576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99" name="Line 17"/>
          <p:cNvSpPr/>
          <p:nvPr/>
        </p:nvSpPr>
        <p:spPr>
          <a:xfrm flipV="1">
            <a:off x="2004840" y="47098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0" name="Line 18"/>
          <p:cNvSpPr/>
          <p:nvPr/>
        </p:nvSpPr>
        <p:spPr>
          <a:xfrm flipV="1">
            <a:off x="2157120" y="48625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1" name="Line 19"/>
          <p:cNvSpPr/>
          <p:nvPr/>
        </p:nvSpPr>
        <p:spPr>
          <a:xfrm flipV="1">
            <a:off x="2309760" y="50148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2" name="Line 20"/>
          <p:cNvSpPr/>
          <p:nvPr/>
        </p:nvSpPr>
        <p:spPr>
          <a:xfrm flipV="1">
            <a:off x="2462040" y="51670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3" name="Line 21"/>
          <p:cNvSpPr/>
          <p:nvPr/>
        </p:nvSpPr>
        <p:spPr>
          <a:xfrm flipV="1">
            <a:off x="2614320" y="53197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4" name="Line 22"/>
          <p:cNvSpPr/>
          <p:nvPr/>
        </p:nvSpPr>
        <p:spPr>
          <a:xfrm flipV="1">
            <a:off x="2766960" y="54720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5" name="Line 23"/>
          <p:cNvSpPr/>
          <p:nvPr/>
        </p:nvSpPr>
        <p:spPr>
          <a:xfrm flipV="1">
            <a:off x="2919240" y="56242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6" name="Line 24"/>
          <p:cNvSpPr/>
          <p:nvPr/>
        </p:nvSpPr>
        <p:spPr>
          <a:xfrm flipV="1">
            <a:off x="1185120" y="41882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7" name="Line 25"/>
          <p:cNvSpPr/>
          <p:nvPr/>
        </p:nvSpPr>
        <p:spPr>
          <a:xfrm flipV="1">
            <a:off x="1337400" y="43405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8" name="Line 26"/>
          <p:cNvSpPr/>
          <p:nvPr/>
        </p:nvSpPr>
        <p:spPr>
          <a:xfrm flipV="1">
            <a:off x="1489680" y="449280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09" name="Line 27"/>
          <p:cNvSpPr/>
          <p:nvPr/>
        </p:nvSpPr>
        <p:spPr>
          <a:xfrm flipV="1">
            <a:off x="1642320" y="46454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0" name="Line 28"/>
          <p:cNvSpPr/>
          <p:nvPr/>
        </p:nvSpPr>
        <p:spPr>
          <a:xfrm flipV="1">
            <a:off x="1794600" y="47977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1" name="Line 29"/>
          <p:cNvSpPr/>
          <p:nvPr/>
        </p:nvSpPr>
        <p:spPr>
          <a:xfrm flipV="1">
            <a:off x="1946880" y="495000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2" name="Line 30"/>
          <p:cNvSpPr/>
          <p:nvPr/>
        </p:nvSpPr>
        <p:spPr>
          <a:xfrm flipV="1">
            <a:off x="2099520" y="51026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3" name="Line 31"/>
          <p:cNvSpPr/>
          <p:nvPr/>
        </p:nvSpPr>
        <p:spPr>
          <a:xfrm flipV="1">
            <a:off x="2251800" y="5254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4" name="Line 32"/>
          <p:cNvSpPr/>
          <p:nvPr/>
        </p:nvSpPr>
        <p:spPr>
          <a:xfrm flipV="1">
            <a:off x="2404080" y="540720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5" name="Line 33"/>
          <p:cNvSpPr/>
          <p:nvPr/>
        </p:nvSpPr>
        <p:spPr>
          <a:xfrm flipV="1">
            <a:off x="2556720" y="55598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6" name="Line 34"/>
          <p:cNvSpPr/>
          <p:nvPr/>
        </p:nvSpPr>
        <p:spPr>
          <a:xfrm flipV="1">
            <a:off x="2709000" y="57121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7" name="Line 35"/>
          <p:cNvSpPr/>
          <p:nvPr/>
        </p:nvSpPr>
        <p:spPr>
          <a:xfrm flipV="1">
            <a:off x="4123800" y="43045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8" name="Line 36"/>
          <p:cNvSpPr/>
          <p:nvPr/>
        </p:nvSpPr>
        <p:spPr>
          <a:xfrm flipV="1">
            <a:off x="4403880" y="46630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19" name="Line 37"/>
          <p:cNvSpPr/>
          <p:nvPr/>
        </p:nvSpPr>
        <p:spPr>
          <a:xfrm flipV="1">
            <a:off x="5441760" y="46926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0" name="Line 38"/>
          <p:cNvSpPr/>
          <p:nvPr/>
        </p:nvSpPr>
        <p:spPr>
          <a:xfrm flipV="1">
            <a:off x="5176080" y="4219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1" name="Line 39"/>
          <p:cNvSpPr/>
          <p:nvPr/>
        </p:nvSpPr>
        <p:spPr>
          <a:xfrm flipV="1">
            <a:off x="5357880" y="5128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2" name="Line 40"/>
          <p:cNvSpPr/>
          <p:nvPr/>
        </p:nvSpPr>
        <p:spPr>
          <a:xfrm flipV="1">
            <a:off x="5249880" y="44510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3" name="Line 41"/>
          <p:cNvSpPr/>
          <p:nvPr/>
        </p:nvSpPr>
        <p:spPr>
          <a:xfrm flipV="1">
            <a:off x="4735080" y="49082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4" name="Line 42"/>
          <p:cNvSpPr/>
          <p:nvPr/>
        </p:nvSpPr>
        <p:spPr>
          <a:xfrm flipV="1">
            <a:off x="4193640" y="54853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5" name="Line 43"/>
          <p:cNvSpPr/>
          <p:nvPr/>
        </p:nvSpPr>
        <p:spPr>
          <a:xfrm flipV="1">
            <a:off x="4963320" y="54756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6" name="Line 44"/>
          <p:cNvSpPr/>
          <p:nvPr/>
        </p:nvSpPr>
        <p:spPr>
          <a:xfrm flipV="1">
            <a:off x="3907080" y="50079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7" name="Line 45"/>
          <p:cNvSpPr/>
          <p:nvPr/>
        </p:nvSpPr>
        <p:spPr>
          <a:xfrm flipV="1">
            <a:off x="4113360" y="51166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8" name="Line 46"/>
          <p:cNvSpPr/>
          <p:nvPr/>
        </p:nvSpPr>
        <p:spPr>
          <a:xfrm flipV="1">
            <a:off x="1484640" y="50306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29" name="Line 47"/>
          <p:cNvSpPr/>
          <p:nvPr/>
        </p:nvSpPr>
        <p:spPr>
          <a:xfrm flipV="1">
            <a:off x="1636920" y="5182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0" name="Line 48"/>
          <p:cNvSpPr/>
          <p:nvPr/>
        </p:nvSpPr>
        <p:spPr>
          <a:xfrm flipV="1">
            <a:off x="1789200" y="53352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1" name="Line 49"/>
          <p:cNvSpPr/>
          <p:nvPr/>
        </p:nvSpPr>
        <p:spPr>
          <a:xfrm flipV="1">
            <a:off x="1941840" y="54878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2" name="Line 50"/>
          <p:cNvSpPr/>
          <p:nvPr/>
        </p:nvSpPr>
        <p:spPr>
          <a:xfrm flipV="1">
            <a:off x="1274400" y="51184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3" name="Line 51"/>
          <p:cNvSpPr/>
          <p:nvPr/>
        </p:nvSpPr>
        <p:spPr>
          <a:xfrm flipV="1">
            <a:off x="1426680" y="52707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4" name="Line 52"/>
          <p:cNvSpPr/>
          <p:nvPr/>
        </p:nvSpPr>
        <p:spPr>
          <a:xfrm flipV="1">
            <a:off x="1578960" y="54230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5" name="Line 53"/>
          <p:cNvSpPr/>
          <p:nvPr/>
        </p:nvSpPr>
        <p:spPr>
          <a:xfrm flipV="1">
            <a:off x="1731600" y="55756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6" name="Line 54"/>
          <p:cNvSpPr/>
          <p:nvPr/>
        </p:nvSpPr>
        <p:spPr>
          <a:xfrm flipV="1">
            <a:off x="1883880" y="57279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7" name="Line 55"/>
          <p:cNvSpPr/>
          <p:nvPr/>
        </p:nvSpPr>
        <p:spPr>
          <a:xfrm flipV="1">
            <a:off x="1185120" y="477432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8" name="Line 56"/>
          <p:cNvSpPr/>
          <p:nvPr/>
        </p:nvSpPr>
        <p:spPr>
          <a:xfrm flipV="1">
            <a:off x="1337400" y="49266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39" name="Line 57"/>
          <p:cNvSpPr/>
          <p:nvPr/>
        </p:nvSpPr>
        <p:spPr>
          <a:xfrm flipV="1">
            <a:off x="4065840" y="45198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0" name="Line 58"/>
          <p:cNvSpPr/>
          <p:nvPr/>
        </p:nvSpPr>
        <p:spPr>
          <a:xfrm flipV="1">
            <a:off x="4282560" y="48052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1" name="Line 59"/>
          <p:cNvSpPr/>
          <p:nvPr/>
        </p:nvSpPr>
        <p:spPr>
          <a:xfrm flipV="1">
            <a:off x="5383800" y="49082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2" name="Line 60"/>
          <p:cNvSpPr/>
          <p:nvPr/>
        </p:nvSpPr>
        <p:spPr>
          <a:xfrm flipV="1">
            <a:off x="4887360" y="43617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3" name="Line 61"/>
          <p:cNvSpPr/>
          <p:nvPr/>
        </p:nvSpPr>
        <p:spPr>
          <a:xfrm flipV="1">
            <a:off x="5299920" y="53442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4" name="Line 62"/>
          <p:cNvSpPr/>
          <p:nvPr/>
        </p:nvSpPr>
        <p:spPr>
          <a:xfrm flipV="1">
            <a:off x="5068440" y="46350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5" name="Line 63"/>
          <p:cNvSpPr/>
          <p:nvPr/>
        </p:nvSpPr>
        <p:spPr>
          <a:xfrm flipV="1">
            <a:off x="4677120" y="51238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6" name="Line 64"/>
          <p:cNvSpPr/>
          <p:nvPr/>
        </p:nvSpPr>
        <p:spPr>
          <a:xfrm flipV="1">
            <a:off x="4113360" y="56379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7" name="Line 65"/>
          <p:cNvSpPr/>
          <p:nvPr/>
        </p:nvSpPr>
        <p:spPr>
          <a:xfrm flipV="1">
            <a:off x="4905720" y="56912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8" name="Line 66"/>
          <p:cNvSpPr/>
          <p:nvPr/>
        </p:nvSpPr>
        <p:spPr>
          <a:xfrm flipV="1">
            <a:off x="3849480" y="52236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49" name="Line 67"/>
          <p:cNvSpPr/>
          <p:nvPr/>
        </p:nvSpPr>
        <p:spPr>
          <a:xfrm flipV="1">
            <a:off x="4001760" y="53758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0" name="Line 68"/>
          <p:cNvSpPr/>
          <p:nvPr/>
        </p:nvSpPr>
        <p:spPr>
          <a:xfrm flipV="1">
            <a:off x="3939480" y="4074840"/>
            <a:ext cx="420480" cy="2520"/>
          </a:xfrm>
          <a:prstGeom prst="line">
            <a:avLst/>
          </a:prstGeom>
          <a:ln w="2844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1" name="Line 69"/>
          <p:cNvSpPr/>
          <p:nvPr/>
        </p:nvSpPr>
        <p:spPr>
          <a:xfrm flipV="1">
            <a:off x="4219560" y="44334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2" name="Line 70"/>
          <p:cNvSpPr/>
          <p:nvPr/>
        </p:nvSpPr>
        <p:spPr>
          <a:xfrm flipV="1">
            <a:off x="5299920" y="45154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3" name="Line 71"/>
          <p:cNvSpPr/>
          <p:nvPr/>
        </p:nvSpPr>
        <p:spPr>
          <a:xfrm flipV="1">
            <a:off x="4795920" y="40651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4" name="Line 72"/>
          <p:cNvSpPr/>
          <p:nvPr/>
        </p:nvSpPr>
        <p:spPr>
          <a:xfrm flipV="1">
            <a:off x="5184000" y="48574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5" name="Line 73"/>
          <p:cNvSpPr/>
          <p:nvPr/>
        </p:nvSpPr>
        <p:spPr>
          <a:xfrm flipV="1">
            <a:off x="4550400" y="416844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6" name="Line 74"/>
          <p:cNvSpPr/>
          <p:nvPr/>
        </p:nvSpPr>
        <p:spPr>
          <a:xfrm flipV="1">
            <a:off x="4677120" y="47214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7" name="Line 75"/>
          <p:cNvSpPr/>
          <p:nvPr/>
        </p:nvSpPr>
        <p:spPr>
          <a:xfrm flipV="1">
            <a:off x="4085280" y="52768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8" name="Line 76"/>
          <p:cNvSpPr/>
          <p:nvPr/>
        </p:nvSpPr>
        <p:spPr>
          <a:xfrm flipV="1">
            <a:off x="4779000" y="524592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59" name="Line 77"/>
          <p:cNvSpPr/>
          <p:nvPr/>
        </p:nvSpPr>
        <p:spPr>
          <a:xfrm flipV="1">
            <a:off x="3849120" y="46843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0" name="Line 78"/>
          <p:cNvSpPr/>
          <p:nvPr/>
        </p:nvSpPr>
        <p:spPr>
          <a:xfrm flipV="1">
            <a:off x="3875040" y="4930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1" name="Line 79"/>
          <p:cNvSpPr/>
          <p:nvPr/>
        </p:nvSpPr>
        <p:spPr>
          <a:xfrm flipV="1">
            <a:off x="6756480" y="42256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2" name="Line 80"/>
          <p:cNvSpPr/>
          <p:nvPr/>
        </p:nvSpPr>
        <p:spPr>
          <a:xfrm flipV="1">
            <a:off x="7036560" y="45842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3" name="Line 81"/>
          <p:cNvSpPr/>
          <p:nvPr/>
        </p:nvSpPr>
        <p:spPr>
          <a:xfrm flipV="1">
            <a:off x="8074440" y="46137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4" name="Line 82"/>
          <p:cNvSpPr/>
          <p:nvPr/>
        </p:nvSpPr>
        <p:spPr>
          <a:xfrm flipV="1">
            <a:off x="7809120" y="414108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5" name="Line 83"/>
          <p:cNvSpPr/>
          <p:nvPr/>
        </p:nvSpPr>
        <p:spPr>
          <a:xfrm flipV="1">
            <a:off x="7990560" y="50500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6" name="Line 84"/>
          <p:cNvSpPr/>
          <p:nvPr/>
        </p:nvSpPr>
        <p:spPr>
          <a:xfrm flipV="1">
            <a:off x="7882920" y="43722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7" name="Line 85"/>
          <p:cNvSpPr/>
          <p:nvPr/>
        </p:nvSpPr>
        <p:spPr>
          <a:xfrm flipV="1">
            <a:off x="7367760" y="48294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8" name="Line 86"/>
          <p:cNvSpPr/>
          <p:nvPr/>
        </p:nvSpPr>
        <p:spPr>
          <a:xfrm flipV="1">
            <a:off x="6826680" y="540648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69" name="Line 87"/>
          <p:cNvSpPr/>
          <p:nvPr/>
        </p:nvSpPr>
        <p:spPr>
          <a:xfrm flipV="1">
            <a:off x="7596360" y="53967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0" name="Line 88"/>
          <p:cNvSpPr/>
          <p:nvPr/>
        </p:nvSpPr>
        <p:spPr>
          <a:xfrm flipV="1">
            <a:off x="6540120" y="492912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1" name="Line 89"/>
          <p:cNvSpPr/>
          <p:nvPr/>
        </p:nvSpPr>
        <p:spPr>
          <a:xfrm flipV="1">
            <a:off x="6746040" y="50378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2" name="Line 90"/>
          <p:cNvSpPr/>
          <p:nvPr/>
        </p:nvSpPr>
        <p:spPr>
          <a:xfrm flipV="1">
            <a:off x="6698880" y="44409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3" name="Line 91"/>
          <p:cNvSpPr/>
          <p:nvPr/>
        </p:nvSpPr>
        <p:spPr>
          <a:xfrm flipV="1">
            <a:off x="6915240" y="47264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4" name="Line 92"/>
          <p:cNvSpPr/>
          <p:nvPr/>
        </p:nvSpPr>
        <p:spPr>
          <a:xfrm flipV="1">
            <a:off x="8016840" y="482940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5" name="Line 93"/>
          <p:cNvSpPr/>
          <p:nvPr/>
        </p:nvSpPr>
        <p:spPr>
          <a:xfrm flipV="1">
            <a:off x="7520040" y="42829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6" name="Line 94"/>
          <p:cNvSpPr/>
          <p:nvPr/>
        </p:nvSpPr>
        <p:spPr>
          <a:xfrm flipV="1">
            <a:off x="7932960" y="526536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7" name="Line 95"/>
          <p:cNvSpPr/>
          <p:nvPr/>
        </p:nvSpPr>
        <p:spPr>
          <a:xfrm flipV="1">
            <a:off x="7701480" y="45561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8" name="Line 96"/>
          <p:cNvSpPr/>
          <p:nvPr/>
        </p:nvSpPr>
        <p:spPr>
          <a:xfrm flipV="1">
            <a:off x="7309800" y="50450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79" name="Line 97"/>
          <p:cNvSpPr/>
          <p:nvPr/>
        </p:nvSpPr>
        <p:spPr>
          <a:xfrm flipV="1">
            <a:off x="6746040" y="555912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0" name="Line 98"/>
          <p:cNvSpPr/>
          <p:nvPr/>
        </p:nvSpPr>
        <p:spPr>
          <a:xfrm flipV="1">
            <a:off x="7538400" y="56124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1" name="Line 99"/>
          <p:cNvSpPr/>
          <p:nvPr/>
        </p:nvSpPr>
        <p:spPr>
          <a:xfrm flipV="1">
            <a:off x="6482160" y="51447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2" name="Line 100"/>
          <p:cNvSpPr/>
          <p:nvPr/>
        </p:nvSpPr>
        <p:spPr>
          <a:xfrm flipV="1">
            <a:off x="6634440" y="52970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3" name="Line 101"/>
          <p:cNvSpPr/>
          <p:nvPr/>
        </p:nvSpPr>
        <p:spPr>
          <a:xfrm flipV="1">
            <a:off x="6572160" y="399600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4" name="Line 102"/>
          <p:cNvSpPr/>
          <p:nvPr/>
        </p:nvSpPr>
        <p:spPr>
          <a:xfrm flipV="1">
            <a:off x="6852240" y="43545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5" name="Line 103"/>
          <p:cNvSpPr/>
          <p:nvPr/>
        </p:nvSpPr>
        <p:spPr>
          <a:xfrm flipV="1">
            <a:off x="7932960" y="44366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6" name="Line 104"/>
          <p:cNvSpPr/>
          <p:nvPr/>
        </p:nvSpPr>
        <p:spPr>
          <a:xfrm flipV="1">
            <a:off x="7428960" y="398628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7" name="Line 105"/>
          <p:cNvSpPr/>
          <p:nvPr/>
        </p:nvSpPr>
        <p:spPr>
          <a:xfrm flipV="1">
            <a:off x="7816680" y="47786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8" name="Line 106"/>
          <p:cNvSpPr/>
          <p:nvPr/>
        </p:nvSpPr>
        <p:spPr>
          <a:xfrm flipV="1">
            <a:off x="7183440" y="4089600"/>
            <a:ext cx="420480" cy="288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89" name="Line 107"/>
          <p:cNvSpPr/>
          <p:nvPr/>
        </p:nvSpPr>
        <p:spPr>
          <a:xfrm flipV="1">
            <a:off x="7309800" y="464256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0" name="Line 108"/>
          <p:cNvSpPr/>
          <p:nvPr/>
        </p:nvSpPr>
        <p:spPr>
          <a:xfrm flipV="1">
            <a:off x="6718320" y="519804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1" name="Line 109"/>
          <p:cNvSpPr/>
          <p:nvPr/>
        </p:nvSpPr>
        <p:spPr>
          <a:xfrm flipV="1">
            <a:off x="7412040" y="5167440"/>
            <a:ext cx="42012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2" name="Line 110"/>
          <p:cNvSpPr/>
          <p:nvPr/>
        </p:nvSpPr>
        <p:spPr>
          <a:xfrm flipV="1">
            <a:off x="6481800" y="46054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3" name="Line 111"/>
          <p:cNvSpPr/>
          <p:nvPr/>
        </p:nvSpPr>
        <p:spPr>
          <a:xfrm flipV="1">
            <a:off x="6508080" y="4852080"/>
            <a:ext cx="420480" cy="252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4" name="Line 112"/>
          <p:cNvSpPr/>
          <p:nvPr/>
        </p:nvSpPr>
        <p:spPr>
          <a:xfrm>
            <a:off x="2736720" y="3288600"/>
            <a:ext cx="1201320" cy="79236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5" name="Line 113"/>
          <p:cNvSpPr/>
          <p:nvPr/>
        </p:nvSpPr>
        <p:spPr>
          <a:xfrm flipH="1">
            <a:off x="4359960" y="3277080"/>
            <a:ext cx="2131200" cy="7988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96" name="Line 114"/>
          <p:cNvSpPr/>
          <p:nvPr/>
        </p:nvSpPr>
        <p:spPr>
          <a:xfrm>
            <a:off x="5544000" y="3960000"/>
            <a:ext cx="0" cy="18720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 rot="10800000" flipV="1">
            <a:off x="243899" y="1364532"/>
            <a:ext cx="1889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Caso individual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215152" y="3738960"/>
            <a:ext cx="1586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Sobreposição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254976" y="61546"/>
            <a:ext cx="5414400" cy="655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Seleção dos Pacientes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TextShape 2"/>
          <p:cNvSpPr txBox="1"/>
          <p:nvPr/>
        </p:nvSpPr>
        <p:spPr>
          <a:xfrm>
            <a:off x="584598" y="1226811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6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Critérios de inclusão de pacientes:</a:t>
            </a:r>
          </a:p>
          <a:p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lvl="1">
              <a:lnSpc>
                <a:spcPct val="100000"/>
              </a:lnSpc>
              <a:spcBef>
                <a:spcPts val="499"/>
              </a:spcBef>
              <a:buClr>
                <a:srgbClr val="FF0000"/>
              </a:buClr>
            </a:pPr>
            <a:r>
              <a:rPr lang="pt-BR" sz="2400" b="1" strike="noStrike" spc="-1" dirty="0">
                <a:latin typeface="Calibri"/>
              </a:rPr>
              <a:t>Gestantes </a:t>
            </a:r>
            <a:r>
              <a:rPr lang="pt-BR" sz="2400" b="0" strike="noStrike" spc="-1" dirty="0">
                <a:latin typeface="Calibri"/>
              </a:rPr>
              <a:t>cujos fetos apresentem sinais sugestivos ou definição de malformação cardíaca grave </a:t>
            </a:r>
            <a:r>
              <a:rPr lang="pt-BR" sz="2400" b="0" strike="noStrike" spc="-1" dirty="0" err="1">
                <a:latin typeface="Calibri"/>
              </a:rPr>
              <a:t>intraútero</a:t>
            </a:r>
            <a:r>
              <a:rPr lang="pt-BR" sz="2400" b="0" strike="noStrike" spc="-1" dirty="0">
                <a:latin typeface="Calibri"/>
              </a:rPr>
              <a:t> em ultrassonografia de rotina</a:t>
            </a:r>
          </a:p>
          <a:p>
            <a:endParaRPr lang="pt-BR" sz="2400" b="0" strike="noStrike" spc="-1" dirty="0">
              <a:latin typeface="Calibri"/>
            </a:endParaRPr>
          </a:p>
          <a:p>
            <a:pPr marL="457560" lvl="1">
              <a:lnSpc>
                <a:spcPct val="100000"/>
              </a:lnSpc>
              <a:spcBef>
                <a:spcPts val="499"/>
              </a:spcBef>
              <a:buClr>
                <a:srgbClr val="FF0000"/>
              </a:buClr>
            </a:pPr>
            <a:r>
              <a:rPr lang="pt-BR" sz="2400" b="1" strike="noStrike" spc="-1" dirty="0">
                <a:latin typeface="Calibri"/>
              </a:rPr>
              <a:t>Recém nascidos </a:t>
            </a:r>
            <a:r>
              <a:rPr lang="pt-BR" sz="2400" b="0" strike="noStrike" spc="-1" dirty="0">
                <a:latin typeface="Calibri"/>
              </a:rPr>
              <a:t>com suspeita de malformação cardíaca ao nascimento.</a:t>
            </a:r>
          </a:p>
          <a:p>
            <a:pPr marL="457560" lvl="1">
              <a:lnSpc>
                <a:spcPct val="100000"/>
              </a:lnSpc>
              <a:spcBef>
                <a:spcPts val="499"/>
              </a:spcBef>
              <a:buClr>
                <a:srgbClr val="FF0000"/>
              </a:buClr>
            </a:pPr>
            <a:endParaRPr lang="pt-BR" sz="2400" spc="-1" dirty="0">
              <a:latin typeface="Calibri"/>
            </a:endParaRPr>
          </a:p>
          <a:p>
            <a:pPr marL="457560" lvl="1">
              <a:lnSpc>
                <a:spcPct val="100000"/>
              </a:lnSpc>
              <a:spcBef>
                <a:spcPts val="499"/>
              </a:spcBef>
              <a:buClr>
                <a:srgbClr val="FF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Recém nascidos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com quadros clínicos de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descompensação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cardíaca grave aguda.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70338" y="96716"/>
            <a:ext cx="7999920" cy="569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3600" b="1" strike="noStrike" spc="-1" dirty="0">
                <a:solidFill>
                  <a:srgbClr val="000000"/>
                </a:solidFill>
                <a:latin typeface="Calibri Light"/>
              </a:rPr>
              <a:t>Órgãos Parceiros e Responsabilidades</a:t>
            </a:r>
            <a:endParaRPr lang="pt-BR" sz="36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0" name="TextShape 2"/>
          <p:cNvSpPr txBox="1"/>
          <p:nvPr/>
        </p:nvSpPr>
        <p:spPr>
          <a:xfrm>
            <a:off x="653095" y="1327956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SESA: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Implantar a Linha de Cuidado e garantir a regulação dos leitos e retaguarda de atendimento;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HPP: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Realizar consultoria técnica, ancorada no modelo de telemedicina entre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;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Unidades de Saúde de Atendimento: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Realizar atendimento conforme protocolo e participar da Rede de Telemedicina.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461506" y="70339"/>
            <a:ext cx="7886520" cy="63823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Etapa 1 - Diagnóstico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TextShape 2"/>
          <p:cNvSpPr txBox="1"/>
          <p:nvPr/>
        </p:nvSpPr>
        <p:spPr>
          <a:xfrm>
            <a:off x="654937" y="1280437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6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Visitas presenciais das </a:t>
            </a:r>
            <a:r>
              <a:rPr lang="pt-BR" sz="2800" b="1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 participantes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Avaliação da estrutura, processos e resultados por meio de metodologia da qualidade;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Apresentação e integração com equipe assistencial local;</a:t>
            </a:r>
          </a:p>
          <a:p>
            <a:pPr marL="36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Identificação e estudos de demandas locais: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Fatores limitantes (técnicos e estruturais);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Principais desafios;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Diagnósticos prevalentes;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Desfechos clínicos;</a:t>
            </a:r>
          </a:p>
          <a:p>
            <a:pPr marL="685800" lvl="1" indent="-228240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Capacidade técnica;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241698" y="-114300"/>
            <a:ext cx="7310894" cy="90312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3000" b="1" strike="noStrike" spc="-1" dirty="0">
                <a:solidFill>
                  <a:srgbClr val="000000"/>
                </a:solidFill>
                <a:latin typeface="Calibri Light"/>
              </a:rPr>
              <a:t>Etapa 2 – Sistematização da Linha de Cuidado</a:t>
            </a:r>
            <a:endParaRPr lang="pt-BR" sz="3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" name="TextShape 2"/>
          <p:cNvSpPr txBox="1"/>
          <p:nvPr/>
        </p:nvSpPr>
        <p:spPr>
          <a:xfrm>
            <a:off x="329621" y="1100127"/>
            <a:ext cx="8568000" cy="5397387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36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Apoio a estruturação da </a:t>
            </a:r>
            <a:r>
              <a:rPr lang="pt-BR" sz="2800" b="1" spc="-1" dirty="0">
                <a:solidFill>
                  <a:srgbClr val="000000"/>
                </a:solidFill>
                <a:latin typeface="Calibri"/>
              </a:rPr>
              <a:t>L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inha de Cuidado</a:t>
            </a:r>
          </a:p>
          <a:p>
            <a:pPr marL="360" algn="just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Desenho de fluxos, procedimentos, protocolos.</a:t>
            </a: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endParaRPr lang="pt-BR" sz="11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Discussão e formalização da Linha de Cuidado,</a:t>
            </a: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endParaRPr lang="pt-BR" sz="11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Mobilização das unidade de comporão a Rede de Telemedicina.</a:t>
            </a: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endParaRPr lang="pt-BR" sz="1200" b="0" strike="noStrike" spc="-1" dirty="0">
              <a:solidFill>
                <a:srgbClr val="000000"/>
              </a:solidFill>
              <a:latin typeface="Calibri"/>
            </a:endParaRPr>
          </a:p>
          <a:p>
            <a:pPr marL="457560" lvl="1" algn="just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Capacitação dos Profissionais de acordo com a linha de Cuidado formalizada.</a:t>
            </a:r>
          </a:p>
          <a:p>
            <a:pPr marL="1257660" lvl="2" indent="-342900" algn="just">
              <a:spcBef>
                <a:spcPts val="499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Treinamento local: presenciais em regionais de saúde e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UTI’s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de origem.</a:t>
            </a:r>
          </a:p>
          <a:p>
            <a:pPr marL="1257660" lvl="2" indent="-342900" algn="just">
              <a:spcBef>
                <a:spcPts val="499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Treinamento local: presenciais no HPP.</a:t>
            </a: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extShape 1"/>
          <p:cNvSpPr txBox="1"/>
          <p:nvPr/>
        </p:nvSpPr>
        <p:spPr>
          <a:xfrm>
            <a:off x="206530" y="0"/>
            <a:ext cx="9026428" cy="698566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Etapa 3 – Telemedicina Continuada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TextShape 2"/>
          <p:cNvSpPr txBox="1"/>
          <p:nvPr/>
        </p:nvSpPr>
        <p:spPr>
          <a:xfrm>
            <a:off x="654937" y="1262851"/>
            <a:ext cx="7886520" cy="5058817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Telemedicina entre </a:t>
            </a:r>
            <a:r>
              <a:rPr lang="pt-BR" sz="2800" b="1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: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contato entre profissionais do HPP e unidade consulente.</a:t>
            </a:r>
          </a:p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Apoio à regulação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ao seguimento de protocolos, às melhores práticas e discussão acerca do caso.</a:t>
            </a:r>
          </a:p>
          <a:p>
            <a:pPr marL="800460" lvl="1" indent="-342900">
              <a:spcBef>
                <a:spcPts val="1001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pt-BR" sz="2200" b="0" strike="noStrike" spc="-1" dirty="0">
                <a:solidFill>
                  <a:srgbClr val="000000"/>
                </a:solidFill>
                <a:latin typeface="Calibri"/>
              </a:rPr>
              <a:t>Telemedicina em beira de leito por meio de “Robô de </a:t>
            </a:r>
            <a:r>
              <a:rPr lang="pt-BR" sz="2200" b="0" strike="noStrike" spc="-1" dirty="0" err="1">
                <a:solidFill>
                  <a:srgbClr val="000000"/>
                </a:solidFill>
                <a:latin typeface="Calibri"/>
              </a:rPr>
              <a:t>Telepresença</a:t>
            </a:r>
            <a:r>
              <a:rPr lang="pt-BR" sz="2200" b="0" strike="noStrike" spc="-1" dirty="0">
                <a:solidFill>
                  <a:srgbClr val="000000"/>
                </a:solidFill>
                <a:latin typeface="Calibri"/>
              </a:rPr>
              <a:t>”.</a:t>
            </a:r>
          </a:p>
          <a:p>
            <a:pPr marL="360">
              <a:spcBef>
                <a:spcPts val="1417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Acompanhamento proativo e responsivo 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ao quadro clínico dos pacientes.</a:t>
            </a:r>
          </a:p>
          <a:p>
            <a:pPr marL="360">
              <a:spcBef>
                <a:spcPts val="1417"/>
              </a:spcBef>
              <a:buClr>
                <a:srgbClr val="000000"/>
              </a:buClr>
            </a:pP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Tele-educação: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seminários, discussões de casos, revisões. </a:t>
            </a:r>
          </a:p>
          <a:p>
            <a:pPr marL="800460" lvl="1" indent="-342900">
              <a:spcBef>
                <a:spcPts val="1417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Elaboração de material audiovisual de apoio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52559" y="72000"/>
            <a:ext cx="3587455" cy="56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90000"/>
              </a:lnSpc>
            </a:pPr>
            <a:r>
              <a:rPr lang="pt-BR" sz="4000" b="1" spc="-1" dirty="0">
                <a:solidFill>
                  <a:srgbClr val="000000"/>
                </a:solidFill>
                <a:latin typeface="Calibri Light"/>
              </a:rPr>
              <a:t>Telemedicina</a:t>
            </a:r>
          </a:p>
        </p:txBody>
      </p:sp>
      <p:pic>
        <p:nvPicPr>
          <p:cNvPr id="308" name="Imagem 110"/>
          <p:cNvPicPr/>
          <p:nvPr/>
        </p:nvPicPr>
        <p:blipFill>
          <a:blip r:embed="rId2"/>
          <a:stretch/>
        </p:blipFill>
        <p:spPr>
          <a:xfrm>
            <a:off x="747346" y="1626576"/>
            <a:ext cx="3420013" cy="4578383"/>
          </a:xfrm>
          <a:prstGeom prst="rect">
            <a:avLst/>
          </a:prstGeom>
          <a:ln>
            <a:noFill/>
          </a:ln>
        </p:spPr>
      </p:pic>
      <p:pic>
        <p:nvPicPr>
          <p:cNvPr id="309" name="Imagem 111"/>
          <p:cNvPicPr/>
          <p:nvPr/>
        </p:nvPicPr>
        <p:blipFill>
          <a:blip r:embed="rId3"/>
          <a:stretch/>
        </p:blipFill>
        <p:spPr>
          <a:xfrm>
            <a:off x="4923692" y="1626576"/>
            <a:ext cx="3552093" cy="456506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Imagem 1"/>
          <p:cNvPicPr/>
          <p:nvPr/>
        </p:nvPicPr>
        <p:blipFill>
          <a:blip r:embed="rId3"/>
          <a:stretch/>
        </p:blipFill>
        <p:spPr>
          <a:xfrm>
            <a:off x="466560" y="1260000"/>
            <a:ext cx="8177400" cy="515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297180" y="0"/>
            <a:ext cx="7886520" cy="7174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000" b="1" spc="-1" dirty="0">
                <a:solidFill>
                  <a:srgbClr val="000000"/>
                </a:solidFill>
                <a:latin typeface="Calibri Light"/>
              </a:rPr>
              <a:t>Fluxo da Linha de Cuidado</a:t>
            </a:r>
          </a:p>
        </p:txBody>
      </p:sp>
      <p:sp>
        <p:nvSpPr>
          <p:cNvPr id="312" name="CustomShape 2"/>
          <p:cNvSpPr/>
          <p:nvPr/>
        </p:nvSpPr>
        <p:spPr>
          <a:xfrm>
            <a:off x="1427760" y="4026240"/>
            <a:ext cx="7499880" cy="352329"/>
          </a:xfrm>
          <a:prstGeom prst="rightArrow">
            <a:avLst>
              <a:gd name="adj1" fmla="val 50000"/>
              <a:gd name="adj2" fmla="val 83014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13" name="Line 3"/>
          <p:cNvSpPr/>
          <p:nvPr/>
        </p:nvSpPr>
        <p:spPr>
          <a:xfrm>
            <a:off x="3527640" y="2758680"/>
            <a:ext cx="360" cy="3052440"/>
          </a:xfrm>
          <a:prstGeom prst="line">
            <a:avLst/>
          </a:prstGeom>
          <a:ln w="28440">
            <a:solidFill>
              <a:srgbClr val="0162AF"/>
            </a:solidFill>
            <a:custDash>
              <a:ds d="300000" sp="100000"/>
            </a:custDash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14" name="Line 4"/>
          <p:cNvSpPr/>
          <p:nvPr/>
        </p:nvSpPr>
        <p:spPr>
          <a:xfrm>
            <a:off x="6146280" y="2711520"/>
            <a:ext cx="360" cy="3147120"/>
          </a:xfrm>
          <a:prstGeom prst="line">
            <a:avLst/>
          </a:prstGeom>
          <a:ln w="28440">
            <a:solidFill>
              <a:srgbClr val="0162AF"/>
            </a:solidFill>
            <a:custDash>
              <a:ds d="300000" sp="100000"/>
            </a:custDash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15" name="CustomShape 5"/>
          <p:cNvSpPr/>
          <p:nvPr/>
        </p:nvSpPr>
        <p:spPr>
          <a:xfrm>
            <a:off x="1869480" y="1332720"/>
            <a:ext cx="1114920" cy="655560"/>
          </a:xfrm>
          <a:prstGeom prst="roundRect">
            <a:avLst>
              <a:gd name="adj" fmla="val 16667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FFFFFF"/>
                </a:solidFill>
                <a:latin typeface="Calibri"/>
              </a:rPr>
              <a:t>Atenção 1ª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316" name="CustomShape 6"/>
          <p:cNvSpPr/>
          <p:nvPr/>
        </p:nvSpPr>
        <p:spPr>
          <a:xfrm>
            <a:off x="1427760" y="2939760"/>
            <a:ext cx="1998360" cy="94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Suspeita diagnóstica no período pré-natal - ultrassonografia de rotina</a:t>
            </a:r>
            <a:endParaRPr lang="pt-BR" sz="1400" b="0" strike="noStrike" spc="-1">
              <a:latin typeface="Arial"/>
            </a:endParaRPr>
          </a:p>
        </p:txBody>
      </p:sp>
      <p:sp>
        <p:nvSpPr>
          <p:cNvPr id="317" name="CustomShape 7"/>
          <p:cNvSpPr/>
          <p:nvPr/>
        </p:nvSpPr>
        <p:spPr>
          <a:xfrm>
            <a:off x="3684240" y="2939760"/>
            <a:ext cx="2415240" cy="942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Diagnóstico no período pré-natal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Decisão de destino e transporte</a:t>
            </a:r>
            <a:endParaRPr lang="pt-BR" sz="1400" b="0" strike="noStrike" spc="-1">
              <a:latin typeface="Arial"/>
            </a:endParaRPr>
          </a:p>
        </p:txBody>
      </p:sp>
      <p:sp>
        <p:nvSpPr>
          <p:cNvPr id="318" name="CustomShape 8"/>
          <p:cNvSpPr/>
          <p:nvPr/>
        </p:nvSpPr>
        <p:spPr>
          <a:xfrm>
            <a:off x="6771240" y="1329480"/>
            <a:ext cx="1114920" cy="655560"/>
          </a:xfrm>
          <a:prstGeom prst="roundRect">
            <a:avLst>
              <a:gd name="adj" fmla="val 16667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FFFFFF"/>
                </a:solidFill>
                <a:latin typeface="Calibri"/>
              </a:rPr>
              <a:t>Atenção 3ª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319" name="CustomShape 9"/>
          <p:cNvSpPr/>
          <p:nvPr/>
        </p:nvSpPr>
        <p:spPr>
          <a:xfrm>
            <a:off x="4240440" y="1329480"/>
            <a:ext cx="1114920" cy="655560"/>
          </a:xfrm>
          <a:prstGeom prst="roundRect">
            <a:avLst>
              <a:gd name="adj" fmla="val 16667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800" b="0" strike="noStrike" spc="-1">
                <a:solidFill>
                  <a:srgbClr val="FFFFFF"/>
                </a:solidFill>
                <a:latin typeface="Calibri"/>
              </a:rPr>
              <a:t>Atenção 2ª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320" name="CustomShape 10"/>
          <p:cNvSpPr/>
          <p:nvPr/>
        </p:nvSpPr>
        <p:spPr>
          <a:xfrm>
            <a:off x="6146280" y="2724480"/>
            <a:ext cx="2728800" cy="115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Confirmação diagnóstica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Manejo Inicial pós-natal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Estabilização do quadro clínico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Decisão de encaminhamento: cirúrgico ou ambulatorial</a:t>
            </a:r>
            <a:endParaRPr lang="pt-BR" sz="1400" b="0" strike="noStrike" spc="-1">
              <a:latin typeface="Arial"/>
            </a:endParaRPr>
          </a:p>
        </p:txBody>
      </p:sp>
      <p:sp>
        <p:nvSpPr>
          <p:cNvPr id="321" name="CustomShape 11"/>
          <p:cNvSpPr/>
          <p:nvPr/>
        </p:nvSpPr>
        <p:spPr>
          <a:xfrm>
            <a:off x="3647160" y="4523040"/>
            <a:ext cx="2426760" cy="115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Discussão do diagnóstico e diagnósticos diferenciais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Antecipação dos riscos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Sugestão de destino e transporte</a:t>
            </a:r>
            <a:endParaRPr lang="pt-BR" sz="1400" b="0" strike="noStrike" spc="-1">
              <a:latin typeface="Arial"/>
            </a:endParaRPr>
          </a:p>
        </p:txBody>
      </p:sp>
      <p:sp>
        <p:nvSpPr>
          <p:cNvPr id="322" name="CustomShape 12"/>
          <p:cNvSpPr/>
          <p:nvPr/>
        </p:nvSpPr>
        <p:spPr>
          <a:xfrm>
            <a:off x="6218640" y="4529880"/>
            <a:ext cx="2723400" cy="158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Discussão inicial do caso via telemedicina entre UTIs</a:t>
            </a:r>
            <a:endParaRPr lang="pt-BR" sz="14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Acompanhamento via telemedicina entre UTIs de casos cirúrgicos ou instáveis clinicamente</a:t>
            </a:r>
            <a:endParaRPr lang="pt-BR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400" b="0" strike="noStrike" spc="-1">
              <a:latin typeface="Arial"/>
            </a:endParaRPr>
          </a:p>
        </p:txBody>
      </p:sp>
      <p:pic>
        <p:nvPicPr>
          <p:cNvPr id="323" name="Imagem 7"/>
          <p:cNvPicPr/>
          <p:nvPr/>
        </p:nvPicPr>
        <p:blipFill>
          <a:blip r:embed="rId2"/>
          <a:stretch/>
        </p:blipFill>
        <p:spPr>
          <a:xfrm>
            <a:off x="161460" y="4784760"/>
            <a:ext cx="1275480" cy="681480"/>
          </a:xfrm>
          <a:prstGeom prst="rect">
            <a:avLst/>
          </a:prstGeom>
          <a:ln>
            <a:noFill/>
          </a:ln>
        </p:spPr>
      </p:pic>
      <p:pic>
        <p:nvPicPr>
          <p:cNvPr id="324" name="Imagem 10"/>
          <p:cNvPicPr/>
          <p:nvPr/>
        </p:nvPicPr>
        <p:blipFill>
          <a:blip r:embed="rId3"/>
          <a:stretch/>
        </p:blipFill>
        <p:spPr>
          <a:xfrm>
            <a:off x="100800" y="3075120"/>
            <a:ext cx="1290240" cy="683640"/>
          </a:xfrm>
          <a:prstGeom prst="rect">
            <a:avLst/>
          </a:prstGeom>
          <a:ln>
            <a:noFill/>
          </a:ln>
        </p:spPr>
      </p:pic>
      <p:sp>
        <p:nvSpPr>
          <p:cNvPr id="325" name="CustomShape 13"/>
          <p:cNvSpPr/>
          <p:nvPr/>
        </p:nvSpPr>
        <p:spPr>
          <a:xfrm>
            <a:off x="468000" y="4826520"/>
            <a:ext cx="864000" cy="216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ustomShape 1"/>
          <p:cNvSpPr/>
          <p:nvPr/>
        </p:nvSpPr>
        <p:spPr>
          <a:xfrm>
            <a:off x="573480" y="1555560"/>
            <a:ext cx="1283040" cy="4878360"/>
          </a:xfrm>
          <a:prstGeom prst="rect">
            <a:avLst/>
          </a:prstGeom>
          <a:solidFill>
            <a:srgbClr val="FDE003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28" name="TextShape 2"/>
          <p:cNvSpPr txBox="1"/>
          <p:nvPr/>
        </p:nvSpPr>
        <p:spPr>
          <a:xfrm>
            <a:off x="238320" y="19027"/>
            <a:ext cx="6131520" cy="670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Fluxo da Linha de Cuidado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9" name="CustomShape 3"/>
          <p:cNvSpPr/>
          <p:nvPr/>
        </p:nvSpPr>
        <p:spPr>
          <a:xfrm>
            <a:off x="647640" y="199440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Suspeita de Cardiopatia Congênita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0" name="CustomShape 4"/>
          <p:cNvSpPr/>
          <p:nvPr/>
        </p:nvSpPr>
        <p:spPr>
          <a:xfrm>
            <a:off x="647640" y="272844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Notificação obrigatória compartilhada ?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1" name="CustomShape 5"/>
          <p:cNvSpPr/>
          <p:nvPr/>
        </p:nvSpPr>
        <p:spPr>
          <a:xfrm>
            <a:off x="647640" y="346248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Contato Inicial com serviço de pré-natal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2" name="CustomShape 6"/>
          <p:cNvSpPr/>
          <p:nvPr/>
        </p:nvSpPr>
        <p:spPr>
          <a:xfrm>
            <a:off x="647640" y="419652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Classificação de risco do cardiopata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3" name="CustomShape 7"/>
          <p:cNvSpPr/>
          <p:nvPr/>
        </p:nvSpPr>
        <p:spPr>
          <a:xfrm>
            <a:off x="647640" y="493236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Orientação sobre local de parto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4" name="CustomShape 8"/>
          <p:cNvSpPr/>
          <p:nvPr/>
        </p:nvSpPr>
        <p:spPr>
          <a:xfrm>
            <a:off x="647640" y="566496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Elaboração de plano terapêutico individualizado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35" name="Line 9"/>
          <p:cNvSpPr/>
          <p:nvPr/>
        </p:nvSpPr>
        <p:spPr>
          <a:xfrm>
            <a:off x="2399994" y="2157563"/>
            <a:ext cx="24647" cy="3465413"/>
          </a:xfrm>
          <a:prstGeom prst="line">
            <a:avLst/>
          </a:prstGeom>
          <a:ln w="28440">
            <a:solidFill>
              <a:srgbClr val="0162AF"/>
            </a:solidFill>
            <a:custDash>
              <a:ds d="300000" sp="100000"/>
            </a:custDash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36" name="Line 10"/>
          <p:cNvSpPr/>
          <p:nvPr/>
        </p:nvSpPr>
        <p:spPr>
          <a:xfrm flipH="1">
            <a:off x="6093069" y="2157563"/>
            <a:ext cx="9249" cy="3465413"/>
          </a:xfrm>
          <a:prstGeom prst="line">
            <a:avLst/>
          </a:prstGeom>
          <a:ln w="28440">
            <a:solidFill>
              <a:srgbClr val="0162AF"/>
            </a:solidFill>
            <a:custDash>
              <a:ds d="300000" sp="100000"/>
            </a:custDash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37" name="CustomShape 11"/>
          <p:cNvSpPr/>
          <p:nvPr/>
        </p:nvSpPr>
        <p:spPr>
          <a:xfrm>
            <a:off x="2968200" y="3390120"/>
            <a:ext cx="1283040" cy="1974600"/>
          </a:xfrm>
          <a:prstGeom prst="rect">
            <a:avLst/>
          </a:prstGeom>
          <a:solidFill>
            <a:srgbClr val="FDE003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38" name="CustomShape 12"/>
          <p:cNvSpPr/>
          <p:nvPr/>
        </p:nvSpPr>
        <p:spPr>
          <a:xfrm>
            <a:off x="3050640" y="384228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FFFFFF"/>
                </a:solidFill>
                <a:latin typeface="Calibri"/>
              </a:rPr>
              <a:t>Preparação e capacitação do serviço hospitalar que receberá o paciente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339" name="CustomShape 13"/>
          <p:cNvSpPr/>
          <p:nvPr/>
        </p:nvSpPr>
        <p:spPr>
          <a:xfrm>
            <a:off x="3050640" y="457668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FFFFFF"/>
                </a:solidFill>
                <a:latin typeface="Calibri"/>
              </a:rPr>
              <a:t>Suporte à condição clínica do paciente (metas de aptidão cirúrgica)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340" name="CustomShape 14"/>
          <p:cNvSpPr/>
          <p:nvPr/>
        </p:nvSpPr>
        <p:spPr>
          <a:xfrm>
            <a:off x="4333320" y="3390120"/>
            <a:ext cx="1283040" cy="1974600"/>
          </a:xfrm>
          <a:prstGeom prst="rect">
            <a:avLst/>
          </a:prstGeom>
          <a:solidFill>
            <a:srgbClr val="FDE003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41" name="CustomShape 15"/>
          <p:cNvSpPr/>
          <p:nvPr/>
        </p:nvSpPr>
        <p:spPr>
          <a:xfrm>
            <a:off x="4415760" y="3842280"/>
            <a:ext cx="1127520" cy="13622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Suporte ao transporte do paciente ao serviço de alta complexidade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42" name="CustomShape 16"/>
          <p:cNvSpPr/>
          <p:nvPr/>
        </p:nvSpPr>
        <p:spPr>
          <a:xfrm>
            <a:off x="6885720" y="3390120"/>
            <a:ext cx="1283040" cy="1974600"/>
          </a:xfrm>
          <a:prstGeom prst="rect">
            <a:avLst/>
          </a:prstGeom>
          <a:solidFill>
            <a:srgbClr val="FDE003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43" name="CustomShape 17"/>
          <p:cNvSpPr/>
          <p:nvPr/>
        </p:nvSpPr>
        <p:spPr>
          <a:xfrm>
            <a:off x="6968520" y="384228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>
                <a:solidFill>
                  <a:srgbClr val="FFFFFF"/>
                </a:solidFill>
                <a:latin typeface="Calibri"/>
              </a:rPr>
              <a:t>Suporte ao paciente na UTI via Telemedicina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344" name="CustomShape 18"/>
          <p:cNvSpPr/>
          <p:nvPr/>
        </p:nvSpPr>
        <p:spPr>
          <a:xfrm>
            <a:off x="6968520" y="4576680"/>
            <a:ext cx="1127520" cy="692640"/>
          </a:xfrm>
          <a:prstGeom prst="rect">
            <a:avLst/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900" b="0" strike="noStrike" spc="-1">
                <a:solidFill>
                  <a:srgbClr val="FFFFFF"/>
                </a:solidFill>
                <a:latin typeface="Calibri"/>
              </a:rPr>
              <a:t>Acompanhamento: UTI Cardio, pré e pós cirúrgico, enfermaria, alta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345" name="CustomShape 19"/>
          <p:cNvSpPr/>
          <p:nvPr/>
        </p:nvSpPr>
        <p:spPr>
          <a:xfrm>
            <a:off x="687240" y="1548720"/>
            <a:ext cx="104832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0" strike="noStrike" spc="-1">
                <a:solidFill>
                  <a:srgbClr val="000000"/>
                </a:solidFill>
                <a:latin typeface="Calibri"/>
              </a:rPr>
              <a:t>Pré-Natal</a:t>
            </a:r>
            <a:endParaRPr lang="pt-BR" sz="1800" b="0" strike="noStrike" spc="-1">
              <a:latin typeface="Arial"/>
            </a:endParaRPr>
          </a:p>
        </p:txBody>
      </p:sp>
      <p:sp>
        <p:nvSpPr>
          <p:cNvPr id="346" name="CustomShape 20"/>
          <p:cNvSpPr/>
          <p:nvPr/>
        </p:nvSpPr>
        <p:spPr>
          <a:xfrm>
            <a:off x="2947680" y="3417480"/>
            <a:ext cx="134244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Pré-hospitalar</a:t>
            </a:r>
            <a:endParaRPr lang="pt-BR" sz="1600" b="0" strike="noStrike" spc="-1">
              <a:latin typeface="Arial"/>
            </a:endParaRPr>
          </a:p>
        </p:txBody>
      </p:sp>
      <p:sp>
        <p:nvSpPr>
          <p:cNvPr id="347" name="CustomShape 21"/>
          <p:cNvSpPr/>
          <p:nvPr/>
        </p:nvSpPr>
        <p:spPr>
          <a:xfrm>
            <a:off x="4440600" y="3423960"/>
            <a:ext cx="106812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600" b="0" strike="noStrike" spc="-1">
                <a:solidFill>
                  <a:srgbClr val="000000"/>
                </a:solidFill>
                <a:latin typeface="Calibri"/>
              </a:rPr>
              <a:t>Transporte</a:t>
            </a:r>
            <a:endParaRPr lang="pt-BR" sz="1600" b="0" strike="noStrike" spc="-1">
              <a:latin typeface="Arial"/>
            </a:endParaRPr>
          </a:p>
        </p:txBody>
      </p:sp>
      <p:sp>
        <p:nvSpPr>
          <p:cNvPr id="348" name="CustomShape 22"/>
          <p:cNvSpPr/>
          <p:nvPr/>
        </p:nvSpPr>
        <p:spPr>
          <a:xfrm>
            <a:off x="6894000" y="3439440"/>
            <a:ext cx="129816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400" b="0" strike="noStrike" spc="-1">
                <a:solidFill>
                  <a:srgbClr val="000000"/>
                </a:solidFill>
                <a:latin typeface="Calibri"/>
              </a:rPr>
              <a:t>Intra-hospitalar</a:t>
            </a:r>
            <a:endParaRPr lang="pt-BR" sz="1400" b="0" strike="noStrike" spc="-1">
              <a:latin typeface="Arial"/>
            </a:endParaRPr>
          </a:p>
        </p:txBody>
      </p:sp>
      <p:sp>
        <p:nvSpPr>
          <p:cNvPr id="349" name="CustomShape 23"/>
          <p:cNvSpPr/>
          <p:nvPr/>
        </p:nvSpPr>
        <p:spPr>
          <a:xfrm>
            <a:off x="3129120" y="2336760"/>
            <a:ext cx="234720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200" b="1" u="sng" strike="noStrike" spc="-1">
                <a:solidFill>
                  <a:srgbClr val="000000"/>
                </a:solidFill>
                <a:uFillTx/>
                <a:latin typeface="Calibri"/>
              </a:rPr>
              <a:t>Nascidos fora do ambiente hospitalar de alta complexidade cardiovascular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350" name="CustomShape 24"/>
          <p:cNvSpPr/>
          <p:nvPr/>
        </p:nvSpPr>
        <p:spPr>
          <a:xfrm>
            <a:off x="6369840" y="2428920"/>
            <a:ext cx="234720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200" b="1" u="sng" strike="noStrike" spc="-1">
                <a:solidFill>
                  <a:srgbClr val="000000"/>
                </a:solidFill>
                <a:uFillTx/>
                <a:latin typeface="Calibri"/>
              </a:rPr>
              <a:t>Ambiente hospitalar de alta complexidade cardiovascular</a:t>
            </a:r>
            <a:endParaRPr lang="pt-BR" sz="1200" b="0" strike="noStrike" spc="-1">
              <a:latin typeface="Arial"/>
            </a:endParaRPr>
          </a:p>
        </p:txBody>
      </p:sp>
      <p:sp>
        <p:nvSpPr>
          <p:cNvPr id="351" name="CustomShape 25"/>
          <p:cNvSpPr/>
          <p:nvPr/>
        </p:nvSpPr>
        <p:spPr>
          <a:xfrm>
            <a:off x="4975200" y="1204560"/>
            <a:ext cx="2211840" cy="6321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352" name="CustomShape 26"/>
          <p:cNvSpPr/>
          <p:nvPr/>
        </p:nvSpPr>
        <p:spPr>
          <a:xfrm rot="10800000" flipH="1">
            <a:off x="1970862" y="5622976"/>
            <a:ext cx="4798080" cy="8499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162AF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14300" y="79131"/>
            <a:ext cx="3470400" cy="6674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Situação</a:t>
            </a:r>
            <a:r>
              <a:rPr lang="en-US" sz="4000" b="1" strike="noStrike" spc="-1" dirty="0">
                <a:solidFill>
                  <a:srgbClr val="000000"/>
                </a:solidFill>
                <a:latin typeface="Calibri Light"/>
              </a:rPr>
              <a:t> </a:t>
            </a: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Atual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646144" y="1081661"/>
            <a:ext cx="7653794" cy="5256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Dificuldade de padrão no atendimento de bebês cardiopatas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, resultando em dificuldade no diagnóstico, no encaminhamento a local adequado para nascimento, confirmação diagnóstica, estabilização pós parto e realização de cirurgia no tempo indicado.</a:t>
            </a: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50" b="1" strike="noStrike" spc="-1" dirty="0">
              <a:solidFill>
                <a:srgbClr val="000000"/>
              </a:solidFill>
              <a:latin typeface="Calibri"/>
            </a:endParaRP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Desalinhamento de procedimentos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adotados nos períodos de pré-natal, nascimento e neonatal</a:t>
            </a: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50" b="1" strike="noStrike" spc="-1" dirty="0">
              <a:solidFill>
                <a:srgbClr val="000000"/>
              </a:solidFill>
              <a:latin typeface="Calibri"/>
            </a:endParaRP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Assimetria no conhecimento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especializado no atendimento em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, em pós cirúrgicos ou complicações clínicas</a:t>
            </a: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50" b="1" strike="noStrike" spc="-1" dirty="0">
              <a:solidFill>
                <a:srgbClr val="000000"/>
              </a:solidFill>
              <a:latin typeface="Calibri"/>
            </a:endParaRPr>
          </a:p>
          <a:p>
            <a:pPr marL="36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Disposição do Governo do Paraná, através da SESA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em buscar soluções efetivas para as situações vivenciadas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402223" y="117694"/>
            <a:ext cx="7886520" cy="593929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pt-BR" sz="4000" b="1" spc="-1" dirty="0">
                <a:solidFill>
                  <a:srgbClr val="000000"/>
                </a:solidFill>
                <a:latin typeface="Calibri Light"/>
              </a:rPr>
              <a:t>Indicadores </a:t>
            </a:r>
          </a:p>
        </p:txBody>
      </p:sp>
      <p:sp>
        <p:nvSpPr>
          <p:cNvPr id="354" name="TextShape 2"/>
          <p:cNvSpPr txBox="1"/>
          <p:nvPr/>
        </p:nvSpPr>
        <p:spPr>
          <a:xfrm>
            <a:off x="610975" y="999083"/>
            <a:ext cx="7886520" cy="5313794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pt-BR" sz="2600" b="1" strike="noStrike" spc="-1" dirty="0">
                <a:solidFill>
                  <a:srgbClr val="000000"/>
                </a:solidFill>
                <a:latin typeface="Calibri"/>
              </a:rPr>
              <a:t>Melhoria do atendimento a pacientes cardiopatas, com suporte de Telemedicina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pacientes incluídos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pacientes encaminhados 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pacientes por patologia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Tempo médio de internamento do paciente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Taxa de sobrevida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NPS – </a:t>
            </a:r>
            <a:r>
              <a:rPr lang="pt-BR" sz="2400" i="1" spc="-1" dirty="0">
                <a:solidFill>
                  <a:srgbClr val="000000"/>
                </a:solidFill>
                <a:latin typeface="Calibri"/>
              </a:rPr>
              <a:t>Net </a:t>
            </a:r>
            <a:r>
              <a:rPr lang="pt-BR" sz="2400" i="1" spc="-1" dirty="0" err="1">
                <a:solidFill>
                  <a:srgbClr val="000000"/>
                </a:solidFill>
                <a:latin typeface="Calibri"/>
              </a:rPr>
              <a:t>Promoting</a:t>
            </a:r>
            <a:r>
              <a:rPr lang="pt-BR" sz="2400" i="1" spc="-1" dirty="0">
                <a:solidFill>
                  <a:srgbClr val="000000"/>
                </a:solidFill>
                <a:latin typeface="Calibri"/>
              </a:rPr>
              <a:t> Score </a:t>
            </a:r>
            <a:r>
              <a:rPr lang="pt-BR" sz="2400" spc="-1" dirty="0">
                <a:solidFill>
                  <a:srgbClr val="000000"/>
                </a:solidFill>
                <a:latin typeface="Calibri"/>
              </a:rPr>
              <a:t>– Experiência dos usuários de UTI</a:t>
            </a: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pt-BR" sz="2600" b="1" spc="-1" dirty="0">
                <a:solidFill>
                  <a:srgbClr val="000000"/>
                </a:solidFill>
                <a:latin typeface="Calibri"/>
              </a:rPr>
              <a:t>Apoio a elaboração, regulamentação e implantação da Linha de Cuidado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documentos da Linha de Cuidados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Percentual de adesão aos protocolos por Unidade de Saúde</a:t>
            </a: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lang="pt-BR" sz="2600" b="1" spc="-1" dirty="0">
                <a:solidFill>
                  <a:srgbClr val="000000"/>
                </a:solidFill>
                <a:latin typeface="Calibri"/>
              </a:rPr>
              <a:t>Apoio a Rede de Telemedicina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Unidades ativas da Rede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profissionais orientados via Telemedicina</a:t>
            </a: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r>
              <a:rPr lang="pt-BR" sz="2400" spc="-1" dirty="0">
                <a:solidFill>
                  <a:srgbClr val="000000"/>
                </a:solidFill>
                <a:latin typeface="Calibri"/>
              </a:rPr>
              <a:t>Número de profissionais capacitados </a:t>
            </a:r>
          </a:p>
          <a:p>
            <a:pPr marL="914400" lvl="1" indent="-4572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600" spc="-1" dirty="0">
              <a:solidFill>
                <a:srgbClr val="000000"/>
              </a:solidFill>
              <a:latin typeface="Calibri"/>
            </a:endParaRPr>
          </a:p>
          <a:p>
            <a:pPr marL="914400" lvl="1" indent="-4572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600" spc="-1" dirty="0">
              <a:solidFill>
                <a:srgbClr val="000000"/>
              </a:solidFill>
              <a:latin typeface="Calibri"/>
            </a:endParaRP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400" spc="-1" dirty="0">
              <a:solidFill>
                <a:srgbClr val="000000"/>
              </a:solidFill>
              <a:latin typeface="Calibri"/>
            </a:endParaRPr>
          </a:p>
          <a:p>
            <a:pPr marL="342900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800100" lvl="1" indent="-342900">
              <a:lnSpc>
                <a:spcPct val="90000"/>
              </a:lnSpc>
              <a:spcBef>
                <a:spcPts val="1001"/>
              </a:spcBef>
              <a:buFont typeface="Arial" panose="020B0604020202020204" pitchFamily="34" charset="0"/>
              <a:buChar char="•"/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" b="573"/>
          <a:stretch/>
        </p:blipFill>
        <p:spPr>
          <a:xfrm>
            <a:off x="1491406" y="1538479"/>
            <a:ext cx="6080526" cy="4084076"/>
          </a:xfrm>
          <a:prstGeom prst="rect">
            <a:avLst/>
          </a:prstGeom>
        </p:spPr>
      </p:pic>
      <p:pic>
        <p:nvPicPr>
          <p:cNvPr id="12" name="Imagem 11"/>
          <p:cNvPicPr/>
          <p:nvPr/>
        </p:nvPicPr>
        <p:blipFill>
          <a:blip r:embed="rId3"/>
          <a:stretch/>
        </p:blipFill>
        <p:spPr>
          <a:xfrm>
            <a:off x="7767308" y="5887532"/>
            <a:ext cx="1137673" cy="507538"/>
          </a:xfrm>
          <a:prstGeom prst="rect">
            <a:avLst/>
          </a:prstGeom>
          <a:ln>
            <a:noFill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8" y="5622555"/>
            <a:ext cx="1203582" cy="88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" name="Imagem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291" y="3951656"/>
            <a:ext cx="522548" cy="522548"/>
          </a:xfrm>
          <a:prstGeom prst="rect">
            <a:avLst/>
          </a:prstGeom>
        </p:spPr>
      </p:pic>
      <p:pic>
        <p:nvPicPr>
          <p:cNvPr id="25" name="Imagem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43" y="2688617"/>
            <a:ext cx="513568" cy="513568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633" y="2181515"/>
            <a:ext cx="516809" cy="516809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099" y="3252491"/>
            <a:ext cx="549098" cy="549098"/>
          </a:xfrm>
          <a:prstGeom prst="rect">
            <a:avLst/>
          </a:prstGeom>
        </p:spPr>
      </p:pic>
      <p:pic>
        <p:nvPicPr>
          <p:cNvPr id="28" name="Imagem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81" y="4726575"/>
            <a:ext cx="495914" cy="495914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15" y="4198010"/>
            <a:ext cx="552389" cy="552389"/>
          </a:xfrm>
          <a:prstGeom prst="rect">
            <a:avLst/>
          </a:prstGeom>
        </p:spPr>
      </p:pic>
      <p:sp>
        <p:nvSpPr>
          <p:cNvPr id="15" name="CustomShape 9"/>
          <p:cNvSpPr/>
          <p:nvPr/>
        </p:nvSpPr>
        <p:spPr>
          <a:xfrm>
            <a:off x="6170861" y="4096136"/>
            <a:ext cx="562708" cy="50995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pt-BR"/>
          </a:p>
        </p:txBody>
      </p:sp>
      <p:sp>
        <p:nvSpPr>
          <p:cNvPr id="2" name="CaixaDeTexto 1"/>
          <p:cNvSpPr txBox="1"/>
          <p:nvPr/>
        </p:nvSpPr>
        <p:spPr>
          <a:xfrm>
            <a:off x="6126712" y="4212595"/>
            <a:ext cx="1276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Curitiba</a:t>
            </a:r>
          </a:p>
        </p:txBody>
      </p:sp>
      <p:sp>
        <p:nvSpPr>
          <p:cNvPr id="16" name="CustomShape 2"/>
          <p:cNvSpPr/>
          <p:nvPr/>
        </p:nvSpPr>
        <p:spPr>
          <a:xfrm>
            <a:off x="371142" y="207789"/>
            <a:ext cx="70866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b="1" spc="-1" dirty="0">
                <a:solidFill>
                  <a:srgbClr val="000000"/>
                </a:solidFill>
                <a:latin typeface="Calibri Light"/>
              </a:rPr>
              <a:t>LINHA DE CUIDADO: CARDIOPATIAS CONGÊNITAS – PERÍODO NEONATAL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4C3A4-98EF-48FE-A3FC-29FC9D5F5F68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769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54414" y="1189080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Conhecimento acumulado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do Pequeno Príncipe em 100 anos de história em pediatria e atualmente em mais de 30 especialidades pediátricas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 lvl="1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&gt; três décadas de experiência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nesta linha de cuidado, com resultados significativos em desfecho primário (96% de sobrevida global)</a:t>
            </a:r>
          </a:p>
          <a:p>
            <a:pPr marL="360" lvl="1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 lvl="1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&gt;500 cirurgias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cardíacas ano (70 neonatais)</a:t>
            </a:r>
          </a:p>
          <a:p>
            <a:pPr marL="360" lvl="1">
              <a:spcBef>
                <a:spcPts val="1001"/>
              </a:spcBef>
              <a:buClr>
                <a:srgbClr val="000000"/>
              </a:buClr>
            </a:pPr>
            <a:endParaRPr lang="pt-BR" sz="1000" b="1" spc="-1" dirty="0">
              <a:solidFill>
                <a:srgbClr val="000000"/>
              </a:solidFill>
              <a:latin typeface="Calibri"/>
            </a:endParaRPr>
          </a:p>
          <a:p>
            <a:pPr marL="360" lvl="1">
              <a:spcBef>
                <a:spcPts val="1001"/>
              </a:spcBef>
              <a:buClr>
                <a:srgbClr val="000000"/>
              </a:buClr>
            </a:pPr>
            <a:r>
              <a:rPr lang="pt-BR" sz="2400" b="1" spc="-1" dirty="0">
                <a:solidFill>
                  <a:srgbClr val="000000"/>
                </a:solidFill>
                <a:latin typeface="Calibri"/>
              </a:rPr>
              <a:t>Equipe de alto padrão </a:t>
            </a:r>
            <a:r>
              <a:rPr lang="pt-BR" sz="2400" spc="-1" dirty="0">
                <a:solidFill>
                  <a:srgbClr val="000000"/>
                </a:solidFill>
                <a:latin typeface="Calibri"/>
              </a:rPr>
              <a:t>em atendimento a cardiopatas </a:t>
            </a:r>
          </a:p>
          <a:p>
            <a:pPr marL="343260" lvl="1" indent="-3429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201697" y="26377"/>
            <a:ext cx="3303360" cy="689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Oportunidades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615960" y="720000"/>
            <a:ext cx="7886520" cy="4820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Equipe de alto padrão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em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neonatal e cardiológica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Experiência na estruturação do Programa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bebê de risco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Experiência de três anos em telemedicina </a:t>
            </a:r>
            <a:r>
              <a:rPr lang="pt-BR" sz="2400" b="1" strike="noStrike" spc="-1" dirty="0" err="1">
                <a:solidFill>
                  <a:srgbClr val="000000"/>
                </a:solidFill>
                <a:latin typeface="Calibri"/>
              </a:rPr>
              <a:t>inter</a:t>
            </a: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2400" b="1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com o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Children’s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Hospital de Pittsburgh com foco em cardiologia pediátrica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1050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pc="-1" dirty="0">
                <a:solidFill>
                  <a:srgbClr val="000000"/>
                </a:solidFill>
                <a:latin typeface="Calibri"/>
              </a:rPr>
              <a:t>Existência do Programa Mãe Paranaense </a:t>
            </a:r>
            <a:r>
              <a:rPr lang="pt-BR" sz="2400" spc="-1" dirty="0">
                <a:solidFill>
                  <a:srgbClr val="000000"/>
                </a:solidFill>
                <a:latin typeface="Calibri"/>
              </a:rPr>
              <a:t>gerando mobilização de rede de cuidado pré-natal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175320" y="0"/>
            <a:ext cx="3303360" cy="6890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Oportunidades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" b="573"/>
          <a:stretch/>
        </p:blipFill>
        <p:spPr>
          <a:xfrm>
            <a:off x="1607092" y="2009895"/>
            <a:ext cx="5410212" cy="3614925"/>
          </a:xfrm>
          <a:prstGeom prst="rect">
            <a:avLst/>
          </a:prstGeom>
        </p:spPr>
      </p:pic>
      <p:sp>
        <p:nvSpPr>
          <p:cNvPr id="137" name="TextShape 1"/>
          <p:cNvSpPr txBox="1"/>
          <p:nvPr/>
        </p:nvSpPr>
        <p:spPr>
          <a:xfrm>
            <a:off x="80848" y="25109"/>
            <a:ext cx="4520160" cy="5990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Resumo da proposta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77440" y="864000"/>
            <a:ext cx="7886520" cy="17496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400" b="0" strike="noStrike" spc="-1" noProof="1">
                <a:solidFill>
                  <a:srgbClr val="000000"/>
                </a:solidFill>
                <a:latin typeface="Calibri"/>
              </a:rPr>
              <a:t>Apoiar a SESA na elaboração, regulamentação e implementação de Linha de Cuidado a bebês com cardiopatia</a:t>
            </a:r>
            <a:r>
              <a:rPr lang="en-US" sz="2400" spc="-1" noProof="1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400" b="0" strike="noStrike" spc="-1" noProof="1">
                <a:solidFill>
                  <a:srgbClr val="000000"/>
                </a:solidFill>
                <a:latin typeface="Calibri"/>
              </a:rPr>
              <a:t>grave, ancorado no modelo de telemedicina.</a:t>
            </a: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en-US" sz="2800" b="0" strike="noStrike" spc="-1" noProof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9" name="Imagem 3"/>
          <p:cNvPicPr/>
          <p:nvPr/>
        </p:nvPicPr>
        <p:blipFill>
          <a:blip r:embed="rId3"/>
          <a:stretch/>
        </p:blipFill>
        <p:spPr>
          <a:xfrm>
            <a:off x="7335720" y="5821200"/>
            <a:ext cx="1421280" cy="663120"/>
          </a:xfrm>
          <a:prstGeom prst="rect">
            <a:avLst/>
          </a:prstGeom>
          <a:ln>
            <a:noFill/>
          </a:ln>
        </p:spPr>
      </p:pic>
      <p:pic>
        <p:nvPicPr>
          <p:cNvPr id="140" name="Imagem 4"/>
          <p:cNvPicPr/>
          <p:nvPr/>
        </p:nvPicPr>
        <p:blipFill>
          <a:blip r:embed="rId4"/>
          <a:srcRect l="9096" t="3803"/>
          <a:stretch/>
        </p:blipFill>
        <p:spPr>
          <a:xfrm>
            <a:off x="1902251" y="5656691"/>
            <a:ext cx="2188080" cy="818756"/>
          </a:xfrm>
          <a:prstGeom prst="rect">
            <a:avLst/>
          </a:prstGeom>
          <a:ln>
            <a:noFill/>
          </a:ln>
        </p:spPr>
      </p:pic>
      <p:pic>
        <p:nvPicPr>
          <p:cNvPr id="142" name="Picture 12"/>
          <p:cNvPicPr/>
          <p:nvPr/>
        </p:nvPicPr>
        <p:blipFill>
          <a:blip r:embed="rId5"/>
          <a:stretch/>
        </p:blipFill>
        <p:spPr>
          <a:xfrm>
            <a:off x="160637" y="5519250"/>
            <a:ext cx="1786865" cy="1076159"/>
          </a:xfrm>
          <a:prstGeom prst="rect">
            <a:avLst/>
          </a:prstGeom>
          <a:ln>
            <a:noFill/>
          </a:ln>
        </p:spPr>
      </p:pic>
      <p:sp>
        <p:nvSpPr>
          <p:cNvPr id="149" name="CustomShape 9"/>
          <p:cNvSpPr/>
          <p:nvPr/>
        </p:nvSpPr>
        <p:spPr>
          <a:xfrm>
            <a:off x="5836159" y="4335538"/>
            <a:ext cx="412920" cy="390600"/>
          </a:xfrm>
          <a:prstGeom prst="ellipse">
            <a:avLst/>
          </a:prstGeom>
          <a:solidFill>
            <a:srgbClr val="FF0000">
              <a:alpha val="32000"/>
            </a:srgb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pt-BR"/>
          </a:p>
        </p:txBody>
      </p:sp>
      <p:pic>
        <p:nvPicPr>
          <p:cNvPr id="156" name="Imagem 155"/>
          <p:cNvPicPr/>
          <p:nvPr/>
        </p:nvPicPr>
        <p:blipFill>
          <a:blip r:embed="rId6"/>
          <a:stretch/>
        </p:blipFill>
        <p:spPr>
          <a:xfrm>
            <a:off x="5152292" y="5684082"/>
            <a:ext cx="1989727" cy="766481"/>
          </a:xfrm>
          <a:prstGeom prst="rect">
            <a:avLst/>
          </a:prstGeom>
          <a:ln>
            <a:noFill/>
          </a:ln>
        </p:spPr>
      </p:pic>
      <p:sp>
        <p:nvSpPr>
          <p:cNvPr id="6" name="Seta para a Esquerda e para a Direita 5"/>
          <p:cNvSpPr/>
          <p:nvPr/>
        </p:nvSpPr>
        <p:spPr>
          <a:xfrm rot="2527882">
            <a:off x="4881905" y="3785986"/>
            <a:ext cx="1258776" cy="155222"/>
          </a:xfrm>
          <a:prstGeom prst="leftRightArrow">
            <a:avLst>
              <a:gd name="adj1" fmla="val 50000"/>
              <a:gd name="adj2" fmla="val 124473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Esquerda e para a Direita 26"/>
          <p:cNvSpPr/>
          <p:nvPr/>
        </p:nvSpPr>
        <p:spPr>
          <a:xfrm rot="1783838">
            <a:off x="3172334" y="3645615"/>
            <a:ext cx="2857347" cy="156842"/>
          </a:xfrm>
          <a:prstGeom prst="leftRightArrow">
            <a:avLst>
              <a:gd name="adj1" fmla="val 50000"/>
              <a:gd name="adj2" fmla="val 124473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Seta para a Esquerda e para a Direita 27"/>
          <p:cNvSpPr/>
          <p:nvPr/>
        </p:nvSpPr>
        <p:spPr>
          <a:xfrm rot="643399">
            <a:off x="2838258" y="4162770"/>
            <a:ext cx="3000167" cy="147894"/>
          </a:xfrm>
          <a:prstGeom prst="leftRightArrow">
            <a:avLst>
              <a:gd name="adj1" fmla="val 50000"/>
              <a:gd name="adj2" fmla="val 124473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Seta para a Esquerda e para a Direita 28"/>
          <p:cNvSpPr/>
          <p:nvPr/>
        </p:nvSpPr>
        <p:spPr>
          <a:xfrm>
            <a:off x="4322007" y="4566663"/>
            <a:ext cx="1464069" cy="161367"/>
          </a:xfrm>
          <a:prstGeom prst="leftRightArrow">
            <a:avLst>
              <a:gd name="adj1" fmla="val 50000"/>
              <a:gd name="adj2" fmla="val 124473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Seta para a Esquerda e para a Direita 29"/>
          <p:cNvSpPr/>
          <p:nvPr/>
        </p:nvSpPr>
        <p:spPr>
          <a:xfrm rot="21018064">
            <a:off x="3658942" y="4933163"/>
            <a:ext cx="2206634" cy="162038"/>
          </a:xfrm>
          <a:prstGeom prst="leftRightArrow">
            <a:avLst>
              <a:gd name="adj1" fmla="val 50000"/>
              <a:gd name="adj2" fmla="val 124473"/>
            </a:avLst>
          </a:prstGeom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Seta para a Esquerda e para a Direita 30"/>
          <p:cNvSpPr/>
          <p:nvPr/>
        </p:nvSpPr>
        <p:spPr>
          <a:xfrm rot="388862">
            <a:off x="6303415" y="4624486"/>
            <a:ext cx="261841" cy="45719"/>
          </a:xfrm>
          <a:prstGeom prst="leftRightArrow">
            <a:avLst>
              <a:gd name="adj1" fmla="val 50000"/>
              <a:gd name="adj2" fmla="val 124473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3189980" y="2803795"/>
            <a:ext cx="137247" cy="1249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" name="Conector reto 8"/>
          <p:cNvCxnSpPr/>
          <p:nvPr/>
        </p:nvCxnSpPr>
        <p:spPr>
          <a:xfrm flipV="1">
            <a:off x="3305187" y="2606268"/>
            <a:ext cx="318055" cy="240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>
            <a:off x="3305187" y="2891367"/>
            <a:ext cx="398510" cy="211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ector reto 40"/>
          <p:cNvCxnSpPr/>
          <p:nvPr/>
        </p:nvCxnSpPr>
        <p:spPr>
          <a:xfrm flipH="1" flipV="1">
            <a:off x="2867556" y="2679373"/>
            <a:ext cx="355072" cy="16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to 43"/>
          <p:cNvCxnSpPr/>
          <p:nvPr/>
        </p:nvCxnSpPr>
        <p:spPr>
          <a:xfrm flipV="1">
            <a:off x="3026892" y="2905071"/>
            <a:ext cx="234332" cy="3558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ector reto 46"/>
          <p:cNvCxnSpPr/>
          <p:nvPr/>
        </p:nvCxnSpPr>
        <p:spPr>
          <a:xfrm flipH="1" flipV="1">
            <a:off x="3218457" y="2417359"/>
            <a:ext cx="36839" cy="42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 flipH="1" flipV="1">
            <a:off x="3272487" y="2886915"/>
            <a:ext cx="150450" cy="373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 flipH="1">
            <a:off x="3319456" y="2808633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 flipH="1">
            <a:off x="2787720" y="2889247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Conector reto 60"/>
          <p:cNvCxnSpPr/>
          <p:nvPr/>
        </p:nvCxnSpPr>
        <p:spPr>
          <a:xfrm flipV="1">
            <a:off x="4916552" y="3023338"/>
            <a:ext cx="318055" cy="240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ector reto 61"/>
          <p:cNvCxnSpPr/>
          <p:nvPr/>
        </p:nvCxnSpPr>
        <p:spPr>
          <a:xfrm>
            <a:off x="4916552" y="3308437"/>
            <a:ext cx="398510" cy="211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flipH="1" flipV="1">
            <a:off x="4478921" y="3096443"/>
            <a:ext cx="355072" cy="16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 flipV="1">
            <a:off x="4638257" y="3322141"/>
            <a:ext cx="234332" cy="3558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ector reto 64"/>
          <p:cNvCxnSpPr/>
          <p:nvPr/>
        </p:nvCxnSpPr>
        <p:spPr>
          <a:xfrm flipH="1" flipV="1">
            <a:off x="4829822" y="2834429"/>
            <a:ext cx="36839" cy="42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ector reto 65"/>
          <p:cNvCxnSpPr/>
          <p:nvPr/>
        </p:nvCxnSpPr>
        <p:spPr>
          <a:xfrm flipH="1" flipV="1">
            <a:off x="4883852" y="3303985"/>
            <a:ext cx="150450" cy="373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ector reto 66"/>
          <p:cNvCxnSpPr/>
          <p:nvPr/>
        </p:nvCxnSpPr>
        <p:spPr>
          <a:xfrm flipH="1">
            <a:off x="4930821" y="3225703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ector reto 67"/>
          <p:cNvCxnSpPr/>
          <p:nvPr/>
        </p:nvCxnSpPr>
        <p:spPr>
          <a:xfrm flipH="1">
            <a:off x="4399085" y="3306317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ector reto 68"/>
          <p:cNvCxnSpPr/>
          <p:nvPr/>
        </p:nvCxnSpPr>
        <p:spPr>
          <a:xfrm flipV="1">
            <a:off x="2812633" y="3659788"/>
            <a:ext cx="318055" cy="240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ector reto 69"/>
          <p:cNvCxnSpPr/>
          <p:nvPr/>
        </p:nvCxnSpPr>
        <p:spPr>
          <a:xfrm>
            <a:off x="2812633" y="3944887"/>
            <a:ext cx="398510" cy="211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ector reto 70"/>
          <p:cNvCxnSpPr/>
          <p:nvPr/>
        </p:nvCxnSpPr>
        <p:spPr>
          <a:xfrm flipH="1" flipV="1">
            <a:off x="2375002" y="3732893"/>
            <a:ext cx="355072" cy="16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ector reto 71"/>
          <p:cNvCxnSpPr/>
          <p:nvPr/>
        </p:nvCxnSpPr>
        <p:spPr>
          <a:xfrm flipV="1">
            <a:off x="2534338" y="3958591"/>
            <a:ext cx="234332" cy="3558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ector reto 72"/>
          <p:cNvCxnSpPr/>
          <p:nvPr/>
        </p:nvCxnSpPr>
        <p:spPr>
          <a:xfrm flipH="1" flipV="1">
            <a:off x="2725903" y="3470879"/>
            <a:ext cx="36839" cy="42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ector reto 73"/>
          <p:cNvCxnSpPr/>
          <p:nvPr/>
        </p:nvCxnSpPr>
        <p:spPr>
          <a:xfrm flipH="1" flipV="1">
            <a:off x="2779933" y="3940435"/>
            <a:ext cx="150450" cy="373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ector reto 74"/>
          <p:cNvCxnSpPr/>
          <p:nvPr/>
        </p:nvCxnSpPr>
        <p:spPr>
          <a:xfrm flipH="1">
            <a:off x="2826902" y="3862153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ector reto 75"/>
          <p:cNvCxnSpPr/>
          <p:nvPr/>
        </p:nvCxnSpPr>
        <p:spPr>
          <a:xfrm flipH="1">
            <a:off x="2295166" y="3942767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ector reto 76"/>
          <p:cNvCxnSpPr/>
          <p:nvPr/>
        </p:nvCxnSpPr>
        <p:spPr>
          <a:xfrm flipV="1">
            <a:off x="4082120" y="4351628"/>
            <a:ext cx="318055" cy="240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ector reto 77"/>
          <p:cNvCxnSpPr/>
          <p:nvPr/>
        </p:nvCxnSpPr>
        <p:spPr>
          <a:xfrm>
            <a:off x="4082120" y="4636727"/>
            <a:ext cx="398510" cy="211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Conector reto 78"/>
          <p:cNvCxnSpPr/>
          <p:nvPr/>
        </p:nvCxnSpPr>
        <p:spPr>
          <a:xfrm flipH="1" flipV="1">
            <a:off x="3644489" y="4424733"/>
            <a:ext cx="355072" cy="16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Conector reto 79"/>
          <p:cNvCxnSpPr/>
          <p:nvPr/>
        </p:nvCxnSpPr>
        <p:spPr>
          <a:xfrm flipV="1">
            <a:off x="3803825" y="4650431"/>
            <a:ext cx="234332" cy="3558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ector reto 80"/>
          <p:cNvCxnSpPr/>
          <p:nvPr/>
        </p:nvCxnSpPr>
        <p:spPr>
          <a:xfrm flipH="1" flipV="1">
            <a:off x="3995390" y="4162719"/>
            <a:ext cx="36839" cy="42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Conector reto 81"/>
          <p:cNvCxnSpPr/>
          <p:nvPr/>
        </p:nvCxnSpPr>
        <p:spPr>
          <a:xfrm flipH="1" flipV="1">
            <a:off x="4049420" y="4632275"/>
            <a:ext cx="150450" cy="373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Conector reto 82"/>
          <p:cNvCxnSpPr/>
          <p:nvPr/>
        </p:nvCxnSpPr>
        <p:spPr>
          <a:xfrm flipH="1">
            <a:off x="4096389" y="4553993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ector reto 83"/>
          <p:cNvCxnSpPr/>
          <p:nvPr/>
        </p:nvCxnSpPr>
        <p:spPr>
          <a:xfrm flipH="1">
            <a:off x="3564653" y="4634607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ector reto 84"/>
          <p:cNvCxnSpPr/>
          <p:nvPr/>
        </p:nvCxnSpPr>
        <p:spPr>
          <a:xfrm flipV="1">
            <a:off x="3426858" y="4864622"/>
            <a:ext cx="318055" cy="2404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ector reto 85"/>
          <p:cNvCxnSpPr/>
          <p:nvPr/>
        </p:nvCxnSpPr>
        <p:spPr>
          <a:xfrm>
            <a:off x="3426858" y="5149721"/>
            <a:ext cx="398510" cy="2116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ector reto 86"/>
          <p:cNvCxnSpPr/>
          <p:nvPr/>
        </p:nvCxnSpPr>
        <p:spPr>
          <a:xfrm flipH="1" flipV="1">
            <a:off x="2989227" y="4937727"/>
            <a:ext cx="355072" cy="169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ector reto 87"/>
          <p:cNvCxnSpPr/>
          <p:nvPr/>
        </p:nvCxnSpPr>
        <p:spPr>
          <a:xfrm flipV="1">
            <a:off x="3148563" y="5163425"/>
            <a:ext cx="234332" cy="3558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ector reto 88"/>
          <p:cNvCxnSpPr/>
          <p:nvPr/>
        </p:nvCxnSpPr>
        <p:spPr>
          <a:xfrm flipH="1" flipV="1">
            <a:off x="3340128" y="4675713"/>
            <a:ext cx="36839" cy="423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ector reto 89"/>
          <p:cNvCxnSpPr/>
          <p:nvPr/>
        </p:nvCxnSpPr>
        <p:spPr>
          <a:xfrm flipH="1" flipV="1">
            <a:off x="3394158" y="5145269"/>
            <a:ext cx="150450" cy="373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Conector reto 90"/>
          <p:cNvCxnSpPr/>
          <p:nvPr/>
        </p:nvCxnSpPr>
        <p:spPr>
          <a:xfrm flipH="1">
            <a:off x="3441127" y="5066987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Conector reto 91"/>
          <p:cNvCxnSpPr/>
          <p:nvPr/>
        </p:nvCxnSpPr>
        <p:spPr>
          <a:xfrm flipH="1">
            <a:off x="2909391" y="5147601"/>
            <a:ext cx="489616" cy="604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ector reto 92"/>
          <p:cNvCxnSpPr/>
          <p:nvPr/>
        </p:nvCxnSpPr>
        <p:spPr>
          <a:xfrm flipV="1">
            <a:off x="6690054" y="4495624"/>
            <a:ext cx="148022" cy="1196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ector reto 93"/>
          <p:cNvCxnSpPr/>
          <p:nvPr/>
        </p:nvCxnSpPr>
        <p:spPr>
          <a:xfrm>
            <a:off x="6690054" y="4659861"/>
            <a:ext cx="220109" cy="1319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Conector reto 94"/>
          <p:cNvCxnSpPr/>
          <p:nvPr/>
        </p:nvCxnSpPr>
        <p:spPr>
          <a:xfrm flipH="1" flipV="1">
            <a:off x="6493832" y="4559828"/>
            <a:ext cx="179758" cy="95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ector reto 95"/>
          <p:cNvCxnSpPr/>
          <p:nvPr/>
        </p:nvCxnSpPr>
        <p:spPr>
          <a:xfrm flipV="1">
            <a:off x="6517616" y="4673566"/>
            <a:ext cx="128475" cy="1915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ector reto 96"/>
          <p:cNvCxnSpPr/>
          <p:nvPr/>
        </p:nvCxnSpPr>
        <p:spPr>
          <a:xfrm flipV="1">
            <a:off x="6640165" y="4495624"/>
            <a:ext cx="4345" cy="1136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ector reto 97"/>
          <p:cNvCxnSpPr/>
          <p:nvPr/>
        </p:nvCxnSpPr>
        <p:spPr>
          <a:xfrm flipH="1" flipV="1">
            <a:off x="6657354" y="4655410"/>
            <a:ext cx="102582" cy="2104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ector reto 98"/>
          <p:cNvCxnSpPr/>
          <p:nvPr/>
        </p:nvCxnSpPr>
        <p:spPr>
          <a:xfrm flipH="1">
            <a:off x="6704323" y="4629647"/>
            <a:ext cx="179411" cy="79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ector reto 99"/>
          <p:cNvCxnSpPr/>
          <p:nvPr/>
        </p:nvCxnSpPr>
        <p:spPr>
          <a:xfrm flipH="1">
            <a:off x="6517616" y="4657741"/>
            <a:ext cx="144587" cy="311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Elipse 100"/>
          <p:cNvSpPr/>
          <p:nvPr/>
        </p:nvSpPr>
        <p:spPr>
          <a:xfrm>
            <a:off x="4821556" y="3236504"/>
            <a:ext cx="137247" cy="1249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2" name="Elipse 101"/>
          <p:cNvSpPr/>
          <p:nvPr/>
        </p:nvSpPr>
        <p:spPr>
          <a:xfrm>
            <a:off x="2711593" y="3859320"/>
            <a:ext cx="137247" cy="1249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3" name="Elipse 102"/>
          <p:cNvSpPr/>
          <p:nvPr/>
        </p:nvSpPr>
        <p:spPr>
          <a:xfrm>
            <a:off x="3995980" y="4528404"/>
            <a:ext cx="137247" cy="1249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4" name="Elipse 103"/>
          <p:cNvSpPr/>
          <p:nvPr/>
        </p:nvSpPr>
        <p:spPr>
          <a:xfrm>
            <a:off x="3318552" y="5071665"/>
            <a:ext cx="137247" cy="12499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5" name="Elipse 104"/>
          <p:cNvSpPr/>
          <p:nvPr/>
        </p:nvSpPr>
        <p:spPr>
          <a:xfrm>
            <a:off x="6632865" y="4614421"/>
            <a:ext cx="84720" cy="9267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131885" y="0"/>
            <a:ext cx="7999920" cy="5698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Resultados Esperados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670680" y="1415880"/>
            <a:ext cx="788652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Linha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de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cuidado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bebês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com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cardiopatia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grave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elaborada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regulamentada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implantada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no Estado do Paraná.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en-US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Potencialização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dos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recursos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físicos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e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técnicos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existentes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no Estado do Paraná.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en-US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Melhoria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da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atenção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ofertada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a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bebês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cardiopatas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consequente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desfechos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clínicos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endParaRPr lang="en-US" sz="1000" b="0" strike="noStrike" spc="-1" dirty="0">
              <a:solidFill>
                <a:srgbClr val="000000"/>
              </a:solidFill>
              <a:latin typeface="Calibri"/>
            </a:endParaRP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Redução</a:t>
            </a: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 da </a:t>
            </a:r>
            <a:r>
              <a:rPr lang="en-US" sz="2800" b="1" strike="noStrike" spc="-1" dirty="0" err="1">
                <a:solidFill>
                  <a:srgbClr val="000000"/>
                </a:solidFill>
                <a:latin typeface="Calibri"/>
              </a:rPr>
              <a:t>mortalidade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de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bebês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com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cardiopatia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grave no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período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neo-natal.</a:t>
            </a:r>
          </a:p>
          <a:p>
            <a:pPr>
              <a:lnSpc>
                <a:spcPct val="100000"/>
              </a:lnSpc>
              <a:spcBef>
                <a:spcPts val="1001"/>
              </a:spcBef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96715" y="87923"/>
            <a:ext cx="4258440" cy="6872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Objetivo Primário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TextShape 2"/>
          <p:cNvSpPr txBox="1"/>
          <p:nvPr/>
        </p:nvSpPr>
        <p:spPr>
          <a:xfrm>
            <a:off x="628560" y="1229760"/>
            <a:ext cx="7812055" cy="4897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60">
              <a:spcBef>
                <a:spcPts val="1001"/>
              </a:spcBef>
              <a:buClr>
                <a:srgbClr val="000000"/>
              </a:buClr>
            </a:pP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Prestar suporte à SESA/PR na elaboração, regulamentação e implantação da </a:t>
            </a:r>
            <a:r>
              <a:rPr lang="pt-BR" sz="2800" b="1" strike="noStrike" spc="-1" dirty="0">
                <a:solidFill>
                  <a:srgbClr val="000000"/>
                </a:solidFill>
                <a:latin typeface="Calibri"/>
              </a:rPr>
              <a:t>Linha de Cuidado para pacientes pediátricos portadores de Cardiopatia Congênita Neonatal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por meio de constituição e qualificação de uma Rede de Atendimento, desde o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pré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 natal até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, via Telemedicina, contribuindo para melhoria de resultados assistenciais e redução de mortalidade </a:t>
            </a:r>
            <a:r>
              <a:rPr lang="pt-BR" sz="2800" b="0" strike="noStrike" spc="-1" dirty="0" err="1">
                <a:solidFill>
                  <a:srgbClr val="000000"/>
                </a:solidFill>
                <a:latin typeface="Calibri"/>
              </a:rPr>
              <a:t>neo-natal</a:t>
            </a:r>
            <a:r>
              <a:rPr lang="pt-BR" sz="2800" b="0" strike="noStrike" spc="-1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>
              <a:lnSpc>
                <a:spcPct val="170000"/>
              </a:lnSpc>
              <a:spcBef>
                <a:spcPts val="1001"/>
              </a:spcBef>
            </a:pPr>
            <a:endParaRPr lang="pt-BR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123092" y="17585"/>
            <a:ext cx="5256720" cy="6663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Objetivos Secundários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389965" y="874059"/>
            <a:ext cx="8133395" cy="5316141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Realizar diagnóstico nas </a:t>
            </a:r>
            <a:r>
              <a:rPr lang="pt-BR" sz="2400" b="1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indicadas pela SESA e apoiar elaboração de planos de melhorias, quando for o caso.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Elaborar, propor e discutir fluxos de encaminhamentos, protocolos-padrões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de atendimento, regulação e implantação da Linha de cuidado.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Acompanhar os bebês com suspeita e diagnóstico confirmado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de cardiopatia procedendo orientações 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Prestar serviço de Telemedicina </a:t>
            </a:r>
            <a:r>
              <a:rPr lang="pt-BR" sz="2400" b="1" strike="noStrike" spc="-1" dirty="0" err="1">
                <a:solidFill>
                  <a:srgbClr val="000000"/>
                </a:solidFill>
                <a:latin typeface="Calibri"/>
              </a:rPr>
              <a:t>inter</a:t>
            </a: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2400" b="1" strike="noStrike" spc="-1" dirty="0" err="1">
                <a:solidFill>
                  <a:srgbClr val="000000"/>
                </a:solidFill>
                <a:latin typeface="Calibri"/>
              </a:rPr>
              <a:t>UTIs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no período </a:t>
            </a:r>
            <a:r>
              <a:rPr lang="pt-BR" sz="2400" b="0" strike="noStrike" spc="-1" dirty="0" err="1">
                <a:solidFill>
                  <a:srgbClr val="000000"/>
                </a:solidFill>
                <a:latin typeface="Calibri"/>
              </a:rPr>
              <a:t>pré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e pós cirúrgicos ou com complicações clínicas, com discussão de casos em beira de leito.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Mobilizar e animar a Rede de Telemedicina</a:t>
            </a: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 liderada pelo HPP e composta pelas Unidade envolvidas no atendimento a bebês cardiopatas, mediante encontros presenciais e à distância além de capacitações. 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</a:pPr>
            <a:r>
              <a:rPr lang="pt-BR" sz="2400" b="1" strike="noStrike" spc="-1" dirty="0">
                <a:solidFill>
                  <a:srgbClr val="000000"/>
                </a:solidFill>
                <a:latin typeface="Calibri"/>
              </a:rPr>
              <a:t>Contribuir com estudo e pesquisas na área. </a:t>
            </a: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100000"/>
              </a:lnSpc>
              <a:spcBef>
                <a:spcPts val="1001"/>
              </a:spcBef>
            </a:pPr>
            <a:endParaRPr lang="pt-B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263160" y="93420"/>
            <a:ext cx="5571360" cy="5004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pt-BR" sz="4000" b="1" strike="noStrike" spc="-1" dirty="0">
                <a:solidFill>
                  <a:srgbClr val="000000"/>
                </a:solidFill>
                <a:latin typeface="Calibri Light"/>
              </a:rPr>
              <a:t>Projeção de Demanda</a:t>
            </a:r>
            <a:endParaRPr lang="pt-BR" sz="4000" b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1407563" y="1161911"/>
            <a:ext cx="2089317" cy="760702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50000">
                <a:schemeClr val="accen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/>
          </a:gra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3">
            <a:scrgbClr r="0" g="0" b="0"/>
          </a:effectRef>
          <a:fontRef idx="minor"/>
        </p:style>
        <p:txBody>
          <a:bodyPr lIns="54360" tIns="54360" rIns="20160" bIns="54720" anchor="ctr"/>
          <a:lstStyle/>
          <a:p>
            <a:pPr algn="ctr">
              <a:spcAft>
                <a:spcPts val="1120"/>
              </a:spcAft>
            </a:pPr>
            <a:endParaRPr lang="pt-BR" sz="2000" b="0" strike="noStrike" spc="-1" dirty="0">
              <a:solidFill>
                <a:srgbClr val="FFFFFF"/>
              </a:solidFill>
              <a:latin typeface="Calibri"/>
            </a:endParaRPr>
          </a:p>
          <a:p>
            <a:pPr algn="ctr">
              <a:spcAft>
                <a:spcPts val="1120"/>
              </a:spcAft>
            </a:pPr>
            <a:r>
              <a:rPr lang="pt-BR" sz="2000" b="0" strike="noStrike" spc="-1" dirty="0">
                <a:latin typeface="Calibri"/>
              </a:rPr>
              <a:t>150.000  </a:t>
            </a:r>
            <a:r>
              <a:rPr lang="pt-BR" sz="2000" spc="-1" dirty="0">
                <a:latin typeface="Calibri"/>
              </a:rPr>
              <a:t>NV/ano</a:t>
            </a:r>
            <a:endParaRPr lang="pt-BR" sz="2000" spc="-1" dirty="0"/>
          </a:p>
          <a:p>
            <a:pPr algn="ctr">
              <a:spcAft>
                <a:spcPts val="1120"/>
              </a:spcAft>
            </a:pPr>
            <a:r>
              <a:rPr lang="pt-BR" sz="2500" b="0" strike="noStrike" spc="-1" dirty="0">
                <a:solidFill>
                  <a:srgbClr val="FFFFFF"/>
                </a:solidFill>
                <a:latin typeface="Calibri"/>
              </a:rPr>
              <a:t> </a:t>
            </a:r>
            <a:endParaRPr lang="pt-BR" sz="2500" b="0" strike="noStrike" spc="-1" dirty="0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3475800" y="1494755"/>
            <a:ext cx="1932689" cy="145116"/>
          </a:xfrm>
          <a:custGeom>
            <a:avLst/>
            <a:gdLst/>
            <a:ahLst/>
            <a:cxnLst/>
            <a:rect l="l" t="t" r="r" b="b"/>
            <a:pathLst>
              <a:path w="2640105">
                <a:moveTo>
                  <a:pt x="0" y="90000"/>
                </a:moveTo>
                <a:lnTo>
                  <a:pt x="2640105" y="90000"/>
                </a:lnTo>
              </a:path>
            </a:pathLst>
          </a:custGeom>
          <a:noFill/>
          <a:ln>
            <a:solidFill>
              <a:schemeClr val="accent1">
                <a:shade val="60000"/>
                <a:hueOff val="0"/>
                <a:satOff val="0"/>
                <a:lumOff val="0"/>
                <a:alphaOff val="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t-BR"/>
          </a:p>
        </p:txBody>
      </p:sp>
      <p:sp>
        <p:nvSpPr>
          <p:cNvPr id="166" name="CustomShape 4"/>
          <p:cNvSpPr/>
          <p:nvPr/>
        </p:nvSpPr>
        <p:spPr>
          <a:xfrm>
            <a:off x="5416200" y="1184492"/>
            <a:ext cx="2177819" cy="756360"/>
          </a:xfrm>
          <a:prstGeom prst="roundRect">
            <a:avLst>
              <a:gd name="adj" fmla="val 10000"/>
            </a:avLst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satMod val="103000"/>
                  <a:lumMod val="102000"/>
                  <a:tint val="94000"/>
                </a:schemeClr>
              </a:gs>
              <a:gs pos="50000">
                <a:schemeClr val="accent1">
                  <a:hueOff val="0"/>
                  <a:satOff val="0"/>
                  <a:lumOff val="0"/>
                  <a:alphaOff val="0"/>
                  <a:satMod val="110000"/>
                  <a:lumMod val="100000"/>
                  <a:shade val="1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lumMod val="99000"/>
                  <a:satMod val="120000"/>
                  <a:shade val="78000"/>
                </a:schemeClr>
              </a:gs>
            </a:gsLst>
            <a:lin ang="540000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3">
            <a:scrgbClr r="0" g="0" b="0"/>
          </a:effectRef>
          <a:fontRef idx="minor"/>
        </p:style>
        <p:txBody>
          <a:bodyPr lIns="54360" tIns="54360" rIns="20160" bIns="54720" anchor="ctr"/>
          <a:lstStyle/>
          <a:p>
            <a:pPr algn="ctr">
              <a:lnSpc>
                <a:spcPct val="90000"/>
              </a:lnSpc>
              <a:spcAft>
                <a:spcPts val="1120"/>
              </a:spcAft>
            </a:pPr>
            <a:r>
              <a:rPr lang="pt-BR" sz="2000" spc="-1" dirty="0">
                <a:latin typeface="Calibri"/>
              </a:rPr>
              <a:t>1.200  NV CC/ano</a:t>
            </a:r>
          </a:p>
        </p:txBody>
      </p:sp>
      <p:sp>
        <p:nvSpPr>
          <p:cNvPr id="167" name="CustomShape 5"/>
          <p:cNvSpPr/>
          <p:nvPr/>
        </p:nvSpPr>
        <p:spPr>
          <a:xfrm>
            <a:off x="3301919" y="557640"/>
            <a:ext cx="22078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latin typeface="Calibri"/>
              </a:rPr>
              <a:t>No Estado do Paraná:</a:t>
            </a:r>
            <a:endParaRPr lang="pt-BR" sz="1800" b="0" strike="noStrike" spc="-1" dirty="0">
              <a:latin typeface="Arial"/>
            </a:endParaRPr>
          </a:p>
        </p:txBody>
      </p:sp>
      <p:sp>
        <p:nvSpPr>
          <p:cNvPr id="168" name="CustomShape 6"/>
          <p:cNvSpPr/>
          <p:nvPr/>
        </p:nvSpPr>
        <p:spPr>
          <a:xfrm>
            <a:off x="0" y="6113880"/>
            <a:ext cx="8373600" cy="50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Referências (*): </a:t>
            </a:r>
            <a:endParaRPr lang="pt-BR" sz="9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MS/SVS/DASIS - Sistema de Informações sobre Nascidos Vivos - SINASC</a:t>
            </a:r>
            <a:endParaRPr lang="pt-BR" sz="9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pt-BR" sz="900" b="0" strike="noStrike" spc="-1">
                <a:solidFill>
                  <a:srgbClr val="000000"/>
                </a:solidFill>
                <a:latin typeface="Calibri"/>
              </a:rPr>
              <a:t>Zhao, Qu-Ming, et al. "Prevalence of congenital heart disease at live birth in China." The Journal of pediatrics 204 (2019): 53-58.</a:t>
            </a:r>
            <a:endParaRPr lang="pt-BR" sz="900" b="0" strike="noStrike" spc="-1">
              <a:latin typeface="Arial"/>
            </a:endParaRPr>
          </a:p>
        </p:txBody>
      </p:sp>
      <p:sp>
        <p:nvSpPr>
          <p:cNvPr id="169" name="CustomShape 7"/>
          <p:cNvSpPr/>
          <p:nvPr/>
        </p:nvSpPr>
        <p:spPr>
          <a:xfrm>
            <a:off x="1962720" y="3273092"/>
            <a:ext cx="1933560" cy="905760"/>
          </a:xfrm>
          <a:prstGeom prst="roundRect">
            <a:avLst>
              <a:gd name="adj" fmla="val 16667"/>
            </a:avLst>
          </a:prstGeom>
          <a:solidFill>
            <a:srgbClr val="9E5EC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33 novos </a:t>
            </a:r>
            <a:r>
              <a:rPr lang="pt-BR" sz="1200" b="0" strike="noStrike" spc="-1" dirty="0">
                <a:solidFill>
                  <a:srgbClr val="000000"/>
                </a:solidFill>
                <a:latin typeface="Calibri"/>
              </a:rPr>
              <a:t>intervenção cirúrgica neonatal precoce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70" name="CustomShape 8"/>
          <p:cNvSpPr/>
          <p:nvPr/>
        </p:nvSpPr>
        <p:spPr>
          <a:xfrm>
            <a:off x="5291032" y="3252750"/>
            <a:ext cx="1874408" cy="874500"/>
          </a:xfrm>
          <a:prstGeom prst="roundRect">
            <a:avLst>
              <a:gd name="adj" fmla="val 16667"/>
            </a:avLst>
          </a:prstGeom>
          <a:solidFill>
            <a:srgbClr val="9E5EC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400" b="0" strike="noStrike" spc="-1" dirty="0">
                <a:solidFill>
                  <a:srgbClr val="000000"/>
                </a:solidFill>
                <a:latin typeface="Calibri"/>
              </a:rPr>
              <a:t>67 novos </a:t>
            </a:r>
            <a:r>
              <a:rPr lang="pt-BR" sz="1200" b="0" strike="noStrike" spc="-1" dirty="0">
                <a:solidFill>
                  <a:srgbClr val="000000"/>
                </a:solidFill>
                <a:latin typeface="Calibri"/>
              </a:rPr>
              <a:t>acompanhamento não cirúrgico (ambulatorial)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171" name="CustomShape 9"/>
          <p:cNvSpPr/>
          <p:nvPr/>
        </p:nvSpPr>
        <p:spPr>
          <a:xfrm>
            <a:off x="3952239" y="1328378"/>
            <a:ext cx="1620000" cy="607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Calibri"/>
              </a:rPr>
              <a:t>Incidência CC</a:t>
            </a:r>
            <a:r>
              <a:rPr lang="pt-BR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endParaRPr lang="pt-BR" sz="1600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t-BR" sz="1800" b="0" strike="noStrike" spc="-1" dirty="0">
                <a:solidFill>
                  <a:srgbClr val="000000"/>
                </a:solidFill>
                <a:latin typeface="Calibri"/>
              </a:rPr>
              <a:t>0,8% (*)</a:t>
            </a:r>
            <a:endParaRPr lang="pt-BR" sz="1800" b="0" strike="noStrike" spc="-1" dirty="0">
              <a:latin typeface="Arial"/>
            </a:endParaRPr>
          </a:p>
        </p:txBody>
      </p:sp>
      <p:sp>
        <p:nvSpPr>
          <p:cNvPr id="172" name="CustomShape 10"/>
          <p:cNvSpPr/>
          <p:nvPr/>
        </p:nvSpPr>
        <p:spPr>
          <a:xfrm>
            <a:off x="3583641" y="2196554"/>
            <a:ext cx="1988598" cy="799920"/>
          </a:xfrm>
          <a:prstGeom prst="roundRect">
            <a:avLst>
              <a:gd name="adj" fmla="val 16667"/>
            </a:avLst>
          </a:prstGeom>
          <a:solidFill>
            <a:srgbClr val="9E5EC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100 </a:t>
            </a:r>
            <a:r>
              <a:rPr lang="pt-BR" sz="2000" spc="-1" dirty="0">
                <a:latin typeface="Arial"/>
              </a:rPr>
              <a:t> 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NV CC/mês</a:t>
            </a:r>
            <a:endParaRPr lang="pt-BR" sz="2000" b="0" strike="noStrike" spc="-1" dirty="0">
              <a:latin typeface="Arial"/>
            </a:endParaRPr>
          </a:p>
        </p:txBody>
      </p:sp>
      <p:pic>
        <p:nvPicPr>
          <p:cNvPr id="173" name="Picture 2"/>
          <p:cNvPicPr/>
          <p:nvPr/>
        </p:nvPicPr>
        <p:blipFill>
          <a:blip r:embed="rId2"/>
          <a:stretch/>
        </p:blipFill>
        <p:spPr>
          <a:xfrm>
            <a:off x="5861786" y="2068096"/>
            <a:ext cx="622800" cy="778320"/>
          </a:xfrm>
          <a:prstGeom prst="rect">
            <a:avLst/>
          </a:prstGeom>
          <a:ln>
            <a:noFill/>
          </a:ln>
        </p:spPr>
      </p:pic>
      <p:pic>
        <p:nvPicPr>
          <p:cNvPr id="174" name="Picture 6"/>
          <p:cNvPicPr/>
          <p:nvPr/>
        </p:nvPicPr>
        <p:blipFill>
          <a:blip r:embed="rId3"/>
          <a:stretch/>
        </p:blipFill>
        <p:spPr>
          <a:xfrm rot="371049">
            <a:off x="4725720" y="3119442"/>
            <a:ext cx="500760" cy="369000"/>
          </a:xfrm>
          <a:prstGeom prst="rect">
            <a:avLst/>
          </a:prstGeom>
          <a:ln>
            <a:noFill/>
          </a:ln>
        </p:spPr>
      </p:pic>
      <p:pic>
        <p:nvPicPr>
          <p:cNvPr id="175" name="Picture 2"/>
          <p:cNvPicPr/>
          <p:nvPr/>
        </p:nvPicPr>
        <p:blipFill>
          <a:blip r:embed="rId4"/>
          <a:stretch/>
        </p:blipFill>
        <p:spPr>
          <a:xfrm rot="371049">
            <a:off x="4228200" y="3093882"/>
            <a:ext cx="311040" cy="389160"/>
          </a:xfrm>
          <a:prstGeom prst="rect">
            <a:avLst/>
          </a:prstGeom>
          <a:ln>
            <a:noFill/>
          </a:ln>
        </p:spPr>
      </p:pic>
      <p:sp>
        <p:nvSpPr>
          <p:cNvPr id="176" name="CustomShape 11"/>
          <p:cNvSpPr/>
          <p:nvPr/>
        </p:nvSpPr>
        <p:spPr>
          <a:xfrm flipH="1">
            <a:off x="382013" y="3022200"/>
            <a:ext cx="1004470" cy="1144080"/>
          </a:xfrm>
          <a:prstGeom prst="accentCallout3">
            <a:avLst>
              <a:gd name="adj1" fmla="val 61764"/>
              <a:gd name="adj2" fmla="val -9357"/>
              <a:gd name="adj3" fmla="val 61786"/>
              <a:gd name="adj4" fmla="val -18716"/>
              <a:gd name="adj5" fmla="val 61320"/>
              <a:gd name="adj6" fmla="val -40884"/>
              <a:gd name="adj7" fmla="val 61348"/>
              <a:gd name="adj8" fmla="val -5708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1/3 </a:t>
            </a:r>
            <a:endParaRPr lang="pt-BR" sz="10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cardiopatia grave necessitando intervenção precoce </a:t>
            </a:r>
            <a:endParaRPr lang="pt-BR" sz="1050" b="0" strike="noStrike" spc="-1" dirty="0">
              <a:latin typeface="Arial"/>
            </a:endParaRPr>
          </a:p>
        </p:txBody>
      </p:sp>
      <p:sp>
        <p:nvSpPr>
          <p:cNvPr id="177" name="CustomShape 12"/>
          <p:cNvSpPr/>
          <p:nvPr/>
        </p:nvSpPr>
        <p:spPr>
          <a:xfrm>
            <a:off x="7927223" y="3083961"/>
            <a:ext cx="892753" cy="860760"/>
          </a:xfrm>
          <a:prstGeom prst="accentCallout3">
            <a:avLst>
              <a:gd name="adj1" fmla="val 67780"/>
              <a:gd name="adj2" fmla="val -20152"/>
              <a:gd name="adj3" fmla="val 67779"/>
              <a:gd name="adj4" fmla="val -40303"/>
              <a:gd name="adj5" fmla="val 68022"/>
              <a:gd name="adj6" fmla="val -62242"/>
              <a:gd name="adj7" fmla="val 68079"/>
              <a:gd name="adj8" fmla="val -8633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2/3 </a:t>
            </a:r>
            <a:endParaRPr lang="pt-BR" sz="10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cardiopatia sem intervenção neonatal</a:t>
            </a:r>
            <a:endParaRPr lang="pt-BR" sz="1050" b="0" strike="noStrike" spc="-1" dirty="0">
              <a:latin typeface="Arial"/>
            </a:endParaRPr>
          </a:p>
        </p:txBody>
      </p:sp>
      <p:sp>
        <p:nvSpPr>
          <p:cNvPr id="178" name="CustomShape 13"/>
          <p:cNvSpPr/>
          <p:nvPr/>
        </p:nvSpPr>
        <p:spPr>
          <a:xfrm>
            <a:off x="8192659" y="1405800"/>
            <a:ext cx="871920" cy="516960"/>
          </a:xfrm>
          <a:prstGeom prst="accentCallout3">
            <a:avLst>
              <a:gd name="adj1" fmla="val 44261"/>
              <a:gd name="adj2" fmla="val 10826"/>
              <a:gd name="adj3" fmla="val 44262"/>
              <a:gd name="adj4" fmla="val -15659"/>
              <a:gd name="adj5" fmla="val 45479"/>
              <a:gd name="adj6" fmla="val -38423"/>
              <a:gd name="adj7" fmla="val 45103"/>
              <a:gd name="adj8" fmla="val -7119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000000"/>
                </a:solidFill>
                <a:latin typeface="Calibri"/>
              </a:rPr>
              <a:t>CC</a:t>
            </a: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 - </a:t>
            </a:r>
            <a:endParaRPr lang="pt-BR" sz="105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000000"/>
                </a:solidFill>
                <a:latin typeface="Calibri"/>
              </a:rPr>
              <a:t>cardiopatia congênita</a:t>
            </a:r>
            <a:endParaRPr lang="pt-BR" sz="1050" b="0" strike="noStrike" spc="-1" dirty="0">
              <a:latin typeface="Arial"/>
            </a:endParaRPr>
          </a:p>
        </p:txBody>
      </p:sp>
      <p:sp>
        <p:nvSpPr>
          <p:cNvPr id="179" name="CustomShape 14"/>
          <p:cNvSpPr/>
          <p:nvPr/>
        </p:nvSpPr>
        <p:spPr>
          <a:xfrm>
            <a:off x="5925493" y="5629341"/>
            <a:ext cx="1751613" cy="4845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100" b="0" strike="noStrike" spc="-1" dirty="0">
                <a:solidFill>
                  <a:srgbClr val="FF0000"/>
                </a:solidFill>
                <a:latin typeface="Calibri"/>
              </a:rPr>
              <a:t>1 sessão RN</a:t>
            </a:r>
            <a:endParaRPr lang="pt-BR" sz="11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100" b="0" strike="noStrike" spc="-1" dirty="0">
                <a:solidFill>
                  <a:srgbClr val="FF0000"/>
                </a:solidFill>
                <a:latin typeface="Calibri"/>
              </a:rPr>
              <a:t>47 novos RN </a:t>
            </a:r>
            <a:endParaRPr lang="pt-BR" sz="11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100" spc="-1" dirty="0">
                <a:solidFill>
                  <a:srgbClr val="FF0000"/>
                </a:solidFill>
                <a:latin typeface="Calibri"/>
              </a:rPr>
              <a:t>4</a:t>
            </a:r>
            <a:r>
              <a:rPr lang="pt-BR" sz="1100" b="1" strike="noStrike" spc="-1" dirty="0">
                <a:solidFill>
                  <a:srgbClr val="FF0000"/>
                </a:solidFill>
                <a:latin typeface="Calibri"/>
              </a:rPr>
              <a:t>7 sessões </a:t>
            </a:r>
            <a:r>
              <a:rPr lang="pt-BR" sz="1050" b="1" strike="noStrike" spc="-1" dirty="0">
                <a:solidFill>
                  <a:srgbClr val="FF0000"/>
                </a:solidFill>
                <a:latin typeface="Calibri"/>
              </a:rPr>
              <a:t>Telemedicina</a:t>
            </a:r>
            <a:endParaRPr lang="pt-BR" sz="105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80" name="CustomShape 15"/>
          <p:cNvSpPr/>
          <p:nvPr/>
        </p:nvSpPr>
        <p:spPr>
          <a:xfrm>
            <a:off x="48155" y="5597837"/>
            <a:ext cx="4558045" cy="529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FF0000"/>
                </a:solidFill>
                <a:latin typeface="Calibri"/>
              </a:rPr>
              <a:t>Média de 35 dias de internação (1 sessão/RN/dia)</a:t>
            </a:r>
            <a:endParaRPr lang="pt-BR" sz="105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050" b="0" strike="noStrike" spc="-1" dirty="0">
                <a:solidFill>
                  <a:srgbClr val="FF0000"/>
                </a:solidFill>
                <a:latin typeface="Calibri"/>
              </a:rPr>
              <a:t>23 novos RN x 35 dias </a:t>
            </a:r>
            <a:endParaRPr lang="pt-BR" sz="105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050" b="1" strike="noStrike" spc="-1" dirty="0">
                <a:solidFill>
                  <a:srgbClr val="FF0000"/>
                </a:solidFill>
                <a:latin typeface="Calibri"/>
              </a:rPr>
              <a:t>805 sessões Telemedicina</a:t>
            </a:r>
            <a:endParaRPr lang="pt-BR" sz="105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0" name="CustomShape 7"/>
          <p:cNvSpPr/>
          <p:nvPr/>
        </p:nvSpPr>
        <p:spPr>
          <a:xfrm>
            <a:off x="1368359" y="4660560"/>
            <a:ext cx="1933560" cy="905760"/>
          </a:xfrm>
          <a:prstGeom prst="roundRect">
            <a:avLst>
              <a:gd name="adj" fmla="val 16667"/>
            </a:avLst>
          </a:prstGeom>
          <a:solidFill>
            <a:srgbClr val="FFDD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Calibri"/>
              </a:rPr>
              <a:t>2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3 novos - SUS </a:t>
            </a:r>
            <a:r>
              <a:rPr lang="pt-BR" sz="1200" b="0" strike="noStrike" spc="-1" dirty="0">
                <a:solidFill>
                  <a:srgbClr val="000000"/>
                </a:solidFill>
                <a:latin typeface="Calibri"/>
              </a:rPr>
              <a:t>intervenção cirúrgica neonatal precoce</a:t>
            </a:r>
            <a:endParaRPr lang="pt-BR" sz="1200" b="0" strike="noStrike" spc="-1" dirty="0">
              <a:latin typeface="Arial"/>
            </a:endParaRPr>
          </a:p>
        </p:txBody>
      </p:sp>
      <p:sp>
        <p:nvSpPr>
          <p:cNvPr id="22" name="CustomShape 7"/>
          <p:cNvSpPr/>
          <p:nvPr/>
        </p:nvSpPr>
        <p:spPr>
          <a:xfrm>
            <a:off x="5834520" y="4660560"/>
            <a:ext cx="1933560" cy="905760"/>
          </a:xfrm>
          <a:prstGeom prst="roundRect">
            <a:avLst>
              <a:gd name="adj" fmla="val 16667"/>
            </a:avLst>
          </a:prstGeom>
          <a:solidFill>
            <a:srgbClr val="FFDD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Calibri"/>
              </a:rPr>
              <a:t>47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</a:rPr>
              <a:t> novos - SUS </a:t>
            </a:r>
            <a:r>
              <a:rPr lang="pt-BR" sz="1200" spc="-1" dirty="0">
                <a:solidFill>
                  <a:srgbClr val="000000"/>
                </a:solidFill>
                <a:latin typeface="Calibri"/>
              </a:rPr>
              <a:t>acompanhamento não cirúrgico ambulatorial</a:t>
            </a:r>
            <a:endParaRPr lang="pt-BR" sz="1200" spc="-1" dirty="0"/>
          </a:p>
        </p:txBody>
      </p:sp>
      <p:pic>
        <p:nvPicPr>
          <p:cNvPr id="23" name="Picture 2"/>
          <p:cNvPicPr/>
          <p:nvPr/>
        </p:nvPicPr>
        <p:blipFill>
          <a:blip r:embed="rId4"/>
          <a:stretch/>
        </p:blipFill>
        <p:spPr>
          <a:xfrm rot="371049">
            <a:off x="2773980" y="4194819"/>
            <a:ext cx="311040" cy="389160"/>
          </a:xfrm>
          <a:prstGeom prst="rect">
            <a:avLst/>
          </a:prstGeom>
          <a:ln>
            <a:noFill/>
          </a:ln>
        </p:spPr>
      </p:pic>
      <p:pic>
        <p:nvPicPr>
          <p:cNvPr id="24" name="Picture 6"/>
          <p:cNvPicPr/>
          <p:nvPr/>
        </p:nvPicPr>
        <p:blipFill>
          <a:blip r:embed="rId3"/>
          <a:stretch/>
        </p:blipFill>
        <p:spPr>
          <a:xfrm rot="371049">
            <a:off x="6234206" y="4187497"/>
            <a:ext cx="500760" cy="369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2788</TotalTime>
  <Words>1243</Words>
  <Application>Microsoft Macintosh PowerPoint</Application>
  <PresentationFormat>Apresentação na tela (4:3)</PresentationFormat>
  <Paragraphs>193</Paragraphs>
  <Slides>21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21</vt:i4>
      </vt:variant>
    </vt:vector>
  </HeadingPairs>
  <TitlesOfParts>
    <vt:vector size="33" baseType="lpstr">
      <vt:lpstr>Arial</vt:lpstr>
      <vt:lpstr>Arial Rounded MT Bold</vt:lpstr>
      <vt:lpstr>Calibri</vt:lpstr>
      <vt:lpstr>Calibri Light</vt:lpstr>
      <vt:lpstr>Candara Light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TELEMEDICINA EM ALTA COMPLEXIDADE E INTER UTI’s</dc:title>
  <dc:subject/>
  <dc:creator>Giuliano Dalledone</dc:creator>
  <dc:description/>
  <cp:lastModifiedBy>cassio fon ben sum</cp:lastModifiedBy>
  <cp:revision>66</cp:revision>
  <cp:lastPrinted>2020-03-02T21:19:00Z</cp:lastPrinted>
  <dcterms:created xsi:type="dcterms:W3CDTF">2020-02-13T14:03:48Z</dcterms:created>
  <dcterms:modified xsi:type="dcterms:W3CDTF">2024-03-21T02:12:42Z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</Properties>
</file>