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4069" r:id="rId3"/>
  </p:sldMasterIdLst>
  <p:notesMasterIdLst>
    <p:notesMasterId r:id="rId25"/>
  </p:notesMasterIdLst>
  <p:handoutMasterIdLst>
    <p:handoutMasterId r:id="rId26"/>
  </p:handoutMasterIdLst>
  <p:sldIdLst>
    <p:sldId id="295" r:id="rId4"/>
    <p:sldId id="364" r:id="rId5"/>
    <p:sldId id="327" r:id="rId6"/>
    <p:sldId id="363" r:id="rId7"/>
    <p:sldId id="365" r:id="rId8"/>
    <p:sldId id="341" r:id="rId9"/>
    <p:sldId id="342" r:id="rId10"/>
    <p:sldId id="343" r:id="rId11"/>
    <p:sldId id="359" r:id="rId12"/>
    <p:sldId id="361" r:id="rId13"/>
    <p:sldId id="356" r:id="rId14"/>
    <p:sldId id="366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67" r:id="rId23"/>
    <p:sldId id="362" r:id="rId24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3E9A5-99A5-4C9C-B101-272724DA6D82}" v="1" dt="2023-10-17T02:12:11.0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14" autoAdjust="0"/>
    <p:restoredTop sz="93896" autoAdjust="0"/>
  </p:normalViewPr>
  <p:slideViewPr>
    <p:cSldViewPr>
      <p:cViewPr varScale="1">
        <p:scale>
          <a:sx n="60" d="100"/>
          <a:sy n="60" d="100"/>
        </p:scale>
        <p:origin x="14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314449-3C9C-464B-B36E-1D4D106FC6B1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D9D2E46-7A91-492D-8A4E-BDABE70D90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4907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99BB59-7687-49EB-BF1F-E62BE5FA7AD4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5A5110-8F06-456D-811A-7C920DFD45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9056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A69E91-AA6C-4E31-9BCE-0013AFB81B66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5179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12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19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13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6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14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2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15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66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16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8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17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57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18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0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19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1661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20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2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2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7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919430A-61EB-4CFA-98EB-68A65C657554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3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97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4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88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5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00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670DE132-556E-4C8A-A824-315D60FA0309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6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84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1ECCBED-02C9-4A6E-B785-E7086FB4DEA3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7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48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6F64B70-17CD-4E95-B07F-684CD71854FF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8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4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86F64B70-17CD-4E95-B07F-684CD71854FF}" type="slidenum">
              <a:rPr lang="pt-BR" altLang="pt-BR" sz="1200">
                <a:cs typeface="Arial" panose="020B0604020202020204" pitchFamily="34" charset="0"/>
              </a:rPr>
              <a:pPr algn="r" eaLnBrk="1" hangingPunct="1"/>
              <a:t>9</a:t>
            </a:fld>
            <a:endParaRPr lang="pt-BR" altLang="pt-BR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8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8DCF-A91D-4A4B-8CD9-B6DD826DB07C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E411-9EEC-41C0-A6F1-BAA1C677518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5358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NovoBrasão(Horizontal-Cor)_600dpi_RGB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170488"/>
            <a:ext cx="2165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20344-0B57-4EF3-A61B-BC50441110F9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A0995-A34F-4B7E-85CF-24FE8020E5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7357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NovoBrasão(Horizontal-Cor)_600dpi_RGB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170488"/>
            <a:ext cx="2165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CD285-E5E7-40A6-AEBC-C12EDBE4975E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820B-8960-4A0F-9C29-AE4E6B5E7D8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7352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9890D-EF3E-425F-930C-DDEA6B3D4260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CED46-B910-4CD0-89EB-9AD0CEB858E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113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7C7E3-E331-4743-AED9-1AB13160C36D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964E8-352F-4A18-AEE3-258B5E73FC8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935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EE5F8-EAD4-4F47-A9A7-FCA6FECBA8D2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23CA-E1D6-48D4-A6DF-522A1C3C11D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259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C769D-6674-4330-B5F7-DCBB5B464041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549C-922C-45A6-BAD6-14C0E38188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4141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41E3-7453-4B2E-B49A-73068DA85979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A6F8-BC26-4617-9A47-98305E5FDF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091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7A6A-CBFC-410A-9FB1-DD9934BB0E64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13C3-A1CF-40B9-918D-589F6DCE787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759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890B-E7A6-4084-9D4B-A1FB3C732A1B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F410-E01C-4333-B8FE-680DE6CC68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2202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73D6D-97FF-4B19-B7DF-74A3AC75DC35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AC17-4122-45D9-BA75-E41E132694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2442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NovoBrasão(Horizontal-Cor)_600dpi_RGB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170488"/>
            <a:ext cx="2165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23CC-3F52-4BD3-8F04-79FE328B29E7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C2BD0-C242-418B-AD12-03B7E261B8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3405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C52D-60AF-4388-A38E-277A6049F716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0101-0A91-467E-94E0-82C733AB024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7687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03FF3-91CD-4FDC-8E32-0C62841B0086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2A7E1-CBB4-409E-9EDE-E5404CF4D03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73199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3CB7-C703-4561-9EAD-C5FDDDD06D08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8ECBE-6251-4313-8740-7674259C87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08630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250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56929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506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528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758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110" y="273600"/>
            <a:ext cx="822933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8089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557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NovoBrasão(Horizontal-Cor)_600dpi_RGB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170488"/>
            <a:ext cx="2165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75C9-CE9C-410E-9D95-C4BDD218122E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B3819-994C-48DB-BA52-C637B165A3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1721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9417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38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887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1826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 sz="135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73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35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2235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73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45711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21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728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ADD1-B111-4E5E-B464-703F204F5D63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94EA-534D-447B-87C4-1164233BFEB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4836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0DE7-A978-4995-9CEA-5336FD9DF7C4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47069-8F9C-46E7-84D7-D01ADE8858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03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69FB2-4591-48A3-9AF6-108AA1A09BB2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A116-AB0F-4F05-BC25-67132622C4F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243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NovoBrasão(Horizontal-Cor)_600dpi_RGB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170488"/>
            <a:ext cx="2165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2E3A-78C4-4A58-8BBE-E44CE4BBD93F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D304-562E-4E6E-A5E3-BD62A3B1BF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685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 descr="NovoBrasão(Horizontal-Cor)_600dpi_RGB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170488"/>
            <a:ext cx="2165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D0854-3C78-4B11-A5CF-9F91CFC84146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7BB3-0B6D-4A63-B51D-EDC92DACA6E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9280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 descr="NovoBrasão(Horizontal-Cor)_600dpi_RGB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170488"/>
            <a:ext cx="2165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A6CD7-BFFA-40E2-B2CA-863A02951816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2BF8-9101-42C7-A49A-433E1D3CB83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418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2F84D9-9AD7-48B8-BDA8-81321D6B2D93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388C47-EC95-405D-BB2B-26D33BA5F6E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61" r:id="rId2"/>
    <p:sldLayoutId id="2147484062" r:id="rId3"/>
    <p:sldLayoutId id="2147484036" r:id="rId4"/>
    <p:sldLayoutId id="2147484037" r:id="rId5"/>
    <p:sldLayoutId id="2147484038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E95BFF-7F5B-4306-892A-E0AEE3F3CAA9}" type="datetimeFigureOut">
              <a:rPr lang="pt-BR"/>
              <a:pPr>
                <a:defRPr/>
              </a:pPr>
              <a:t>18/10/2023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17E938-CFA4-4850-B32C-9D3F28A1D67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2055" name="Imagem 6" descr="NovoBrasão(Horizontal-Cor)_600dpi_RGB-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5170488"/>
            <a:ext cx="21653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m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3838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13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865E5CA-3F4E-4CDC-9A03-4A2655ABB14E}" type="datetime">
              <a:rPr lang="pt-BR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18/10/2023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028860" y="6356520"/>
            <a:ext cx="308583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457860" y="6356520"/>
            <a:ext cx="205713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3F93B08E-E4B7-4596-B72F-77DD15B3752B}" type="slidenum">
              <a:rPr lang="pt-BR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35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</a:p>
        </p:txBody>
      </p:sp>
      <p:pic>
        <p:nvPicPr>
          <p:cNvPr id="46" name="Imagem 5"/>
          <p:cNvPicPr/>
          <p:nvPr/>
        </p:nvPicPr>
        <p:blipFill>
          <a:blip r:embed="rId14"/>
          <a:stretch/>
        </p:blipFill>
        <p:spPr>
          <a:xfrm>
            <a:off x="0" y="6573240"/>
            <a:ext cx="9143820" cy="126720"/>
          </a:xfrm>
          <a:prstGeom prst="rect">
            <a:avLst/>
          </a:prstGeom>
          <a:ln>
            <a:noFill/>
          </a:ln>
        </p:spPr>
      </p:pic>
      <p:pic>
        <p:nvPicPr>
          <p:cNvPr id="47" name="Imagem 46"/>
          <p:cNvPicPr/>
          <p:nvPr/>
        </p:nvPicPr>
        <p:blipFill>
          <a:blip r:embed="rId15" cstate="print"/>
          <a:stretch/>
        </p:blipFill>
        <p:spPr>
          <a:xfrm>
            <a:off x="7452000" y="5544000"/>
            <a:ext cx="1350000" cy="921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82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a Livre 4"/>
          <p:cNvSpPr>
            <a:spLocks noChangeArrowheads="1"/>
          </p:cNvSpPr>
          <p:nvPr/>
        </p:nvSpPr>
        <p:spPr bwMode="auto">
          <a:xfrm rot="10800000">
            <a:off x="3086100" y="0"/>
            <a:ext cx="6057900" cy="6858000"/>
          </a:xfrm>
          <a:custGeom>
            <a:avLst/>
            <a:gdLst>
              <a:gd name="T0" fmla="*/ 0 w 8077200"/>
              <a:gd name="T1" fmla="*/ 0 h 6870700"/>
              <a:gd name="T2" fmla="*/ 6057900 w 8077200"/>
              <a:gd name="T3" fmla="*/ 0 h 6870700"/>
              <a:gd name="T4" fmla="*/ 3086100 w 8077200"/>
              <a:gd name="T5" fmla="*/ 6858000 h 6870700"/>
              <a:gd name="T6" fmla="*/ 0 w 8077200"/>
              <a:gd name="T7" fmla="*/ 6858000 h 6870700"/>
              <a:gd name="T8" fmla="*/ 0 w 8077200"/>
              <a:gd name="T9" fmla="*/ 0 h 6870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77200"/>
              <a:gd name="T16" fmla="*/ 0 h 6870700"/>
              <a:gd name="T17" fmla="*/ 8077200 w 8077200"/>
              <a:gd name="T18" fmla="*/ 6870700 h 68707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77200" h="6870700">
                <a:moveTo>
                  <a:pt x="0" y="0"/>
                </a:moveTo>
                <a:lnTo>
                  <a:pt x="8077200" y="0"/>
                </a:lnTo>
                <a:lnTo>
                  <a:pt x="4114800" y="6870700"/>
                </a:lnTo>
                <a:lnTo>
                  <a:pt x="0" y="6870700"/>
                </a:lnTo>
                <a:cubicBezTo>
                  <a:pt x="4233" y="4593167"/>
                  <a:pt x="8467" y="2315633"/>
                  <a:pt x="0" y="0"/>
                </a:cubicBezTo>
                <a:close/>
              </a:path>
            </a:pathLst>
          </a:custGeom>
          <a:solidFill>
            <a:srgbClr val="009B54"/>
          </a:solidFill>
          <a:ln>
            <a:noFill/>
          </a:ln>
        </p:spPr>
        <p:txBody>
          <a:bodyPr rot="1080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339" name="CaixaDeTexto 3"/>
          <p:cNvSpPr txBox="1">
            <a:spLocks noChangeArrowheads="1"/>
          </p:cNvSpPr>
          <p:nvPr/>
        </p:nvSpPr>
        <p:spPr bwMode="auto">
          <a:xfrm>
            <a:off x="3275856" y="4437063"/>
            <a:ext cx="7200800" cy="4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838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FFFF"/>
                </a:solidFill>
              </a:rPr>
              <a:t>                       </a:t>
            </a:r>
            <a:r>
              <a:rPr lang="pt-BR" altLang="pt-BR" b="1" dirty="0">
                <a:solidFill>
                  <a:srgbClr val="FFFFFF"/>
                </a:solidFill>
              </a:rPr>
              <a:t>SECRETARIA DA SAÚDE </a:t>
            </a:r>
          </a:p>
        </p:txBody>
      </p:sp>
      <p:pic>
        <p:nvPicPr>
          <p:cNvPr id="14340" name="Imagem 5" descr="NovoBrasão(Horizontal-Cor)_600dpi_RGB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3238"/>
            <a:ext cx="3992563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059113" y="6064250"/>
            <a:ext cx="594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98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pt-BR" altLang="pt-BR" sz="2000" b="1" dirty="0">
                <a:solidFill>
                  <a:schemeClr val="bg1"/>
                </a:solidFill>
              </a:rPr>
              <a:t>                    18/10/2023</a:t>
            </a:r>
            <a:r>
              <a:rPr lang="pt-BR" altLang="pt-BR" sz="2000" dirty="0">
                <a:solidFill>
                  <a:schemeClr val="bg1"/>
                </a:solidFill>
              </a:rPr>
              <a:t>     </a:t>
            </a:r>
            <a:endParaRPr lang="pt-BR" altLang="pt-B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00809"/>
            <a:ext cx="849694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9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BA4932C1-660A-4E6B-80AB-481BCBA2C2CB}"/>
              </a:ext>
            </a:extLst>
          </p:cNvPr>
          <p:cNvSpPr/>
          <p:nvPr/>
        </p:nvSpPr>
        <p:spPr>
          <a:xfrm>
            <a:off x="337637" y="1268760"/>
            <a:ext cx="8266811" cy="43691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algn="just">
              <a:defRPr/>
            </a:pP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Instituído 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Núcleo Estadual de </a:t>
            </a:r>
            <a:r>
              <a:rPr lang="pt-BR" sz="2000" b="1" spc="-1" dirty="0" err="1">
                <a:solidFill>
                  <a:srgbClr val="002060"/>
                </a:solidFill>
                <a:cs typeface="Calibri" panose="020F0502020204030204" pitchFamily="34" charset="0"/>
              </a:rPr>
              <a:t>Telessaúde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(</a:t>
            </a:r>
            <a:r>
              <a:rPr lang="pt-PT" sz="2000" dirty="0">
                <a:solidFill>
                  <a:srgbClr val="002060"/>
                </a:solidFill>
              </a:rPr>
              <a:t>Resolução SESA nº 1.048, de 29 de novembro de 2021)</a:t>
            </a:r>
            <a:endParaRPr lang="pt-BR" sz="2000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just">
              <a:defRPr/>
            </a:pPr>
            <a:endParaRPr lang="pt-BR" sz="2000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Estabelecido cooperação técnica entre Ministério da Saúde, UFMG e UFSC (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Telediagnóstico</a:t>
            </a: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 em Cardiologia e </a:t>
            </a:r>
            <a:r>
              <a:rPr lang="pt-BR" sz="2000" b="1" spc="-1" dirty="0" err="1">
                <a:solidFill>
                  <a:srgbClr val="002060"/>
                </a:solidFill>
                <a:cs typeface="Calibri" panose="020F0502020204030204" pitchFamily="34" charset="0"/>
              </a:rPr>
              <a:t>Teledermatologia</a:t>
            </a: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) </a:t>
            </a:r>
          </a:p>
          <a:p>
            <a:pPr marL="342900" indent="-342900" algn="just">
              <a:buFontTx/>
              <a:buChar char="-"/>
              <a:defRPr/>
            </a:pPr>
            <a:endParaRPr lang="pt-BR" sz="2000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algn="just">
              <a:defRPr/>
            </a:pP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Mantendo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cursos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 Tele-educação</a:t>
            </a: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 via Escola de Saúde Pública do Paraná - ESPP</a:t>
            </a:r>
          </a:p>
          <a:p>
            <a:pPr marL="1620" eaLnBrk="1" fontAlgn="auto" hangingPunct="1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endParaRPr lang="pt-BR" sz="2000" b="1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marL="1620" eaLnBrk="1" fontAlgn="auto" hangingPunct="1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 sz="2000" b="1" spc="-1" dirty="0" err="1">
                <a:solidFill>
                  <a:srgbClr val="002060"/>
                </a:solidFill>
                <a:cs typeface="Calibri" panose="020F0502020204030204" pitchFamily="34" charset="0"/>
              </a:rPr>
              <a:t>Teleconsultoria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</a:p>
          <a:p>
            <a:pPr marL="1620" eaLnBrk="1" fontAlgn="auto" hangingPunct="1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Telerregulação de consultas especializadas</a:t>
            </a:r>
          </a:p>
          <a:p>
            <a:pPr marL="1620" eaLnBrk="1" fontAlgn="auto" hangingPunct="1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Protocolos de encaminhamentos da APS para AAE e AHE</a:t>
            </a:r>
          </a:p>
          <a:p>
            <a:pPr marL="1620" eaLnBrk="1" fontAlgn="auto" hangingPunct="1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endParaRPr lang="pt-BR" sz="24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0" eaLnBrk="1" fontAlgn="auto" hangingPunct="1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endParaRPr lang="pt-BR" sz="1500" spc="-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372B92C5-3D5E-4A1C-AE30-8EC7FDDF27F5}"/>
              </a:ext>
            </a:extLst>
          </p:cNvPr>
          <p:cNvSpPr/>
          <p:nvPr/>
        </p:nvSpPr>
        <p:spPr>
          <a:xfrm>
            <a:off x="265936" y="548680"/>
            <a:ext cx="8266811" cy="529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000" b="1" spc="-1" dirty="0">
                <a:solidFill>
                  <a:srgbClr val="008000"/>
                </a:solidFill>
                <a:cs typeface="Calibri" panose="020F0502020204030204" pitchFamily="34" charset="0"/>
              </a:rPr>
              <a:t>TELESSAÚDE PARANÁ</a:t>
            </a:r>
          </a:p>
        </p:txBody>
      </p:sp>
    </p:spTree>
    <p:extLst>
      <p:ext uri="{BB962C8B-B14F-4D97-AF65-F5344CB8AC3E}">
        <p14:creationId xmlns:p14="http://schemas.microsoft.com/office/powerpoint/2010/main" val="4034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0025" y="1196752"/>
            <a:ext cx="8620447" cy="451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" eaLnBrk="1" fontAlgn="auto" hangingPunct="1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 sz="2000" b="1" spc="-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DETALHAMENTO DA PROPOSTA </a:t>
            </a:r>
          </a:p>
          <a:p>
            <a:pPr marL="344520" indent="-342900" eaLnBrk="1" fontAlgn="auto" hangingPunct="1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critérios de elegibilidade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as primeiras Unidades de Cuidado Multiprofissional -UCM</a:t>
            </a:r>
          </a:p>
          <a:p>
            <a:pPr marL="344520" indent="-342900" eaLnBrk="1" fontAlgn="auto" hangingPunct="1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  <a:buFontTx/>
              <a:buChar char="-"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de repasse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recursos financeiros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Pactuar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Comissão </a:t>
            </a:r>
            <a:r>
              <a:rPr lang="pt-BR" sz="2000" spc="-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Intergestores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Bipartite (CIB/PR)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Aprovar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Conselho Estadual de saúde do Paraná (CES/PR)</a:t>
            </a: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Elaborar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fluxos e funcionamento da UCM</a:t>
            </a:r>
            <a:endParaRPr lang="pt-BR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  <a:defRPr/>
            </a:pPr>
            <a:endParaRPr lang="pt-BR" sz="1800" spc="-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defRPr/>
            </a:pPr>
            <a:endParaRPr lang="pt-BR" sz="2400" b="1" spc="-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90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5" y="1196752"/>
            <a:ext cx="871296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DOS CRITÉRIOS DE ELEGIBILIDADE DOS HPP</a:t>
            </a:r>
            <a:endParaRPr lang="pt-BR" dirty="0">
              <a:solidFill>
                <a:srgbClr val="00660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117030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I. Ser hospital municipal gerido por Pessoa Jurídica de Direito Público da Administração Pública; 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17030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II. Estar vinculado a hospital de maior complexidade, conforme pactuação na Comissão Intergestores Regional – CIR e homologação na Comissão Intergestores Bipartite – CIB/PR;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005205" algn="l"/>
                <a:tab pos="1190625" algn="l"/>
                <a:tab pos="135064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III. Pactuar na CIR e homologar na CIB/PR população de referência e área de abrangência da UCM, sendo preferencialmente microrregional;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005205" algn="l"/>
                <a:tab pos="1190625" algn="l"/>
                <a:tab pos="135064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IV. Ter equipe compatível para internação nas 24 horas; 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005205" algn="l"/>
                <a:tab pos="1190625" algn="l"/>
                <a:tab pos="135064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V. Possuir entre 15 a 50 leitos exclusivamente SUS cadastrados no CNES; 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005205" algn="l"/>
                <a:tab pos="1190625" algn="l"/>
                <a:tab pos="135064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VI. Destinar minimamente 10  leitos SUS para a UCM;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005205" algn="l"/>
                <a:tab pos="1190625" algn="l"/>
                <a:tab pos="135064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VII. Possuir cobertura mínima de 70% de APS no território de abrangência da UCM; ...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000" b="1" spc="-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0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7505" y="1196752"/>
            <a:ext cx="87129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PT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DOS CRITÉRIOS DE ELEGIBILIDADE DOS HPP</a:t>
            </a:r>
            <a:endParaRPr lang="pt-BR" dirty="0">
              <a:solidFill>
                <a:srgbClr val="00660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005205" algn="l"/>
                <a:tab pos="1190625" algn="l"/>
                <a:tab pos="135064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VIII. Apresentar Licença Sanitária, Declaração de Práticas Sustentáveis, Alvará de Funcionamento atualizados e documentação técnica e jurídica, quando da formalização do instrumento de contratualização;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005205" algn="l"/>
                <a:tab pos="1190625" algn="l"/>
                <a:tab pos="135064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IX. Apresentar ata de reunião do Conselho Municipal de Saúde com aprovação da adesão à  proposta;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tabLst>
                <a:tab pos="1005205" algn="l"/>
                <a:tab pos="1190625" algn="l"/>
                <a:tab pos="1350645" algn="l"/>
              </a:tabLst>
            </a:pP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X. Ter serviço de Ouvidoria disponível para todos os usuários, de acordo com a Lei n° 13.460, de 26 de junho de 2017, e Resolução SESA n° 701/2023, que institui o instrumento normativo da Ouvidoria Geral de Saúde no Estado do Paraná;</a:t>
            </a:r>
          </a:p>
          <a:p>
            <a:pPr lvl="0" algn="just">
              <a:lnSpc>
                <a:spcPct val="150000"/>
              </a:lnSpc>
              <a:tabLst>
                <a:tab pos="1005205" algn="l"/>
                <a:tab pos="1190625" algn="l"/>
                <a:tab pos="1350645" algn="l"/>
              </a:tabLst>
            </a:pPr>
            <a:r>
              <a:rPr lang="pt-PT" sz="1600" dirty="0">
                <a:solidFill>
                  <a:srgbClr val="002060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XI. </a:t>
            </a: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Cumprir com os critérios da Resolução SESA nº 878/2021 (cláusulas antifraude e anticorrupação). </a:t>
            </a:r>
            <a:endParaRPr lang="pt-BR" sz="1600" b="1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85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043608" y="1700808"/>
            <a:ext cx="720028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USUÁRIOS ELEGÍVEIS NA UCM:</a:t>
            </a:r>
          </a:p>
          <a:p>
            <a:pPr>
              <a:defRPr/>
            </a:pPr>
            <a:endParaRPr lang="pt-BR" dirty="0"/>
          </a:p>
          <a:p>
            <a:pPr algn="just">
              <a:defRPr/>
            </a:pP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São elegíveis para internamento na UCM usuários </a:t>
            </a:r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acima de 20 anos 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situação clínica estável, com diagnóstico e prognóstico definidos, que requerem atendimento multiprofissional intensificado e em ambiente protegido, que </a:t>
            </a:r>
            <a:r>
              <a:rPr lang="pt-PT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pt-PT" sz="20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necessitem de internação em hospital para condições agudas, preferencialmente, referenciados pela equipe de APS.</a:t>
            </a:r>
            <a:endParaRPr lang="pt-B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8021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BCBBC9-D559-0DBC-BBC1-3FBE3A7BFF36}"/>
              </a:ext>
            </a:extLst>
          </p:cNvPr>
          <p:cNvSpPr txBox="1"/>
          <p:nvPr/>
        </p:nvSpPr>
        <p:spPr>
          <a:xfrm>
            <a:off x="323528" y="1314803"/>
            <a:ext cx="8064896" cy="419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PERFIL DOS USUÁRIOS DA UCM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romanUcPeriod"/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uso de antibioticoterapia endovenosa com frequência acima de uma vez ao dia;</a:t>
            </a:r>
            <a:endParaRPr lang="pt-BR" sz="18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UcPeriod"/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 ajuste de dose de anticoagulantes e hipoglicemiantes;</a:t>
            </a:r>
            <a:endParaRPr lang="pt-BR" sz="18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UcPeriod"/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Pós-operatório estável com necessidade de complementação do cuidado;</a:t>
            </a:r>
            <a:endParaRPr lang="pt-BR" sz="18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UcPeriod"/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 necessidade de capacitação para o autocuidado e ou do seu acompanhante, antes do retorno para casa;</a:t>
            </a:r>
            <a:endParaRPr lang="pt-BR" sz="18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romanUcPeriod"/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 condição clínica estável, com possibilidade de continuidade do cuidado na APS, e que necessitam de intervenção terapêutica multiprofissional;</a:t>
            </a:r>
            <a:endParaRPr lang="pt-BR" sz="1800" dirty="0">
              <a:solidFill>
                <a:srgbClr val="00660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889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BCBBC9-D559-0DBC-BBC1-3FBE3A7BFF36}"/>
              </a:ext>
            </a:extLst>
          </p:cNvPr>
          <p:cNvSpPr txBox="1"/>
          <p:nvPr/>
        </p:nvSpPr>
        <p:spPr>
          <a:xfrm>
            <a:off x="323528" y="1314803"/>
            <a:ext cx="8064896" cy="3365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PERFIL DOS USUÁRIOS DA UCM</a:t>
            </a:r>
          </a:p>
          <a:p>
            <a:pPr lvl="0" algn="just">
              <a:lnSpc>
                <a:spcPct val="150000"/>
              </a:lnSpc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VI. Usuários provenientes da estrutura hospitalar ou de unidades de urgência, clinicamente estáveis para a continuidade do tratamento, sem condições clínicas de retorno para o domicílio e em território sem cobertura do Serviço de Atenção Domiciliar – SAD;</a:t>
            </a:r>
            <a:endParaRPr lang="pt-BR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VII. Com reagudização de condição clínica persistente, contudo, fora do critério de internação em um hospital para condições agudas.</a:t>
            </a:r>
            <a:endParaRPr lang="pt-PT" b="1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PT" sz="1800" b="1" dirty="0">
              <a:solidFill>
                <a:srgbClr val="0066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4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BCBBC9-D559-0DBC-BBC1-3FBE3A7BFF36}"/>
              </a:ext>
            </a:extLst>
          </p:cNvPr>
          <p:cNvSpPr txBox="1"/>
          <p:nvPr/>
        </p:nvSpPr>
        <p:spPr>
          <a:xfrm>
            <a:off x="323528" y="1314803"/>
            <a:ext cx="8064896" cy="3780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 FUNCIONAMENTO DA UCM</a:t>
            </a: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Os internamentos serão temporários, com tempo mínimo de permanência de três (3) dias e  máximo de até 21 dias.</a:t>
            </a:r>
            <a:endParaRPr lang="pt-BR" sz="18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pt-PT" sz="18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cada 100.000 habitantes, aproximadamente, a unidade hospitalar deverá possuir pelo menos 10 leitos de UCM, com possibilidade de ampliação.</a:t>
            </a:r>
            <a:endParaRPr lang="pt-BR" sz="18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III. A SESA definirá os fluxos de acesso e protocolos clínicos assistenciais a serem utilizados pelas UCM. </a:t>
            </a: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IV. </a:t>
            </a:r>
            <a:r>
              <a:rPr lang="pt-PT" sz="180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equipe multiprofissional disporá de ações de telessaúde de suporte.</a:t>
            </a:r>
            <a:endParaRPr lang="pt-BR" sz="180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PT" sz="1800" b="1" dirty="0">
              <a:solidFill>
                <a:srgbClr val="0066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1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BCBBC9-D559-0DBC-BBC1-3FBE3A7BFF36}"/>
              </a:ext>
            </a:extLst>
          </p:cNvPr>
          <p:cNvSpPr txBox="1"/>
          <p:nvPr/>
        </p:nvSpPr>
        <p:spPr>
          <a:xfrm>
            <a:off x="323528" y="1314803"/>
            <a:ext cx="806489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8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 EQUIPE MULTIPROFISSIONAL MÍNIMA </a:t>
            </a:r>
          </a:p>
          <a:p>
            <a:pPr>
              <a:lnSpc>
                <a:spcPct val="150000"/>
              </a:lnSpc>
            </a:pPr>
            <a:endParaRPr lang="pt-PT" sz="1800" b="1" dirty="0">
              <a:solidFill>
                <a:srgbClr val="0066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17B8785-391C-E18A-3B55-86D07F453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554793"/>
              </p:ext>
            </p:extLst>
          </p:nvPr>
        </p:nvGraphicFramePr>
        <p:xfrm>
          <a:off x="467543" y="1988840"/>
          <a:ext cx="7271519" cy="3207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71519">
                  <a:extLst>
                    <a:ext uri="{9D8B030D-6E8A-4147-A177-3AD203B41FA5}">
                      <a16:colId xmlns:a16="http://schemas.microsoft.com/office/drawing/2014/main" val="2789169452"/>
                    </a:ext>
                  </a:extLst>
                </a:gridCol>
              </a:tblGrid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Técnico em Enfermagem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1117842348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Assistente Social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2806593962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da UCM (Profissional de Nível Superior)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215958675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Enfermeiro Assistencial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3375503603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Farmacêutico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2723755584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Médico Clínico (4 horas/dia, todos os dias)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3139576850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Nutricionista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1762414221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Psicólogo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3944385915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Fisioterapeuta</a:t>
                      </a:r>
                      <a:endParaRPr lang="pt-BR" sz="200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3191165687"/>
                  </a:ext>
                </a:extLst>
              </a:tr>
              <a:tr h="3024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Terapeuta Ocupacional</a:t>
                      </a:r>
                      <a:endParaRPr lang="pt-BR" sz="2000" dirty="0">
                        <a:effectLst/>
                        <a:latin typeface="Arial" panose="020B0604020202020204" pitchFamily="34" charset="0"/>
                        <a:ea typeface="NSimSun" panose="0201060903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b"/>
                </a:tc>
                <a:extLst>
                  <a:ext uri="{0D108BD9-81ED-4DB2-BD59-A6C34878D82A}">
                    <a16:rowId xmlns:a16="http://schemas.microsoft.com/office/drawing/2014/main" val="3970291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94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273050" y="332657"/>
            <a:ext cx="952556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endParaRPr lang="pt-BR" altLang="pt-BR" sz="1800" b="1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0025" y="332658"/>
            <a:ext cx="8620447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spc="-1" dirty="0">
                <a:solidFill>
                  <a:srgbClr val="006600"/>
                </a:solidFill>
                <a:latin typeface="+mj-lt"/>
              </a:rPr>
              <a:t>DIAGNÓSTICO</a:t>
            </a:r>
          </a:p>
          <a:p>
            <a:pPr algn="just">
              <a:defRPr/>
            </a:pPr>
            <a:endParaRPr lang="pt-BR" sz="2400" b="1" spc="-1" dirty="0">
              <a:solidFill>
                <a:srgbClr val="006600"/>
              </a:solidFill>
              <a:latin typeface="+mj-lt"/>
            </a:endParaRPr>
          </a:p>
          <a:p>
            <a:pPr algn="just">
              <a:lnSpc>
                <a:spcPct val="150000"/>
              </a:lnSpc>
              <a:tabLst>
                <a:tab pos="1076325" algn="l"/>
              </a:tabLst>
            </a:pP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- 212 Hospitais de Pequeno Porte, denominados HPP, com até 50 leitos gerais, correspondendo a 63,47% do total de leitos (334) e representando 24,34% de leitos SUS no Paraná, que oferecem atendimentos de urgência, internações clínicas e cirúrgicas, exames de diagnósticos, tratamento e reabilitação, em regime de 24 horas por dia, sete dias por semana, aos usuários da saúde;</a:t>
            </a:r>
            <a:endParaRPr lang="pt-BR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1076325" algn="l"/>
              </a:tabLst>
            </a:pP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Baixa ocupação, variando de 14,13% a 32,24%;</a:t>
            </a:r>
          </a:p>
          <a:p>
            <a:pPr algn="just">
              <a:lnSpc>
                <a:spcPct val="150000"/>
              </a:lnSpc>
              <a:tabLst>
                <a:tab pos="1076325" algn="l"/>
              </a:tabLst>
            </a:pP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Alto custo para manutenção destes hospitais;</a:t>
            </a:r>
          </a:p>
          <a:p>
            <a:pPr algn="just">
              <a:lnSpc>
                <a:spcPct val="150000"/>
              </a:lnSpc>
              <a:tabLst>
                <a:tab pos="1076325" algn="l"/>
              </a:tabLst>
            </a:pP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- 22% de internações por Condições Sensíveis à Atenção Primária.</a:t>
            </a:r>
            <a:endParaRPr lang="pt-BR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400" b="1" spc="-1" dirty="0">
              <a:solidFill>
                <a:srgbClr val="002060"/>
              </a:solidFill>
              <a:latin typeface="+mj-lt"/>
            </a:endParaRPr>
          </a:p>
          <a:p>
            <a:pPr algn="just">
              <a:defRPr/>
            </a:pPr>
            <a:endParaRPr lang="pt-BR" sz="2400" b="1" spc="-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4948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0025" y="1412776"/>
            <a:ext cx="8620447" cy="4588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" eaLnBrk="1" fontAlgn="auto" hangingPunct="1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 sz="2000" b="1" spc="-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FINANCIAMENTO FUNDO A FUNDO EM 3 MODALIDADES</a:t>
            </a:r>
            <a:r>
              <a:rPr lang="pt-BR" sz="2000" b="1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pt-BR" sz="2000" dirty="0">
              <a:solidFill>
                <a:srgbClr val="00660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pt-BR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– Recurso de custeio</a:t>
            </a:r>
            <a:r>
              <a:rPr lang="pt-BR" sz="2000" b="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– Recurso de investimento;</a:t>
            </a:r>
          </a:p>
          <a:p>
            <a:pPr algn="just">
              <a:lnSpc>
                <a:spcPct val="150000"/>
              </a:lnSpc>
            </a:pPr>
            <a:endParaRPr lang="pt-B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– Educação permanente em saúde.</a:t>
            </a:r>
            <a:endParaRPr lang="pt-BR" sz="20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1620" eaLnBrk="1" fontAlgn="auto" hangingPunct="1">
              <a:lnSpc>
                <a:spcPct val="150000"/>
              </a:lnSpc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defRPr/>
            </a:pPr>
            <a:endParaRPr lang="pt-BR" sz="2400" b="1" spc="-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69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>
            <a:extLst>
              <a:ext uri="{FF2B5EF4-FFF2-40B4-BE49-F238E27FC236}">
                <a16:creationId xmlns:a16="http://schemas.microsoft.com/office/drawing/2014/main" id="{BA4932C1-660A-4E6B-80AB-481BCBA2C2CB}"/>
              </a:ext>
            </a:extLst>
          </p:cNvPr>
          <p:cNvSpPr/>
          <p:nvPr/>
        </p:nvSpPr>
        <p:spPr>
          <a:xfrm>
            <a:off x="337637" y="698139"/>
            <a:ext cx="8397991" cy="49397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Autofit/>
          </a:bodyPr>
          <a:lstStyle/>
          <a:p>
            <a:pPr marL="342900" indent="-342900">
              <a:buFontTx/>
              <a:buChar char="-"/>
              <a:defRPr/>
            </a:pPr>
            <a:endParaRPr lang="pt-BR" sz="24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pt-BR" sz="2400" spc="-1" dirty="0">
              <a:solidFill>
                <a:srgbClr val="000000"/>
              </a:solidFill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24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24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20" eaLnBrk="1" fontAlgn="auto" hangingPunct="1">
              <a:spcBef>
                <a:spcPts val="481"/>
              </a:spcBef>
              <a:spcAft>
                <a:spcPts val="0"/>
              </a:spcAft>
              <a:buClr>
                <a:srgbClr val="000000"/>
              </a:buClr>
            </a:pPr>
            <a:endParaRPr lang="pt-BR" sz="1500" spc="-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372B92C5-3D5E-4A1C-AE30-8EC7FDDF27F5}"/>
              </a:ext>
            </a:extLst>
          </p:cNvPr>
          <p:cNvSpPr/>
          <p:nvPr/>
        </p:nvSpPr>
        <p:spPr>
          <a:xfrm>
            <a:off x="337637" y="260648"/>
            <a:ext cx="8771529" cy="5977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800" b="1" spc="-1" dirty="0">
                <a:solidFill>
                  <a:srgbClr val="006600"/>
                </a:solidFill>
                <a:cs typeface="Calibri" panose="020F0502020204030204" pitchFamily="34" charset="0"/>
              </a:rPr>
              <a:t>SESA/PR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800" b="1" spc="-1" dirty="0">
              <a:solidFill>
                <a:srgbClr val="008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Carlos Alberto </a:t>
            </a:r>
            <a:r>
              <a:rPr lang="pt-BR" sz="2000" spc="-1" dirty="0" err="1">
                <a:solidFill>
                  <a:srgbClr val="002060"/>
                </a:solidFill>
                <a:cs typeface="Calibri" panose="020F0502020204030204" pitchFamily="34" charset="0"/>
              </a:rPr>
              <a:t>Gebrim</a:t>
            </a: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 Preto (Beto Preto) - 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Secretário  </a:t>
            </a: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César Augusto Neves Luiz  - 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Diretor Geral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b="1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Maria Goretti David Lopes – 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Diretora de Atenção e Vigilância em Saúde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b="1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Vinícius Augusto </a:t>
            </a:r>
            <a:r>
              <a:rPr lang="pt-BR" sz="2000" spc="-1" dirty="0" err="1">
                <a:solidFill>
                  <a:srgbClr val="002060"/>
                </a:solidFill>
                <a:cs typeface="Calibri" panose="020F0502020204030204" pitchFamily="34" charset="0"/>
              </a:rPr>
              <a:t>Filipak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–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 Diretor de Planejamento da Atenção Especializada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b="1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dirty="0" err="1">
                <a:solidFill>
                  <a:srgbClr val="002060"/>
                </a:solidFill>
              </a:rPr>
              <a:t>Lilimar</a:t>
            </a:r>
            <a:r>
              <a:rPr lang="pt-BR" sz="2000" dirty="0">
                <a:solidFill>
                  <a:srgbClr val="002060"/>
                </a:solidFill>
              </a:rPr>
              <a:t> Regina </a:t>
            </a:r>
            <a:r>
              <a:rPr lang="pt-BR" sz="2000" dirty="0" err="1">
                <a:solidFill>
                  <a:srgbClr val="002060"/>
                </a:solidFill>
              </a:rPr>
              <a:t>Nadolny</a:t>
            </a:r>
            <a:r>
              <a:rPr lang="pt-BR" sz="2000" dirty="0">
                <a:solidFill>
                  <a:srgbClr val="002060"/>
                </a:solidFill>
              </a:rPr>
              <a:t> Mori </a:t>
            </a: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 - 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Diretora de Regulação e Contratos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b="1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Guilherme Graziani – 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Diretor de Unidades Próprias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000" b="1" spc="-1" dirty="0">
              <a:solidFill>
                <a:srgbClr val="002060"/>
              </a:solidFill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000" spc="-1" dirty="0">
                <a:solidFill>
                  <a:srgbClr val="002060"/>
                </a:solidFill>
                <a:cs typeface="Calibri" panose="020F0502020204030204" pitchFamily="34" charset="0"/>
              </a:rPr>
              <a:t>Adilson Silva Lino </a:t>
            </a:r>
            <a:r>
              <a:rPr lang="pt-BR" sz="2000" b="1" spc="-1" dirty="0">
                <a:solidFill>
                  <a:srgbClr val="002060"/>
                </a:solidFill>
                <a:cs typeface="Calibri" panose="020F0502020204030204" pitchFamily="34" charset="0"/>
              </a:rPr>
              <a:t>– Diretor de Obras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400" b="1" spc="-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2400" b="1" spc="-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89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972" name="Título 1"/>
          <p:cNvSpPr>
            <a:spLocks/>
          </p:cNvSpPr>
          <p:nvPr/>
        </p:nvSpPr>
        <p:spPr bwMode="auto">
          <a:xfrm>
            <a:off x="323528" y="-94456"/>
            <a:ext cx="8353425" cy="22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MUN</a:t>
            </a:r>
            <a:r>
              <a:rPr lang="pt-BR" alt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PARTE CARTA CONSULTA Nº 60662</a:t>
            </a: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3600" dirty="0">
              <a:solidFill>
                <a:schemeClr val="tx2"/>
              </a:solidFill>
            </a:endParaRPr>
          </a:p>
        </p:txBody>
      </p:sp>
      <p:sp>
        <p:nvSpPr>
          <p:cNvPr id="83973" name="Título 1"/>
          <p:cNvSpPr>
            <a:spLocks/>
          </p:cNvSpPr>
          <p:nvPr/>
        </p:nvSpPr>
        <p:spPr bwMode="auto">
          <a:xfrm>
            <a:off x="1116013" y="1125538"/>
            <a:ext cx="72009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36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36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36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3600" dirty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3600" dirty="0">
              <a:solidFill>
                <a:schemeClr val="tx2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19182"/>
              </p:ext>
            </p:extLst>
          </p:nvPr>
        </p:nvGraphicFramePr>
        <p:xfrm>
          <a:off x="1115616" y="1556791"/>
          <a:ext cx="6840760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491"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Projeto/Componente/Subcomponente/Produtos</a:t>
                      </a:r>
                      <a:endParaRPr lang="pt-BR" sz="1400" b="1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119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 – </a:t>
                      </a:r>
                      <a:r>
                        <a:rPr lang="pt-BR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Paraná Eficiente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pt-BR" sz="1400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– Componente </a:t>
                      </a:r>
                      <a:r>
                        <a:rPr lang="pt-BR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INOVAÇÃO E TRANSFORMAÇÃO DIGITAL DO PARANÁ</a:t>
                      </a:r>
                      <a:endParaRPr lang="pt-BR" sz="1400" b="1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256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</a:t>
                      </a: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– Subcomponente – </a:t>
                      </a:r>
                      <a:r>
                        <a:rPr lang="pt-BR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INOVAÇÃO NA GESTÃO DA SAÚDE DO PARANÁ </a:t>
                      </a:r>
                      <a:endParaRPr lang="pt-BR" sz="1400" b="1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40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endParaRPr lang="pt-BR" sz="1400" b="1" kern="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BR" sz="14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- Produto – </a:t>
                      </a:r>
                      <a:r>
                        <a:rPr lang="pt-BR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pt-BR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4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UNIDADES DE CUIDADO MULTIPROFISSIONAL IMPLANTADAS</a:t>
                      </a:r>
                      <a:endParaRPr lang="pt-BR" sz="1400" b="1" kern="1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5405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+mj-lt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0025" y="1196752"/>
            <a:ext cx="8620448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spc="-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– Possibilitar o atendimento com equidade e universalidade, com foco nas necessidades de saúde identificadas como prioritárias nos territórios, conforme Planejamento Regional Integrado - PRI;</a:t>
            </a:r>
          </a:p>
          <a:p>
            <a:pPr algn="just">
              <a:lnSpc>
                <a:spcPct val="150000"/>
              </a:lnSpc>
            </a:pPr>
            <a:endParaRPr lang="pt-BR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II - Melhorar a utilização dos leitos e qualificar os hospitais de pequeno porte, visando o atendimento multiprofissional e seguro no cuidado às pessoas, com a implantação de Unidades de Cuidado Multiprofissional - UCM. </a:t>
            </a:r>
            <a:endParaRPr lang="pt-BR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2400" b="1" spc="-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687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-612576" y="116633"/>
            <a:ext cx="975657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2400" b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altLang="pt-BR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Projeto Paraná Eficiente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PT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PT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Programa Estadual de Modernização de Hospitais de Pequeno Porte no Paraná </a:t>
            </a:r>
            <a:endParaRPr lang="pt-BR" altLang="pt-BR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1520" y="1124744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400" b="1" spc="-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DIRETRIZES</a:t>
            </a: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- </a:t>
            </a:r>
            <a:r>
              <a:rPr lang="pt-PT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Melhorar a eficiência e resolubilidade dos HPP no Paraná;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 - Implantar novo perfil assistencial nestes pontos de atenção no Paraná; 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 - Fortalecer o processo de descentralização e regionalização dos serviços da APS, da média e alta complexidade, na perspectiva da continuidade do cuidado;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IV - Integrar os diferentes pontos de atenção do território, sendo os serviços de Atenção Primária à Saúde (APS), Atenção Ambulatorial Especializada (AAE) e Atenção Hospitalar (AH);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- Prestar atendimento multiprofissional, conforme a necessidade e pactuação de cada território;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 - Avançar na integração e troca de informações para a Estratégia de Saúde Digital;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16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 – Diminuir o número de internações desnecessárias.</a:t>
            </a:r>
            <a:endParaRPr lang="pt-BR" sz="1600" dirty="0">
              <a:solidFill>
                <a:srgbClr val="00206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defRPr/>
            </a:pPr>
            <a:endParaRPr lang="pt-BR" sz="1600" b="1" spc="-1" dirty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611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CaixaDeTexto 7"/>
          <p:cNvSpPr txBox="1">
            <a:spLocks noChangeArrowheads="1"/>
          </p:cNvSpPr>
          <p:nvPr/>
        </p:nvSpPr>
        <p:spPr bwMode="auto">
          <a:xfrm>
            <a:off x="4211638" y="2492375"/>
            <a:ext cx="47323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2" name="Título 1"/>
          <p:cNvSpPr>
            <a:spLocks/>
          </p:cNvSpPr>
          <p:nvPr/>
        </p:nvSpPr>
        <p:spPr bwMode="auto">
          <a:xfrm>
            <a:off x="250825" y="341313"/>
            <a:ext cx="8426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t-BR" sz="2800" b="1" spc="-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de Atenção à Saúde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sz="28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Primária à Saúde (APS)</a:t>
            </a:r>
            <a:endParaRPr lang="pt-BR" altLang="pt-BR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493" name="Título 1"/>
          <p:cNvSpPr>
            <a:spLocks/>
          </p:cNvSpPr>
          <p:nvPr/>
        </p:nvSpPr>
        <p:spPr bwMode="auto">
          <a:xfrm>
            <a:off x="1116013" y="1484313"/>
            <a:ext cx="712787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0825" y="1196975"/>
            <a:ext cx="813752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Fortalecimento da Atenção Primária à Saúde (APS), de forma integrada e articulada com a Atenção Ambulatorial e Hospitalar, para a organização da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de Atenção à Saúde do Paraná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endParaRPr lang="pt-BR" sz="20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  <a:defRPr/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Fortalecendo a Atenção Primária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coordenadora da Rede de Atenção à Saúde </a:t>
            </a:r>
          </a:p>
          <a:p>
            <a:pPr marL="342900" indent="-342900" algn="just">
              <a:buFontTx/>
              <a:buChar char="-"/>
              <a:defRPr/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Estruturando as linhas de cuidado prioritárias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(itinerário que o usuário faz na Rede de Atenção à Saúde) </a:t>
            </a:r>
          </a:p>
          <a:p>
            <a:pPr marL="342900" indent="-342900" algn="just">
              <a:buFontTx/>
              <a:buChar char="-"/>
              <a:defRPr/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Apoiando municípios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meio de recursos financeiros, para aumentar cobertura de equipes da APS com foco em desempenho e qualidade</a:t>
            </a:r>
          </a:p>
          <a:p>
            <a:pPr marL="342900" indent="-342900" algn="just">
              <a:buFontTx/>
              <a:buChar char="-"/>
              <a:defRPr/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Propondo a reorganização do perfil assistencial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Hospitais de Pequeno Porte – HPP, com a implantação de Unidades de Cuidado Multiprofissional (UCM).</a:t>
            </a:r>
          </a:p>
          <a:p>
            <a:pPr marL="285750" indent="-285750" algn="just">
              <a:buFontTx/>
              <a:buChar char="-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CaixaDeTexto 7"/>
          <p:cNvSpPr txBox="1">
            <a:spLocks noChangeArrowheads="1"/>
          </p:cNvSpPr>
          <p:nvPr/>
        </p:nvSpPr>
        <p:spPr bwMode="auto">
          <a:xfrm>
            <a:off x="538163" y="1700213"/>
            <a:ext cx="8426450" cy="32316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 sz="2000" b="1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Implantando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protocolos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encaminhamentos da APS à AAE</a:t>
            </a:r>
          </a:p>
          <a:p>
            <a:pPr>
              <a:defRPr/>
            </a:pPr>
            <a:endParaRPr lang="pt-BR" sz="20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Ampliando o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acesso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diagnóstico oportuno</a:t>
            </a:r>
          </a:p>
          <a:p>
            <a:pPr>
              <a:defRPr/>
            </a:pPr>
            <a:endParaRPr lang="pt-BR" sz="20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Investindo na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qualificação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atendimento ambulatorial</a:t>
            </a:r>
          </a:p>
          <a:p>
            <a:pPr marL="342900" indent="-342900">
              <a:buFontTx/>
              <a:buChar char="-"/>
              <a:defRPr/>
            </a:pPr>
            <a:endParaRPr lang="pt-BR" sz="20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Utilizando componentes da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Telessaúde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garantir melhoria no acesso e da comunicação entre os pontos de atenção</a:t>
            </a:r>
          </a:p>
          <a:p>
            <a:pPr>
              <a:defRPr/>
            </a:pPr>
            <a:endParaRPr lang="pt-BR" sz="2400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5540" name="Título 1"/>
          <p:cNvSpPr>
            <a:spLocks/>
          </p:cNvSpPr>
          <p:nvPr/>
        </p:nvSpPr>
        <p:spPr bwMode="auto">
          <a:xfrm>
            <a:off x="251520" y="346711"/>
            <a:ext cx="8426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chemeClr val="tx2"/>
              </a:solidFill>
            </a:endParaRPr>
          </a:p>
        </p:txBody>
      </p:sp>
      <p:sp>
        <p:nvSpPr>
          <p:cNvPr id="65541" name="Título 1"/>
          <p:cNvSpPr>
            <a:spLocks/>
          </p:cNvSpPr>
          <p:nvPr/>
        </p:nvSpPr>
        <p:spPr bwMode="auto">
          <a:xfrm>
            <a:off x="1116013" y="1700213"/>
            <a:ext cx="7127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476672"/>
            <a:ext cx="784879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spc="-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de Atenção à Saúde</a:t>
            </a:r>
            <a:endParaRPr lang="pt-BR" altLang="pt-BR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8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Ambulatorial Especializada (AAE)</a:t>
            </a:r>
          </a:p>
          <a:p>
            <a:pPr algn="just">
              <a:defRPr/>
            </a:pPr>
            <a:endParaRPr lang="pt-BR" sz="2000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CaixaDeTexto 7"/>
          <p:cNvSpPr txBox="1">
            <a:spLocks noChangeArrowheads="1"/>
          </p:cNvSpPr>
          <p:nvPr/>
        </p:nvSpPr>
        <p:spPr bwMode="auto">
          <a:xfrm>
            <a:off x="538163" y="1812925"/>
            <a:ext cx="8426450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pt-BR" sz="2000" b="1" spc="-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Reorganizando o acesso na lógica da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Regionalização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(PRI)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de forma integrada aos demais níveis de atenção</a:t>
            </a:r>
          </a:p>
          <a:p>
            <a:pPr marL="285750" indent="-285750">
              <a:buFontTx/>
              <a:buChar char="-"/>
              <a:defRPr/>
            </a:pPr>
            <a:endParaRPr lang="pt-BR" sz="20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Qualificando pontos de atenção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reduzir tempo de permanência do paciente em hospitais de maior complexidade</a:t>
            </a:r>
          </a:p>
          <a:p>
            <a:pPr marL="285750" indent="-285750">
              <a:buFontTx/>
              <a:buChar char="-"/>
              <a:defRPr/>
            </a:pPr>
            <a:endParaRPr lang="pt-BR" sz="20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Estabelecendo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conectividade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SAMU (imagens, dados e voz)  </a:t>
            </a:r>
          </a:p>
        </p:txBody>
      </p:sp>
      <p:sp>
        <p:nvSpPr>
          <p:cNvPr id="75780" name="Título 1"/>
          <p:cNvSpPr>
            <a:spLocks/>
          </p:cNvSpPr>
          <p:nvPr/>
        </p:nvSpPr>
        <p:spPr bwMode="auto">
          <a:xfrm>
            <a:off x="250825" y="765175"/>
            <a:ext cx="8426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chemeClr val="tx2"/>
              </a:solidFill>
            </a:endParaRPr>
          </a:p>
        </p:txBody>
      </p:sp>
      <p:sp>
        <p:nvSpPr>
          <p:cNvPr id="75781" name="Título 1"/>
          <p:cNvSpPr>
            <a:spLocks/>
          </p:cNvSpPr>
          <p:nvPr/>
        </p:nvSpPr>
        <p:spPr bwMode="auto">
          <a:xfrm>
            <a:off x="1187106" y="1609340"/>
            <a:ext cx="7127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31825" y="1125538"/>
            <a:ext cx="78486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pt-BR" sz="2800" spc="-1" dirty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1187624" y="548681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spc="-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 de Atenção à Saúde</a:t>
            </a:r>
            <a:endParaRPr lang="pt-BR" altLang="pt-BR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2800" spc="-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Atenção Hospitalar Especializada (AHE)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1000"/>
            <a:ext cx="9144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CaixaDeTexto 7"/>
          <p:cNvSpPr txBox="1">
            <a:spLocks noChangeArrowheads="1"/>
          </p:cNvSpPr>
          <p:nvPr/>
        </p:nvSpPr>
        <p:spPr bwMode="auto">
          <a:xfrm>
            <a:off x="395536" y="1342033"/>
            <a:ext cx="8569077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buFontTx/>
              <a:buChar char="-"/>
              <a:defRPr/>
            </a:pP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local, regional e macrorregional por meio do 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 Regional Integrado –PRI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</a:t>
            </a: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  <a:p>
            <a:pPr marL="342900" indent="-342900">
              <a:buFontTx/>
              <a:buChar char="-"/>
              <a:defRPr/>
            </a:pPr>
            <a:endParaRPr lang="pt-BR" sz="2000" b="1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Estadual de Saúde – PES 2020/2023 </a:t>
            </a:r>
            <a:r>
              <a:rPr lang="pt-BR" sz="2000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aprovado por unanimidade no Conselho Estadual de Saúde do Paraná em 20.02.2020</a:t>
            </a:r>
          </a:p>
          <a:p>
            <a:pPr marL="342900" indent="-342900">
              <a:buFontTx/>
              <a:buChar char="-"/>
              <a:defRPr/>
            </a:pPr>
            <a:endParaRPr lang="pt-BR" sz="2000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pt-BR" sz="2000" b="1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– Paraná </a:t>
            </a:r>
            <a:r>
              <a:rPr lang="pt-BR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Estadual de Regulação implantado</a:t>
            </a:r>
            <a:endParaRPr lang="pt-BR" sz="2000" b="1" spc="-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pt-BR" sz="2000" spc="-1" dirty="0">
              <a:solidFill>
                <a:srgbClr val="000000"/>
              </a:solidFill>
            </a:endParaRPr>
          </a:p>
          <a:p>
            <a:pPr marL="342900" indent="-342900">
              <a:buFontTx/>
              <a:buChar char="-"/>
              <a:defRPr/>
            </a:pPr>
            <a:endParaRPr lang="pt-BR" sz="2000" spc="-1" dirty="0">
              <a:solidFill>
                <a:srgbClr val="000000"/>
              </a:solidFill>
            </a:endParaRPr>
          </a:p>
        </p:txBody>
      </p:sp>
      <p:sp>
        <p:nvSpPr>
          <p:cNvPr id="75780" name="Título 1"/>
          <p:cNvSpPr>
            <a:spLocks/>
          </p:cNvSpPr>
          <p:nvPr/>
        </p:nvSpPr>
        <p:spPr bwMode="auto">
          <a:xfrm>
            <a:off x="106747" y="765175"/>
            <a:ext cx="8426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000" b="1" dirty="0">
              <a:solidFill>
                <a:schemeClr val="tx2"/>
              </a:solidFill>
            </a:endParaRPr>
          </a:p>
        </p:txBody>
      </p:sp>
      <p:sp>
        <p:nvSpPr>
          <p:cNvPr id="75781" name="Título 1"/>
          <p:cNvSpPr>
            <a:spLocks/>
          </p:cNvSpPr>
          <p:nvPr/>
        </p:nvSpPr>
        <p:spPr bwMode="auto">
          <a:xfrm>
            <a:off x="1116013" y="1700213"/>
            <a:ext cx="71278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pt-BR" altLang="pt-BR" sz="2800">
              <a:solidFill>
                <a:schemeClr val="tx2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31825" y="1125538"/>
            <a:ext cx="78486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pt-BR" sz="2800" spc="-1" dirty="0">
              <a:solidFill>
                <a:srgbClr val="000000"/>
              </a:solidFill>
              <a:latin typeface="+mj-lt"/>
            </a:endParaRPr>
          </a:p>
          <a:p>
            <a:pPr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67544" y="548681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spc="-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AVANÇOS ...</a:t>
            </a:r>
            <a:endParaRPr lang="pt-BR" altLang="pt-BR" sz="28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395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7669</TotalTime>
  <Words>1621</Words>
  <Application>Microsoft Office PowerPoint</Application>
  <PresentationFormat>Apresentação na tela (4:3)</PresentationFormat>
  <Paragraphs>278</Paragraphs>
  <Slides>21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Tema do Office</vt:lpstr>
      <vt:lpstr>Personalizar design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Secretaria de Saude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paula.silva</dc:creator>
  <cp:lastModifiedBy>Alice Silva</cp:lastModifiedBy>
  <cp:revision>476</cp:revision>
  <dcterms:created xsi:type="dcterms:W3CDTF">2019-08-01T14:29:11Z</dcterms:created>
  <dcterms:modified xsi:type="dcterms:W3CDTF">2023-10-18T11:04:50Z</dcterms:modified>
</cp:coreProperties>
</file>