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wmf" ContentType="image/x-wmf"/>
  <Override PartName="/ppt/media/image10.wmf" ContentType="image/x-wmf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m 6" descr=""/>
          <p:cNvPicPr/>
          <p:nvPr/>
        </p:nvPicPr>
        <p:blipFill>
          <a:blip r:embed="rId2"/>
          <a:stretch/>
        </p:blipFill>
        <p:spPr>
          <a:xfrm>
            <a:off x="0" y="5921280"/>
            <a:ext cx="12270240" cy="9352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4" descr=""/>
          <p:cNvPicPr/>
          <p:nvPr/>
        </p:nvPicPr>
        <p:blipFill>
          <a:blip r:embed="rId3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728720" y="0"/>
            <a:ext cx="10462320" cy="68572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Imagem 16" descr=""/>
          <p:cNvPicPr/>
          <p:nvPr/>
        </p:nvPicPr>
        <p:blipFill>
          <a:blip r:embed="rId3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80" name="Imagem 19" descr=""/>
          <p:cNvPicPr/>
          <p:nvPr/>
        </p:nvPicPr>
        <p:blipFill>
          <a:blip r:embed="rId4"/>
          <a:stretch/>
        </p:blipFill>
        <p:spPr>
          <a:xfrm>
            <a:off x="8437320" y="6016680"/>
            <a:ext cx="3334680" cy="60264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m 6" descr=""/>
          <p:cNvPicPr/>
          <p:nvPr/>
        </p:nvPicPr>
        <p:blipFill>
          <a:blip r:embed="rId2"/>
          <a:stretch/>
        </p:blipFill>
        <p:spPr>
          <a:xfrm>
            <a:off x="0" y="5921280"/>
            <a:ext cx="12270240" cy="93528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m 4" descr=""/>
          <p:cNvPicPr/>
          <p:nvPr/>
        </p:nvPicPr>
        <p:blipFill>
          <a:blip r:embed="rId1"/>
          <a:stretch/>
        </p:blipFill>
        <p:spPr>
          <a:xfrm>
            <a:off x="0" y="0"/>
            <a:ext cx="12179880" cy="6856560"/>
          </a:xfrm>
          <a:prstGeom prst="rect">
            <a:avLst/>
          </a:prstGeom>
          <a:ln w="0">
            <a:noFill/>
          </a:ln>
        </p:spPr>
      </p:pic>
      <p:sp>
        <p:nvSpPr>
          <p:cNvPr id="159" name="Line 1"/>
          <p:cNvSpPr/>
          <p:nvPr/>
        </p:nvSpPr>
        <p:spPr>
          <a:xfrm>
            <a:off x="4640760" y="396720"/>
            <a:ext cx="360" cy="505512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4641120" y="825480"/>
            <a:ext cx="7118640" cy="31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2a6099"/>
                </a:solidFill>
                <a:latin typeface="Calibri"/>
                <a:ea typeface="DejaVu Sans"/>
              </a:rPr>
              <a:t>PESQUISA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127622"/>
                </a:solidFill>
                <a:latin typeface="Calibri"/>
                <a:ea typeface="DejaVu Sans"/>
              </a:rPr>
              <a:t>Cartografia da Atenção Especializada em Saúde no Brasil: PNAES </a:t>
            </a:r>
            <a:br>
              <a:rPr sz="4000"/>
            </a:b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7354080" y="4041720"/>
            <a:ext cx="3200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SAES/MS - Lascol/EPM/ Unifesp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019880" y="433080"/>
            <a:ext cx="2301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548235"/>
                </a:solidFill>
                <a:latin typeface="Calibri"/>
                <a:ea typeface="DejaVu Sans"/>
              </a:rPr>
              <a:t>Produtos   </a:t>
            </a:r>
            <a:r>
              <a:rPr b="1" lang="pt-BR" sz="3200" spc="-1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1114560" y="1929600"/>
            <a:ext cx="9428400" cy="7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Imagem 2" descr=""/>
          <p:cNvPicPr/>
          <p:nvPr/>
        </p:nvPicPr>
        <p:blipFill>
          <a:blip r:embed="rId1"/>
          <a:stretch/>
        </p:blipFill>
        <p:spPr>
          <a:xfrm>
            <a:off x="2171160" y="1171440"/>
            <a:ext cx="7836480" cy="474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978120" y="533880"/>
            <a:ext cx="4270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548235"/>
                </a:solidFill>
                <a:latin typeface="Calibri"/>
                <a:ea typeface="DejaVu Sans"/>
              </a:rPr>
              <a:t>Recortes e Escolhas   </a:t>
            </a:r>
            <a:r>
              <a:rPr b="1" lang="pt-BR" sz="3200" spc="-1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62600" y="1180440"/>
            <a:ext cx="11265120" cy="456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6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Prioridades: </a:t>
            </a:r>
            <a:r>
              <a:rPr b="1" lang="pt-BR" sz="28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Redes de Cuidados Especializados em Oncologia, Cardiologia, Oftalmologia, Ortopedia e Terapia Renal Substitutiva </a:t>
            </a: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(não exclusivamente, a depender dos diferentes cenários locorregionais).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8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Região/Estado/Macrorregião</a:t>
            </a: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: de acordo com a singularidade temática e do território.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Olhar a partir da </a:t>
            </a:r>
            <a:r>
              <a:rPr b="1" lang="pt-BR" sz="28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Atenção Especializada Ambulatorial </a:t>
            </a: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e suas conexões com Atenção Básica e Atenção Hospitalar. 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077840" y="273600"/>
            <a:ext cx="4636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548235"/>
                </a:solidFill>
                <a:latin typeface="Calibri"/>
                <a:ea typeface="DejaVu Sans"/>
              </a:rPr>
              <a:t>Pesquisa Cartográfica   </a:t>
            </a:r>
            <a:r>
              <a:rPr b="1" lang="pt-BR" sz="3200" spc="-1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948240" y="1306080"/>
            <a:ext cx="9794520" cy="246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O duplo movimento realizado pela pesquisa cartográfica: acessar o plano do comum e também construir um mundo comum e, ao mesmo tempo, heterogêneo. A cartografia é um método de investigação que não busca desvelar o que já estaria dado como natureza ou realidade preexistente. 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Kastrup &amp; Passos, 2013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Imagem 5" descr=""/>
          <p:cNvPicPr/>
          <p:nvPr/>
        </p:nvPicPr>
        <p:blipFill>
          <a:blip r:embed="rId1"/>
          <a:stretch/>
        </p:blipFill>
        <p:spPr>
          <a:xfrm>
            <a:off x="6239880" y="3924720"/>
            <a:ext cx="3069720" cy="208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8253720" y="168480"/>
            <a:ext cx="37173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548235"/>
                </a:solidFill>
                <a:latin typeface="Calibri"/>
                <a:ea typeface="DejaVu Sans"/>
              </a:rPr>
              <a:t>Desenho do estudo  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502560" y="460800"/>
            <a:ext cx="10681560" cy="53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Diagnóstico situacional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Pesquisa de campo de caráter qualitativo macrorregiões  de saúde  dos 26 estados , mais o DF, para caracterização  das distintas modelagens de organização da Atenção Especializada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Prospecção  nos estados e municípios de modelagens  e estratégias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gestão do cuidado 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regulação,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financiamento 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organização e de tipologia  dos serviços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transporte sanitário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uso de tecnologias digitais   (TIC)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460880" y="1078920"/>
            <a:ext cx="9053280" cy="35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Mapeamento de experiências exitosas.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Realização de Oficinas Estaduais com participação de atores institucionais diversos para apresentação, debate e reflexão sobre os resultados aferidos.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Submissão do projeto ao Comitê de Ética em Pesquisa da Universidade Federal de São Paulo – UNIFESP,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8253720" y="168480"/>
            <a:ext cx="37173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548235"/>
                </a:solidFill>
                <a:latin typeface="Calibri"/>
                <a:ea typeface="DejaVu Sans"/>
              </a:rPr>
              <a:t>Desenho do estudo  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972000" y="273600"/>
            <a:ext cx="4116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548235"/>
                </a:solidFill>
                <a:latin typeface="Calibri"/>
                <a:ea typeface="DejaVu Sans"/>
              </a:rPr>
              <a:t>Grupo de Pesquisa   </a:t>
            </a:r>
            <a:r>
              <a:rPr b="1" lang="pt-BR" sz="3200" spc="-1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947160" y="1182240"/>
            <a:ext cx="9794520" cy="444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Coordenação</a:t>
            </a:r>
            <a:r>
              <a:rPr b="0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: Rosemarie Andreazza, Cristian Fabiano Guimarães e Luís Fernando Nogueira Tofani.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Ministério da Saúde</a:t>
            </a:r>
            <a:r>
              <a:rPr b="0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: Helvécio Miranda Magalhães Junior, Aristides Vitorino de Oliveira Neto e André Luís Bonifácio de Carvalho. 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Pesquisadores Sênior</a:t>
            </a:r>
            <a:r>
              <a:rPr b="0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: Aparecida Linhares Pimenta, Arthur Chioro, Hêider Aurélio Pinto, Lumena Almeida Castro Furtado e Marília Cristina Prado Louvison.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Pesquisadores de Apoio</a:t>
            </a:r>
            <a:r>
              <a:rPr b="0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: Daniele Marie Guerra, Elaine Maria Gianotti, Mariana Alves Melo e Thiago Marchi Sacoman. 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36 Pesquisadores de Campo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Apoio Administrativo</a:t>
            </a:r>
            <a:r>
              <a:rPr b="0" lang="pt-B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: Sinara Aparecida Farago de Melo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886680" y="662040"/>
            <a:ext cx="310896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385623"/>
                </a:solidFill>
                <a:latin typeface="Calibri"/>
                <a:ea typeface="DejaVu Sans"/>
              </a:rPr>
              <a:t>PESQUISADORES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385623"/>
                </a:solidFill>
                <a:latin typeface="Calibri"/>
                <a:ea typeface="DejaVu Sans"/>
              </a:rPr>
              <a:t>DE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385623"/>
                </a:solidFill>
                <a:latin typeface="Calibri"/>
                <a:ea typeface="DejaVu Sans"/>
              </a:rPr>
              <a:t>CAMPO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Imagem 6" descr=""/>
          <p:cNvPicPr/>
          <p:nvPr/>
        </p:nvPicPr>
        <p:blipFill>
          <a:blip r:embed="rId1"/>
          <a:stretch/>
        </p:blipFill>
        <p:spPr>
          <a:xfrm>
            <a:off x="4428000" y="254160"/>
            <a:ext cx="6408000" cy="5940000"/>
          </a:xfrm>
          <a:prstGeom prst="rect">
            <a:avLst/>
          </a:prstGeom>
          <a:ln w="0">
            <a:noFill/>
          </a:ln>
        </p:spPr>
      </p:pic>
      <p:sp>
        <p:nvSpPr>
          <p:cNvPr id="198" name="CustomShape 2"/>
          <p:cNvSpPr/>
          <p:nvPr/>
        </p:nvSpPr>
        <p:spPr>
          <a:xfrm>
            <a:off x="3732120" y="5782680"/>
            <a:ext cx="853560" cy="171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2743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0680" bIns="4068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583280" y="2269080"/>
            <a:ext cx="8837640" cy="1004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6000" spc="-1" strike="noStrike">
                <a:solidFill>
                  <a:srgbClr val="385623"/>
                </a:solidFill>
                <a:latin typeface="Calibri Light"/>
                <a:ea typeface="DejaVu Sans"/>
              </a:rPr>
              <a:t>DESAFIOS E CRONOGRAMA</a:t>
            </a:r>
            <a:endParaRPr b="0" lang="pt-BR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136520" y="1050120"/>
            <a:ext cx="9470520" cy="30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514440" indent="-514080">
              <a:lnSpc>
                <a:spcPct val="100000"/>
              </a:lnSpc>
              <a:buClr>
                <a:srgbClr val="548235"/>
              </a:buClr>
              <a:buFont typeface="StarSymbol"/>
              <a:buAutoNum type="arabicPeriod"/>
            </a:pPr>
            <a:r>
              <a:rPr b="1" lang="pt-BR" sz="2800" spc="-1" strike="noStrike">
                <a:solidFill>
                  <a:srgbClr val="548235"/>
                </a:solidFill>
                <a:latin typeface="Calibri-Bold"/>
                <a:ea typeface="DejaVu Sans"/>
              </a:rPr>
              <a:t>IMPLANTAR O DISPOSITIVO DA PESQUISA E CONSTRUIR O PLANO DE INVESTIGAÇÃO (outubro a dezembro/2023)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Abertura do campo de pesquisa;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Contextualizar o campo problemático no território;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Construir o Plano de Investigação;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Integrar o Grupo de Apoio Matricial.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043640" y="911160"/>
            <a:ext cx="950436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548235"/>
                </a:solidFill>
                <a:latin typeface="Calibri-Bold"/>
                <a:ea typeface="DejaVu Sans"/>
              </a:rPr>
              <a:t>2. EXECUTAR O PLANO DE INVESTIGAÇÃO, REMODELANDO-O QUANDO NECESSÁRIO (janeiro/2024 a abril 2024)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Wingdings-Regular"/>
                <a:ea typeface="DejaVu Sans"/>
              </a:rPr>
              <a:t>ü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Executar o plano de investigação proposto, remodelando-o sempre que necessário;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Wingdings-Regular"/>
                <a:ea typeface="DejaVu Sans"/>
              </a:rPr>
              <a:t>ü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Monitorar a execução do plano de investigação;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Wingdings-Regular"/>
                <a:ea typeface="DejaVu Sans"/>
              </a:rPr>
              <a:t>ü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Gerenciar riscos e propor soluções para garantir a execução da pesquisa;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Wingdings-Regular"/>
                <a:ea typeface="DejaVu Sans"/>
              </a:rPr>
              <a:t>ü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Integrar o Grupo de Apoio Matricial;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Wingdings-Regular"/>
                <a:ea typeface="DejaVu Sans"/>
              </a:rPr>
              <a:t>ü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Produzir Relatório Final.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7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/>
          <p:nvPr/>
        </p:nvSpPr>
        <p:spPr>
          <a:xfrm>
            <a:off x="900720" y="1553400"/>
            <a:ext cx="10186920" cy="154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</a:pPr>
            <a:r>
              <a:rPr b="1" lang="pt-BR" sz="4000" spc="-1" strike="noStrike">
                <a:solidFill>
                  <a:srgbClr val="183eff"/>
                </a:solidFill>
                <a:latin typeface="Montserrat ExtraBold"/>
              </a:rPr>
              <a:t>POLÍTICA NACIONAL DE ATENÇÃO ESPECIALIZADA (PNAES)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Imagem 7" descr=""/>
          <p:cNvPicPr/>
          <p:nvPr/>
        </p:nvPicPr>
        <p:blipFill>
          <a:blip r:embed="rId1"/>
          <a:stretch/>
        </p:blipFill>
        <p:spPr>
          <a:xfrm>
            <a:off x="4162320" y="5616000"/>
            <a:ext cx="3867120" cy="700200"/>
          </a:xfrm>
          <a:prstGeom prst="rect">
            <a:avLst/>
          </a:prstGeom>
          <a:ln w="0"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 rot="12600">
            <a:off x="2659680" y="2964240"/>
            <a:ext cx="7073280" cy="202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219320" y="590040"/>
            <a:ext cx="876996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548235"/>
                </a:solidFill>
                <a:latin typeface="Calibri-Bold"/>
                <a:ea typeface="DejaVu Sans"/>
              </a:rPr>
              <a:t>3. SISTEMATIZAR, PROCESSAR E ANALISAR MATERIAL EMPÍRICO E PRODUZIR DE CONHECIMENTO (outubro/2023 a maio/2024)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Wingdings-Regular"/>
                <a:ea typeface="DejaVu Sans"/>
              </a:rPr>
              <a:t>ü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Registrar as experiências em Diário de Campo;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Wingdings-Regular"/>
                <a:ea typeface="DejaVu Sans"/>
              </a:rPr>
              <a:t>ü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Cuidar do material coletado e garantindo a sua guarda segura;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Wingdings-Regular"/>
                <a:ea typeface="DejaVu Sans"/>
              </a:rPr>
              <a:t>ü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Integrar o Grupo de Pesquisa;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Wingdings-Regular"/>
                <a:ea typeface="DejaVu Sans"/>
              </a:rPr>
              <a:t>ü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Produzir material científico para disseminar conhecimento.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880560" y="558720"/>
            <a:ext cx="52902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548235"/>
                </a:solidFill>
                <a:latin typeface="Calibri"/>
                <a:ea typeface="DejaVu Sans"/>
              </a:rPr>
              <a:t>ALGUNS DISPOSITIVOS POSSÍVEIS: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1011600" y="1583280"/>
            <a:ext cx="10328400" cy="30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385623"/>
                </a:solidFill>
                <a:latin typeface="Calibri"/>
                <a:ea typeface="DejaVu Sans"/>
              </a:rPr>
              <a:t>- Análise situacional do </a:t>
            </a:r>
            <a:r>
              <a:rPr b="0" lang="pt-BR" sz="3200" spc="-1" strike="noStrike">
                <a:solidFill>
                  <a:srgbClr val="bf0041"/>
                </a:solidFill>
                <a:latin typeface="Calibri"/>
                <a:ea typeface="DejaVu Sans"/>
              </a:rPr>
              <a:t>Planejamento Regional Integrado (PRI)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385623"/>
                </a:solidFill>
                <a:latin typeface="Calibri"/>
                <a:ea typeface="DejaVu Sans"/>
              </a:rPr>
              <a:t>- Google Forms (gestores, equipes de atenção especializada)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385623"/>
                </a:solidFill>
                <a:latin typeface="Calibri"/>
                <a:ea typeface="DejaVu Sans"/>
              </a:rPr>
              <a:t>- </a:t>
            </a:r>
            <a:r>
              <a:rPr b="0" lang="pt-BR" sz="3200" spc="-1" strike="noStrike">
                <a:solidFill>
                  <a:srgbClr val="bf0041"/>
                </a:solidFill>
                <a:latin typeface="Calibri"/>
                <a:ea typeface="DejaVu Sans"/>
              </a:rPr>
              <a:t>Visitas</a:t>
            </a:r>
            <a:r>
              <a:rPr b="0" lang="pt-BR" sz="3200" spc="-1" strike="noStrike">
                <a:solidFill>
                  <a:srgbClr val="385623"/>
                </a:solidFill>
                <a:latin typeface="Calibri"/>
                <a:ea typeface="DejaVu Sans"/>
              </a:rPr>
              <a:t> regionais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385623"/>
                </a:solidFill>
                <a:latin typeface="Calibri"/>
                <a:ea typeface="DejaVu Sans"/>
              </a:rPr>
              <a:t>- </a:t>
            </a:r>
            <a:r>
              <a:rPr b="0" lang="pt-BR" sz="3200" spc="-1" strike="noStrike">
                <a:solidFill>
                  <a:srgbClr val="bf0041"/>
                </a:solidFill>
                <a:latin typeface="Calibri"/>
                <a:ea typeface="DejaVu Sans"/>
              </a:rPr>
              <a:t>Entrevistas</a:t>
            </a:r>
            <a:r>
              <a:rPr b="0" lang="pt-BR" sz="3200" spc="-1" strike="noStrike">
                <a:solidFill>
                  <a:srgbClr val="385623"/>
                </a:solidFill>
                <a:latin typeface="Calibri"/>
                <a:ea typeface="DejaVu Sans"/>
              </a:rPr>
              <a:t> com atores sociais estratégicos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385623"/>
                </a:solidFill>
                <a:latin typeface="Calibri"/>
                <a:ea typeface="DejaVu Sans"/>
              </a:rPr>
              <a:t>- </a:t>
            </a:r>
            <a:r>
              <a:rPr b="0" lang="pt-BR" sz="3200" spc="-1" strike="noStrike">
                <a:solidFill>
                  <a:srgbClr val="bf0041"/>
                </a:solidFill>
                <a:latin typeface="Calibri"/>
                <a:ea typeface="DejaVu Sans"/>
              </a:rPr>
              <a:t>Grupos focais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97520" y="3487680"/>
            <a:ext cx="3796200" cy="21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1" lang="pt-BR" sz="4000" spc="-1" strike="noStrike">
                <a:solidFill>
                  <a:srgbClr val="385623"/>
                </a:solidFill>
                <a:latin typeface="Calibri Light"/>
                <a:ea typeface="DejaVu Sans"/>
              </a:rPr>
              <a:t>Obrigado!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pt-BR" sz="2800" spc="-1" strike="noStrike">
                <a:solidFill>
                  <a:srgbClr val="158466"/>
                </a:solidFill>
                <a:latin typeface="Arial"/>
                <a:ea typeface="DejaVu Sans"/>
              </a:rPr>
              <a:t>Emerson Luiz Peres </a:t>
            </a:r>
            <a:r>
              <a:rPr b="0" lang="pt-BR" sz="1800" spc="-1" strike="noStrike">
                <a:solidFill>
                  <a:srgbClr val="3465a4"/>
                </a:solidFill>
                <a:latin typeface="Arial"/>
                <a:ea typeface="DejaVu Sans"/>
              </a:rPr>
              <a:t>Pesquisador de Campo - PR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r>
              <a:rPr b="1" lang="pt-BR" sz="2000" spc="-1" strike="noStrike" u="sng">
                <a:solidFill>
                  <a:srgbClr val="0563c1"/>
                </a:solidFill>
                <a:uFillTx/>
                <a:latin typeface="Calibri Light"/>
                <a:ea typeface="DejaVu Sans"/>
              </a:rPr>
              <a:t>emersonluizperes@gmail.com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r>
              <a:rPr b="1" lang="pt-BR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(41)99191-8436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 flipV="1">
            <a:off x="2340000" y="137880"/>
            <a:ext cx="2307240" cy="2739600"/>
          </a:xfrm>
          <a:custGeom>
            <a:avLst/>
            <a:gdLst>
              <a:gd name="textAreaLeft" fmla="*/ 0 w 2307240"/>
              <a:gd name="textAreaRight" fmla="*/ 2307600 w 2307240"/>
              <a:gd name="textAreaTop" fmla="*/ 360 h 2739600"/>
              <a:gd name="textAreaBottom" fmla="*/ 2740320 h 2739600"/>
            </a:gdLst>
            <a:ahLst/>
            <a:rect l="textAreaLeft" t="textAreaTop" r="textAreaRight" b="textAreaBottom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 flipV="1">
            <a:off x="9720000" y="178200"/>
            <a:ext cx="2307240" cy="1113120"/>
          </a:xfrm>
          <a:custGeom>
            <a:avLst/>
            <a:gdLst>
              <a:gd name="textAreaLeft" fmla="*/ 0 w 2307240"/>
              <a:gd name="textAreaRight" fmla="*/ 2307600 w 2307240"/>
              <a:gd name="textAreaTop" fmla="*/ 360 h 1113120"/>
              <a:gd name="textAreaBottom" fmla="*/ 1113840 h 1113120"/>
            </a:gdLst>
            <a:ahLst/>
            <a:rect l="textAreaLeft" t="textAreaTop" r="textAreaRight" b="textAreaBottom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Line 4"/>
          <p:cNvSpPr/>
          <p:nvPr/>
        </p:nvSpPr>
        <p:spPr>
          <a:xfrm>
            <a:off x="292320" y="5580000"/>
            <a:ext cx="4207680" cy="360"/>
          </a:xfrm>
          <a:prstGeom prst="line">
            <a:avLst/>
          </a:prstGeom>
          <a:ln w="1584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ustomShape 5"/>
          <p:cNvSpPr/>
          <p:nvPr/>
        </p:nvSpPr>
        <p:spPr>
          <a:xfrm flipH="1">
            <a:off x="7374960" y="2721600"/>
            <a:ext cx="2523600" cy="3397680"/>
          </a:xfrm>
          <a:custGeom>
            <a:avLst/>
            <a:gdLst>
              <a:gd name="textAreaLeft" fmla="*/ 360 w 2523600"/>
              <a:gd name="textAreaRight" fmla="*/ 2524320 w 2523600"/>
              <a:gd name="textAreaTop" fmla="*/ 0 h 3397680"/>
              <a:gd name="textAreaBottom" fmla="*/ 3398040 h 3397680"/>
            </a:gdLst>
            <a:ahLst/>
            <a:rect l="textAreaLeft" t="textAreaTop" r="textAreaRight" b="textAreaBottom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0" name="Imagem 11" descr=""/>
          <p:cNvPicPr/>
          <p:nvPr/>
        </p:nvPicPr>
        <p:blipFill>
          <a:blip r:embed="rId1"/>
          <a:srcRect l="18548" t="12612" r="12983" b="25087"/>
          <a:stretch/>
        </p:blipFill>
        <p:spPr>
          <a:xfrm rot="13800">
            <a:off x="4451760" y="3065400"/>
            <a:ext cx="2783880" cy="2958120"/>
          </a:xfrm>
          <a:prstGeom prst="rect">
            <a:avLst/>
          </a:prstGeom>
          <a:ln w="0">
            <a:noFill/>
          </a:ln>
        </p:spPr>
      </p:pic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7740000" y="3384000"/>
            <a:ext cx="3959280" cy="2375280"/>
          </a:xfrm>
          <a:prstGeom prst="rect">
            <a:avLst/>
          </a:prstGeom>
          <a:ln w="0">
            <a:noFill/>
          </a:ln>
        </p:spPr>
      </p:pic>
      <p:pic>
        <p:nvPicPr>
          <p:cNvPr id="212" name="" descr=""/>
          <p:cNvPicPr/>
          <p:nvPr/>
        </p:nvPicPr>
        <p:blipFill>
          <a:blip r:embed="rId3"/>
          <a:stretch/>
        </p:blipFill>
        <p:spPr>
          <a:xfrm>
            <a:off x="192960" y="472320"/>
            <a:ext cx="4126320" cy="2946960"/>
          </a:xfrm>
          <a:prstGeom prst="rect">
            <a:avLst/>
          </a:prstGeom>
          <a:ln w="0">
            <a:noFill/>
          </a:ln>
        </p:spPr>
      </p:pic>
      <p:pic>
        <p:nvPicPr>
          <p:cNvPr id="213" name="" descr=""/>
          <p:cNvPicPr/>
          <p:nvPr/>
        </p:nvPicPr>
        <p:blipFill>
          <a:blip r:embed="rId4"/>
          <a:stretch/>
        </p:blipFill>
        <p:spPr>
          <a:xfrm>
            <a:off x="8164800" y="540000"/>
            <a:ext cx="3534480" cy="2519280"/>
          </a:xfrm>
          <a:prstGeom prst="rect">
            <a:avLst/>
          </a:prstGeom>
          <a:ln w="0">
            <a:noFill/>
          </a:ln>
        </p:spPr>
      </p:pic>
      <p:pic>
        <p:nvPicPr>
          <p:cNvPr id="214" name="" descr=""/>
          <p:cNvPicPr/>
          <p:nvPr/>
        </p:nvPicPr>
        <p:blipFill>
          <a:blip r:embed="rId5"/>
          <a:stretch/>
        </p:blipFill>
        <p:spPr>
          <a:xfrm>
            <a:off x="4804920" y="180000"/>
            <a:ext cx="2934360" cy="233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m 4" descr=""/>
          <p:cNvPicPr/>
          <p:nvPr/>
        </p:nvPicPr>
        <p:blipFill>
          <a:blip r:embed="rId1"/>
          <a:stretch/>
        </p:blipFill>
        <p:spPr>
          <a:xfrm>
            <a:off x="0" y="0"/>
            <a:ext cx="12179880" cy="6856560"/>
          </a:xfrm>
          <a:prstGeom prst="rect">
            <a:avLst/>
          </a:prstGeom>
          <a:ln w="0">
            <a:noFill/>
          </a:ln>
        </p:spPr>
      </p:pic>
      <p:sp>
        <p:nvSpPr>
          <p:cNvPr id="166" name="Line 1"/>
          <p:cNvSpPr/>
          <p:nvPr/>
        </p:nvSpPr>
        <p:spPr>
          <a:xfrm>
            <a:off x="4640760" y="396720"/>
            <a:ext cx="360" cy="505512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4641120" y="825480"/>
            <a:ext cx="711864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Apoio à Formulação e 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Implementação da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pt-B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Política Nacional de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pt-B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Atenção Especializada (PNAES) 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no Sistema Único de Saúde (SUS) </a:t>
            </a:r>
            <a:br>
              <a:rPr sz="3600"/>
            </a:b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6942600" y="3774960"/>
            <a:ext cx="4023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TED – SAES/MS com Lascol/EPM/ Unifesp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Parceria: CONASS e CONASEMS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019520" y="804600"/>
            <a:ext cx="2103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548235"/>
                </a:solidFill>
                <a:latin typeface="Calibri"/>
                <a:ea typeface="DejaVu Sans"/>
              </a:rPr>
              <a:t>Objetivo  </a:t>
            </a:r>
            <a:r>
              <a:rPr b="1" lang="pt-BR" sz="3200" spc="-1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200240" y="1451160"/>
            <a:ext cx="100569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Apoiar o Ministério da Saúde (MS) na formulação e implantação da Política Nacional de Atenção Especializada, pactuada com estados e municípios, visando a criação de redes de cuidados especializados em saúde. 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1200240" y="3357720"/>
            <a:ext cx="10171440" cy="22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Duas estratégias: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pt-BR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Produzir diagnóstico situacional da atual Atenção Especializada no Brasil para compreender os entraves no acesso e a produção de filas para cirurgias, consultas, exames diagnósticos, procedimentos,  assim como a qualidade do cuidado;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2)   Subsidiar a formulação e a implementação da  Política Nacional de Atenção Especializada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04000" y="936000"/>
            <a:ext cx="11242440" cy="42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548235"/>
                </a:solidFill>
                <a:latin typeface="Calibri Light"/>
                <a:ea typeface="DejaVu Sans"/>
              </a:rPr>
              <a:t>Objetivos Específicos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a. Qualificar o diagnóstico regional dos processos de gestão e da rede de cuidados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especializados nos Estados, prospectando práticas inovadoras de cuidado consoantes às diretrizes da Política Nacional da Atenção Especializada – PNAES;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b. Investigar os processos de governança a construção de planos de cuidado e projetos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terapêuticos singulares;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c. Elaborar produtos científicos relacionados às experiências de diagnóstico e prospecção de arranjos de gestão e cuidado em redes na atenção especializada nas regiões de saúde.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788760" y="731160"/>
            <a:ext cx="2289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548235"/>
                </a:solidFill>
                <a:latin typeface="Calibri"/>
                <a:ea typeface="DejaVu Sans"/>
              </a:rPr>
              <a:t>Premissa   </a:t>
            </a:r>
            <a:r>
              <a:rPr b="1" lang="pt-BR" sz="3200" spc="-1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936000" y="1733040"/>
            <a:ext cx="9716400" cy="264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Produzir  uma  Política de Atenção Especializada, que possa reorganizar os serviços e o processo de trabalho, em articulação com a rede de atenção à saúde, qualificando o acesso e o cuidado especializado com vistas à produção da integralidade no SUS.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985680" y="1370880"/>
            <a:ext cx="10800000" cy="2222640"/>
          </a:xfrm>
          <a:prstGeom prst="rect">
            <a:avLst/>
          </a:prstGeom>
          <a:solidFill>
            <a:srgbClr val="002060"/>
          </a:solidFill>
          <a:ln w="0">
            <a:solidFill>
              <a:srgbClr val="385623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alibri Light"/>
                <a:ea typeface="Calibri"/>
              </a:rPr>
              <a:t>Não há possibilidade de pensar a política de Atenção Especializada de forma homogênea, com tecnologias de gestão e ferramentas capazes de ser replicadas em todo o país, sem levar em conta as especificidades dos sistemas locais de saúde e as singularidades dos diferentes territórios. É preciso subverter essa lógica e pensar diferente. 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035720" y="3862440"/>
            <a:ext cx="10699920" cy="17960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Concentrar esforços nas regiões de saúde como uma necessidade estratégica para qualificar o cuidado e os processos de gestão no campo da atenção especializada, de forma interseccionada com a Atenção Básica e a Atenção Hospitalar</a:t>
            </a:r>
            <a:r>
              <a:rPr b="0" lang="pt-BR" sz="2400" spc="-1" strike="noStrike">
                <a:solidFill>
                  <a:srgbClr val="ffffff"/>
                </a:solidFill>
                <a:latin typeface="Calibri Light"/>
                <a:ea typeface="DejaVu Sans"/>
              </a:rPr>
              <a:t>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1026360" y="433080"/>
            <a:ext cx="3074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548235"/>
                </a:solidFill>
                <a:latin typeface="Calibri"/>
                <a:ea typeface="DejaVu Sans"/>
              </a:rPr>
              <a:t>Pressupostos   </a:t>
            </a:r>
            <a:r>
              <a:rPr b="1" lang="pt-BR" sz="3200" spc="-1" strike="noStrike">
                <a:solidFill>
                  <a:srgbClr val="548235"/>
                </a:solidFill>
                <a:latin typeface="Calibri"/>
                <a:ea typeface="DejaVu Sans"/>
              </a:rPr>
              <a:t> 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m 2" descr=""/>
          <p:cNvPicPr/>
          <p:nvPr/>
        </p:nvPicPr>
        <p:blipFill>
          <a:blip r:embed="rId1"/>
          <a:stretch/>
        </p:blipFill>
        <p:spPr>
          <a:xfrm>
            <a:off x="442440" y="1714680"/>
            <a:ext cx="4907520" cy="2627640"/>
          </a:xfrm>
          <a:prstGeom prst="rect">
            <a:avLst/>
          </a:prstGeom>
          <a:ln w="0"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5994360" y="876240"/>
            <a:ext cx="511092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Nesse tipo de pesquisa, três aspectos são importantes: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1) Pesquisador e campo de pesquisa se constroem nos encontros;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2) Pesquisar e intervir são um único e mesmo movimento;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3) O plano de investigação é construído no território com a participação dos atores estratégicos e levando em conta as singularidades de cada contexto;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m 2" descr=""/>
          <p:cNvPicPr/>
          <p:nvPr/>
        </p:nvPicPr>
        <p:blipFill>
          <a:blip r:embed="rId1"/>
          <a:stretch/>
        </p:blipFill>
        <p:spPr>
          <a:xfrm>
            <a:off x="72000" y="553680"/>
            <a:ext cx="11951640" cy="5637960"/>
          </a:xfrm>
          <a:prstGeom prst="rect">
            <a:avLst/>
          </a:prstGeom>
          <a:ln w="0"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504000" y="1224000"/>
            <a:ext cx="3671640" cy="942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385623"/>
                </a:solidFill>
                <a:latin typeface="Calibri"/>
                <a:ea typeface="DejaVu Sans"/>
              </a:rPr>
              <a:t>Núcleo Gestor Estadual da Pesquisa (NGE):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Application>LibreOffice/7.5.8.2$Windows_X86_64 LibreOffice_project/f718d63693263970429a68f568db6046aaa9df01</Application>
  <AppVersion>15.0000</AppVersion>
  <Words>1033</Words>
  <Paragraphs>100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2023-08-29T16:31:14Z</dcterms:created>
  <dc:creator>Ligia Barbosa Uchôa de Moura</dc:creator>
  <dc:description/>
  <dc:language>pt-BR</dc:language>
  <cp:lastModifiedBy/>
  <cp:lastPrinted>2023-10-17T14:43:22Z</cp:lastPrinted>
  <dcterms:modified xsi:type="dcterms:W3CDTF">2023-12-07T09:12:29Z</dcterms:modified>
  <cp:revision>38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21</vt:i4>
  </property>
</Properties>
</file>