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4"/>
  </p:notesMasterIdLst>
  <p:sldIdLst>
    <p:sldId id="265" r:id="rId3"/>
    <p:sldId id="290" r:id="rId4"/>
    <p:sldId id="289" r:id="rId5"/>
    <p:sldId id="292" r:id="rId6"/>
    <p:sldId id="293" r:id="rId7"/>
    <p:sldId id="294" r:id="rId8"/>
    <p:sldId id="295" r:id="rId9"/>
    <p:sldId id="296" r:id="rId10"/>
    <p:sldId id="297" r:id="rId11"/>
    <p:sldId id="299" r:id="rId12"/>
    <p:sldId id="286" r:id="rId13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Clique para mover o slide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DEAD0C5F-A5A2-4FEB-977D-421C266FA7CA}" type="slidenum">
              <a:rPr lang="pt-BR" sz="1400" b="0" strike="noStrike" spc="-1">
                <a:latin typeface="Times New Roman"/>
              </a:rPr>
              <a:pPr algn="r"/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4713" cy="3349625"/>
          </a:xfrm>
          <a:prstGeom prst="rect">
            <a:avLst/>
          </a:prstGeom>
        </p:spPr>
      </p:sp>
      <p:sp>
        <p:nvSpPr>
          <p:cNvPr id="492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</p:spPr>
        <p:txBody>
          <a:bodyPr lIns="95400" tIns="47880" rIns="95400" bIns="47880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493" name="Espaço Reservado para Número de Slide 3"/>
          <p:cNvSpPr txBox="1"/>
          <p:nvPr/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 w="0">
            <a:noFill/>
          </a:ln>
        </p:spPr>
        <p:txBody>
          <a:bodyPr lIns="95400" tIns="47880" rIns="95400" bIns="47880" anchor="b">
            <a:noAutofit/>
          </a:bodyPr>
          <a:lstStyle/>
          <a:p>
            <a:pPr algn="r">
              <a:lnSpc>
                <a:spcPct val="100000"/>
              </a:lnSpc>
            </a:pPr>
            <a:fld id="{67812CE8-0CBA-4F8F-91EA-43712656BC73}" type="slidenum">
              <a:rPr lang="pt-BR" sz="1300" b="0" strike="noStrike" spc="-1">
                <a:latin typeface="Times New Roman"/>
              </a:rPr>
              <a:pPr algn="r">
                <a:lnSpc>
                  <a:spcPct val="100000"/>
                </a:lnSpc>
              </a:pPr>
              <a:t>1</a:t>
            </a:fld>
            <a:endParaRPr lang="pt-BR" sz="13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33D447AE-661B-463C-9D8A-A5760B862034}" type="datetime">
              <a:rPr lang="pt-BR" sz="1800" b="0" strike="noStrike" spc="-1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02/03/2023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5956D29E-408E-49CF-A4C4-6044C07BAEBD}" type="slidenum">
              <a:rPr lang="pt-BR" sz="1800" b="0" strike="noStrike" spc="-1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Clique para editar o formato do texto do título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46CD1730-247B-4B9F-A133-FED646DAAA65}" type="datetime">
              <a:rPr lang="pt-BR" sz="1800" b="0" strike="noStrike" spc="-1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02/03/2023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A815337E-5EB0-49B7-AC1A-20678D3BE4D0}" type="slidenum">
              <a:rPr lang="pt-BR" sz="1800" b="0" strike="noStrike" spc="-1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‹nº›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AutoShape 3"/>
          <p:cNvSpPr/>
          <p:nvPr/>
        </p:nvSpPr>
        <p:spPr>
          <a:xfrm>
            <a:off x="0" y="6573960"/>
            <a:ext cx="12191760" cy="12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8" name="Freeform 5"/>
          <p:cNvSpPr/>
          <p:nvPr/>
        </p:nvSpPr>
        <p:spPr>
          <a:xfrm>
            <a:off x="-1519200" y="6732720"/>
            <a:ext cx="10187280" cy="136080"/>
          </a:xfrm>
          <a:custGeom>
            <a:avLst/>
            <a:gdLst/>
            <a:ahLst/>
            <a:cxnLst/>
            <a:rect l="l" t="t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1567B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Freeform 6"/>
          <p:cNvSpPr/>
          <p:nvPr/>
        </p:nvSpPr>
        <p:spPr>
          <a:xfrm>
            <a:off x="8729640" y="673272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Freeform 6"/>
          <p:cNvSpPr/>
          <p:nvPr/>
        </p:nvSpPr>
        <p:spPr>
          <a:xfrm>
            <a:off x="9034920" y="672696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21" name="Imagem 6"/>
          <p:cNvPicPr/>
          <p:nvPr/>
        </p:nvPicPr>
        <p:blipFill>
          <a:blip r:embed="rId3" cstate="print"/>
          <a:stretch/>
        </p:blipFill>
        <p:spPr>
          <a:xfrm>
            <a:off x="9556560" y="5904360"/>
            <a:ext cx="1918440" cy="732600"/>
          </a:xfrm>
          <a:prstGeom prst="rect">
            <a:avLst/>
          </a:prstGeom>
          <a:ln w="0">
            <a:noFill/>
          </a:ln>
        </p:spPr>
      </p:pic>
      <p:sp>
        <p:nvSpPr>
          <p:cNvPr id="222" name="object 2"/>
          <p:cNvSpPr/>
          <p:nvPr/>
        </p:nvSpPr>
        <p:spPr>
          <a:xfrm>
            <a:off x="914760" y="321480"/>
            <a:ext cx="10657800" cy="8744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2800" b="0" strike="noStrike" spc="267" dirty="0">
                <a:solidFill>
                  <a:srgbClr val="000000"/>
                </a:solidFill>
                <a:latin typeface="+mj-lt"/>
                <a:cs typeface="Calibri" pitchFamily="34" charset="0"/>
              </a:rPr>
              <a:t>Plano Estadual Pelo Fim da Tuberculose como problema de Saúde </a:t>
            </a:r>
            <a:r>
              <a:rPr lang="pt-BR" sz="2800" b="0" strike="noStrike" spc="267" dirty="0">
                <a:solidFill>
                  <a:srgbClr val="000000"/>
                </a:solidFill>
                <a:latin typeface="+mj-lt"/>
              </a:rPr>
              <a:t>Pública</a:t>
            </a:r>
            <a:endParaRPr lang="pt-BR" sz="2800" b="0" strike="noStrike" spc="-1" dirty="0">
              <a:latin typeface="+mj-lt"/>
            </a:endParaRPr>
          </a:p>
        </p:txBody>
      </p:sp>
      <p:sp>
        <p:nvSpPr>
          <p:cNvPr id="223" name="object 4"/>
          <p:cNvSpPr/>
          <p:nvPr/>
        </p:nvSpPr>
        <p:spPr>
          <a:xfrm>
            <a:off x="84960" y="6239520"/>
            <a:ext cx="3336120" cy="180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1100" b="0" strike="noStrike" spc="32" dirty="0">
                <a:solidFill>
                  <a:srgbClr val="000000"/>
                </a:solidFill>
                <a:latin typeface="Trebuchet MS"/>
              </a:rPr>
              <a:t>Fonte: </a:t>
            </a:r>
            <a:r>
              <a:rPr lang="pt-BR" sz="1100" b="0" strike="noStrike" spc="49" dirty="0">
                <a:solidFill>
                  <a:srgbClr val="000000"/>
                </a:solidFill>
                <a:latin typeface="Trebuchet MS"/>
              </a:rPr>
              <a:t>SESA/DAV,</a:t>
            </a:r>
            <a:r>
              <a:rPr lang="pt-BR" sz="1100" b="0" strike="noStrike" spc="32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pt-BR" sz="1100" b="0" strike="noStrike" spc="83" dirty="0">
                <a:solidFill>
                  <a:srgbClr val="000000"/>
                </a:solidFill>
                <a:latin typeface="Trebuchet MS"/>
              </a:rPr>
              <a:t>2023.</a:t>
            </a:r>
            <a:endParaRPr lang="pt-BR" sz="1100" b="0" strike="noStrike" spc="-1" dirty="0">
              <a:latin typeface="Arial"/>
            </a:endParaRPr>
          </a:p>
        </p:txBody>
      </p:sp>
      <p:pic>
        <p:nvPicPr>
          <p:cNvPr id="225" name="Picture 3"/>
          <p:cNvPicPr/>
          <p:nvPr/>
        </p:nvPicPr>
        <p:blipFill>
          <a:blip r:embed="rId4"/>
          <a:stretch/>
        </p:blipFill>
        <p:spPr>
          <a:xfrm>
            <a:off x="4619520" y="1736640"/>
            <a:ext cx="4533840" cy="4301640"/>
          </a:xfrm>
          <a:prstGeom prst="rect">
            <a:avLst/>
          </a:prstGeom>
          <a:ln w="9525">
            <a:noFill/>
          </a:ln>
        </p:spPr>
      </p:pic>
      <p:pic>
        <p:nvPicPr>
          <p:cNvPr id="226" name="Picture 4"/>
          <p:cNvPicPr/>
          <p:nvPr/>
        </p:nvPicPr>
        <p:blipFill>
          <a:blip r:embed="rId5"/>
          <a:stretch/>
        </p:blipFill>
        <p:spPr>
          <a:xfrm>
            <a:off x="9029160" y="2467080"/>
            <a:ext cx="3162240" cy="2066400"/>
          </a:xfrm>
          <a:prstGeom prst="rect">
            <a:avLst/>
          </a:prstGeom>
          <a:ln w="9525">
            <a:noFill/>
          </a:ln>
        </p:spPr>
      </p:pic>
      <p:sp>
        <p:nvSpPr>
          <p:cNvPr id="227" name="CaixaDeTexto 13"/>
          <p:cNvSpPr/>
          <p:nvPr/>
        </p:nvSpPr>
        <p:spPr>
          <a:xfrm>
            <a:off x="6432480" y="1512360"/>
            <a:ext cx="11458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800" b="1" strike="noStrike" spc="-1">
                <a:solidFill>
                  <a:srgbClr val="000000"/>
                </a:solidFill>
                <a:latin typeface="Calibri"/>
              </a:rPr>
              <a:t>Objetivos:</a:t>
            </a:r>
            <a:endParaRPr lang="pt-BR" sz="1800" b="0" strike="noStrike" spc="-1">
              <a:latin typeface="Arial"/>
            </a:endParaRPr>
          </a:p>
        </p:txBody>
      </p:sp>
      <p:pic>
        <p:nvPicPr>
          <p:cNvPr id="13" name="Imagem 12"/>
          <p:cNvPicPr/>
          <p:nvPr/>
        </p:nvPicPr>
        <p:blipFill>
          <a:blip r:embed="rId6"/>
          <a:stretch/>
        </p:blipFill>
        <p:spPr>
          <a:xfrm>
            <a:off x="809588" y="1428736"/>
            <a:ext cx="3346304" cy="4445446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Freeform 5"/>
          <p:cNvSpPr/>
          <p:nvPr/>
        </p:nvSpPr>
        <p:spPr>
          <a:xfrm>
            <a:off x="-1519200" y="6732720"/>
            <a:ext cx="10187280" cy="136080"/>
          </a:xfrm>
          <a:custGeom>
            <a:avLst/>
            <a:gdLst/>
            <a:ahLst/>
            <a:cxnLst/>
            <a:rect l="l" t="t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1567B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Freeform 6"/>
          <p:cNvSpPr/>
          <p:nvPr/>
        </p:nvSpPr>
        <p:spPr>
          <a:xfrm>
            <a:off x="8729640" y="673272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Freeform 6"/>
          <p:cNvSpPr/>
          <p:nvPr/>
        </p:nvSpPr>
        <p:spPr>
          <a:xfrm>
            <a:off x="9034920" y="672696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9" name="Imagem 7"/>
          <p:cNvPicPr/>
          <p:nvPr/>
        </p:nvPicPr>
        <p:blipFill>
          <a:blip r:embed="rId2" cstate="print"/>
          <a:stretch/>
        </p:blipFill>
        <p:spPr>
          <a:xfrm>
            <a:off x="9556560" y="5904360"/>
            <a:ext cx="1918440" cy="732600"/>
          </a:xfrm>
          <a:prstGeom prst="rect">
            <a:avLst/>
          </a:prstGeom>
          <a:ln w="0">
            <a:noFill/>
          </a:ln>
        </p:spPr>
      </p:pic>
      <p:sp>
        <p:nvSpPr>
          <p:cNvPr id="140" name="Título 8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pt-BR" sz="3200" b="0" strike="noStrike" spc="-1" dirty="0">
                <a:solidFill>
                  <a:srgbClr val="000000"/>
                </a:solidFill>
              </a:rPr>
              <a:t>Comitê Estadual de Controle da Tuberculose do Paraná</a:t>
            </a:r>
          </a:p>
        </p:txBody>
      </p:sp>
      <p:sp>
        <p:nvSpPr>
          <p:cNvPr id="141" name="CaixaDeTexto 12"/>
          <p:cNvSpPr/>
          <p:nvPr/>
        </p:nvSpPr>
        <p:spPr>
          <a:xfrm>
            <a:off x="1039320" y="1285860"/>
            <a:ext cx="6485440" cy="550774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pt-BR" sz="1600" b="0" strike="noStrike" spc="-1" dirty="0"/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600" b="1" strike="noStrike" spc="-1" dirty="0">
                <a:solidFill>
                  <a:srgbClr val="000000"/>
                </a:solidFill>
              </a:rPr>
              <a:t>SECRETARIA DE ESTADO DA SAÚDE DO PARANÁ</a:t>
            </a:r>
            <a:endParaRPr lang="pt-BR" sz="1600" b="0" strike="noStrike" spc="-1" dirty="0"/>
          </a:p>
          <a:p>
            <a:pPr>
              <a:lnSpc>
                <a:spcPct val="100000"/>
              </a:lnSpc>
            </a:pPr>
            <a:endParaRPr lang="pt-BR" sz="1600" b="0" strike="noStrike" spc="-1" dirty="0"/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600" b="1" strike="noStrike" spc="-1" dirty="0">
                <a:solidFill>
                  <a:srgbClr val="000000"/>
                </a:solidFill>
              </a:rPr>
              <a:t>SECRETARIA DA JUSTIÇA, FAMÍLIA E TRABALHO – SEJUF PR</a:t>
            </a:r>
            <a:endParaRPr lang="pt-BR" sz="1600" b="0" strike="noStrike" spc="-1" dirty="0"/>
          </a:p>
          <a:p>
            <a:pPr>
              <a:lnSpc>
                <a:spcPct val="100000"/>
              </a:lnSpc>
            </a:pPr>
            <a:endParaRPr lang="pt-BR" sz="1600" b="0" strike="noStrike" spc="-1" dirty="0"/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600" b="1" strike="noStrike" spc="-1" dirty="0">
                <a:solidFill>
                  <a:srgbClr val="000000"/>
                </a:solidFill>
              </a:rPr>
              <a:t>DISTRITO SANITÁRIO ESPECIAL INDÍGENA – DSEI Litoral Sul</a:t>
            </a:r>
            <a:endParaRPr lang="pt-BR" sz="1600" b="0" strike="noStrike" spc="-1" dirty="0"/>
          </a:p>
          <a:p>
            <a:pPr>
              <a:lnSpc>
                <a:spcPct val="100000"/>
              </a:lnSpc>
            </a:pPr>
            <a:endParaRPr lang="pt-BR" sz="1600" b="0" strike="noStrike" spc="-1" dirty="0"/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600" b="1" strike="noStrike" spc="-1" dirty="0">
                <a:solidFill>
                  <a:srgbClr val="000000"/>
                </a:solidFill>
              </a:rPr>
              <a:t>SECRETARIA DA EDUCAÇÃO E DO ESPORTE – SEED PR</a:t>
            </a:r>
            <a:endParaRPr lang="pt-BR" sz="1600" b="0" strike="noStrike" spc="-1" dirty="0"/>
          </a:p>
          <a:p>
            <a:pPr>
              <a:lnSpc>
                <a:spcPct val="100000"/>
              </a:lnSpc>
            </a:pPr>
            <a:endParaRPr lang="pt-BR" sz="1600" b="0" strike="noStrike" spc="-1" dirty="0"/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600" b="1" strike="noStrike" spc="-1" dirty="0">
                <a:solidFill>
                  <a:srgbClr val="000000"/>
                </a:solidFill>
              </a:rPr>
              <a:t>ORGANIZAÇÕES DA SOCIEDADE CIVIL - OSC</a:t>
            </a:r>
            <a:endParaRPr lang="pt-BR" sz="1600" b="0" strike="noStrike" spc="-1" dirty="0"/>
          </a:p>
          <a:p>
            <a:pPr>
              <a:lnSpc>
                <a:spcPct val="100000"/>
              </a:lnSpc>
            </a:pPr>
            <a:endParaRPr lang="pt-BR" sz="1600" b="0" strike="noStrike" spc="-1" dirty="0"/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600" b="1" strike="noStrike" spc="-1" dirty="0">
                <a:solidFill>
                  <a:srgbClr val="000000"/>
                </a:solidFill>
              </a:rPr>
              <a:t>CONSELHO DAS SECRETARIAS MUNICIPAIS DE SAÚDE DO PARANÁ – COSEMS PR</a:t>
            </a:r>
            <a:endParaRPr lang="pt-BR" sz="1600" b="0" strike="noStrike" spc="-1" dirty="0"/>
          </a:p>
          <a:p>
            <a:pPr>
              <a:lnSpc>
                <a:spcPct val="100000"/>
              </a:lnSpc>
            </a:pPr>
            <a:endParaRPr lang="pt-BR" sz="1600" b="0" strike="noStrike" spc="-1" dirty="0"/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600" b="1" strike="noStrike" spc="-1" dirty="0">
                <a:solidFill>
                  <a:srgbClr val="000000"/>
                </a:solidFill>
              </a:rPr>
              <a:t>DEPARTAMENTO DE POLÍCIA PENAL DO ESTADO DO PARANÁ – DEPEN PR</a:t>
            </a:r>
          </a:p>
          <a:p>
            <a:pPr indent="-216000">
              <a:lnSpc>
                <a:spcPct val="100000"/>
              </a:lnSpc>
              <a:buClr>
                <a:srgbClr val="000000"/>
              </a:buClr>
            </a:pPr>
            <a:endParaRPr lang="pt-BR" sz="1600" b="1" strike="noStrike" spc="-1" dirty="0">
              <a:solidFill>
                <a:srgbClr val="000000"/>
              </a:solidFill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600" b="1" strike="noStrike" spc="-1" dirty="0">
                <a:solidFill>
                  <a:srgbClr val="000000"/>
                </a:solidFill>
              </a:rPr>
              <a:t>ORGÃOS DE CONSELHOS DA CLASSE</a:t>
            </a:r>
          </a:p>
          <a:p>
            <a:pPr indent="-216000">
              <a:lnSpc>
                <a:spcPct val="100000"/>
              </a:lnSpc>
              <a:buClr>
                <a:srgbClr val="000000"/>
              </a:buClr>
            </a:pPr>
            <a:r>
              <a:rPr lang="pt-BR" sz="1600" b="1" strike="noStrike" spc="-1" dirty="0">
                <a:solidFill>
                  <a:srgbClr val="000000"/>
                </a:solidFill>
              </a:rPr>
              <a:t>                                       MEMBROS  “Ad </a:t>
            </a:r>
            <a:r>
              <a:rPr lang="pt-BR" sz="1600" b="1" strike="noStrike" spc="-1" dirty="0" err="1">
                <a:solidFill>
                  <a:srgbClr val="000000"/>
                </a:solidFill>
              </a:rPr>
              <a:t>hoc</a:t>
            </a:r>
            <a:r>
              <a:rPr lang="pt-BR" sz="1600" b="1" strike="noStrike" spc="-1" dirty="0">
                <a:solidFill>
                  <a:srgbClr val="000000"/>
                </a:solidFill>
              </a:rPr>
              <a:t>”</a:t>
            </a:r>
          </a:p>
          <a:p>
            <a:pPr indent="-216000">
              <a:lnSpc>
                <a:spcPct val="100000"/>
              </a:lnSpc>
              <a:buClr>
                <a:srgbClr val="000000"/>
              </a:buClr>
            </a:pPr>
            <a:endParaRPr lang="pt-BR" sz="1600" b="1" strike="noStrike" spc="-1" dirty="0">
              <a:solidFill>
                <a:srgbClr val="000000"/>
              </a:solidFill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</a:pPr>
            <a:endParaRPr lang="pt-BR" sz="1600" b="0" strike="noStrike" spc="-1" dirty="0"/>
          </a:p>
          <a:p>
            <a:pPr>
              <a:lnSpc>
                <a:spcPct val="100000"/>
              </a:lnSpc>
            </a:pPr>
            <a:endParaRPr lang="pt-BR" sz="1600" b="0" strike="noStrike" spc="-1" dirty="0"/>
          </a:p>
        </p:txBody>
      </p:sp>
      <p:sp>
        <p:nvSpPr>
          <p:cNvPr id="142" name="CaixaDeTexto 13"/>
          <p:cNvSpPr/>
          <p:nvPr/>
        </p:nvSpPr>
        <p:spPr>
          <a:xfrm>
            <a:off x="3082680" y="928670"/>
            <a:ext cx="332820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385623"/>
                </a:solidFill>
                <a:latin typeface="Calibri"/>
              </a:rPr>
              <a:t>INSTITUIÇÕES REPRESENTATIVAS:</a:t>
            </a:r>
            <a:endParaRPr lang="pt-BR" sz="1800" b="0" strike="noStrike" spc="-1" dirty="0">
              <a:latin typeface="Arial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024826" y="2571744"/>
            <a:ext cx="3571900" cy="17543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18/10/2022 -Reunião Rede Brasileira de Comitês de Tuberculose</a:t>
            </a:r>
          </a:p>
          <a:p>
            <a:r>
              <a:rPr lang="pt-BR" dirty="0"/>
              <a:t>22/11/2022 – Reunião com a participação de ONG para encaminhamentos.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Freeform 5"/>
          <p:cNvSpPr/>
          <p:nvPr/>
        </p:nvSpPr>
        <p:spPr>
          <a:xfrm>
            <a:off x="-1519200" y="6732720"/>
            <a:ext cx="10187280" cy="136080"/>
          </a:xfrm>
          <a:custGeom>
            <a:avLst/>
            <a:gdLst/>
            <a:ahLst/>
            <a:cxnLst/>
            <a:rect l="l" t="t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1567B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2" name="Freeform 6"/>
          <p:cNvSpPr/>
          <p:nvPr/>
        </p:nvSpPr>
        <p:spPr>
          <a:xfrm>
            <a:off x="8729640" y="673272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3" name="Freeform 6"/>
          <p:cNvSpPr/>
          <p:nvPr/>
        </p:nvSpPr>
        <p:spPr>
          <a:xfrm>
            <a:off x="9034920" y="672696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54" name="Imagem 11"/>
          <p:cNvPicPr/>
          <p:nvPr/>
        </p:nvPicPr>
        <p:blipFill>
          <a:blip r:embed="rId2" cstate="print"/>
          <a:stretch/>
        </p:blipFill>
        <p:spPr>
          <a:xfrm>
            <a:off x="9556560" y="5904360"/>
            <a:ext cx="1918440" cy="732600"/>
          </a:xfrm>
          <a:prstGeom prst="rect">
            <a:avLst/>
          </a:prstGeom>
          <a:ln w="0">
            <a:noFill/>
          </a:ln>
        </p:spPr>
      </p:pic>
      <p:pic>
        <p:nvPicPr>
          <p:cNvPr id="455" name="Picture 5"/>
          <p:cNvPicPr/>
          <p:nvPr/>
        </p:nvPicPr>
        <p:blipFill>
          <a:blip r:embed="rId3"/>
          <a:stretch/>
        </p:blipFill>
        <p:spPr>
          <a:xfrm>
            <a:off x="2007360" y="1396440"/>
            <a:ext cx="8155080" cy="3676320"/>
          </a:xfrm>
          <a:prstGeom prst="rect">
            <a:avLst/>
          </a:prstGeom>
          <a:ln w="9525">
            <a:noFill/>
          </a:ln>
        </p:spPr>
      </p:pic>
      <p:sp>
        <p:nvSpPr>
          <p:cNvPr id="456" name="CustomShape 1"/>
          <p:cNvSpPr/>
          <p:nvPr/>
        </p:nvSpPr>
        <p:spPr>
          <a:xfrm>
            <a:off x="3570120" y="5073120"/>
            <a:ext cx="5464440" cy="133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1" strike="noStrike" spc="-1" dirty="0" err="1">
                <a:solidFill>
                  <a:srgbClr val="009B54"/>
                </a:solidFill>
                <a:latin typeface="Calibri"/>
                <a:ea typeface="DejaVu Sans"/>
              </a:rPr>
              <a:t>E-mail</a:t>
            </a:r>
            <a:r>
              <a:rPr lang="pt-BR" sz="1800" b="1" strike="noStrike" spc="-1" dirty="0">
                <a:solidFill>
                  <a:srgbClr val="009B54"/>
                </a:solidFill>
                <a:latin typeface="Calibri"/>
                <a:ea typeface="DejaVu Sans"/>
              </a:rPr>
              <a:t>:</a:t>
            </a: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pt-BR" sz="1800" b="0" strike="noStrike" spc="-1" dirty="0">
                <a:solidFill>
                  <a:srgbClr val="009B54"/>
                </a:solidFill>
                <a:latin typeface="Calibri"/>
                <a:ea typeface="DejaVu Sans"/>
              </a:rPr>
              <a:t> tuberculose@sesa.pr.gov.br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9B54"/>
                </a:solidFill>
                <a:latin typeface="Calibri"/>
                <a:ea typeface="DejaVu Sans"/>
              </a:rPr>
              <a:t>  	dstaids@sesa.pr.gov.br	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457" name="CaixaDeTexto 12"/>
          <p:cNvSpPr/>
          <p:nvPr/>
        </p:nvSpPr>
        <p:spPr>
          <a:xfrm>
            <a:off x="387360" y="545040"/>
            <a:ext cx="1148472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800" b="1" strike="noStrike" spc="-1">
                <a:solidFill>
                  <a:srgbClr val="009B54"/>
                </a:solidFill>
                <a:latin typeface="Alef"/>
              </a:rPr>
              <a:t>A TUBERCULOSE TEM CURA! FAÇA O TRATAMENTO ATÉ O FINAL.</a:t>
            </a:r>
            <a:endParaRPr lang="pt-BR" sz="2800" b="0" strike="noStrike" spc="-1">
              <a:latin typeface="Arial"/>
            </a:endParaRPr>
          </a:p>
        </p:txBody>
      </p:sp>
      <p:pic>
        <p:nvPicPr>
          <p:cNvPr id="458" name="Picture 2"/>
          <p:cNvPicPr/>
          <p:nvPr/>
        </p:nvPicPr>
        <p:blipFill>
          <a:blip r:embed="rId4" cstate="print"/>
          <a:stretch/>
        </p:blipFill>
        <p:spPr>
          <a:xfrm>
            <a:off x="2131200" y="5454360"/>
            <a:ext cx="1240560" cy="107424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DEDBAF2E-7BBE-440E-9D05-2790A073CA04}"/>
              </a:ext>
            </a:extLst>
          </p:cNvPr>
          <p:cNvSpPr>
            <a:spLocks/>
          </p:cNvSpPr>
          <p:nvPr/>
        </p:nvSpPr>
        <p:spPr bwMode="auto">
          <a:xfrm>
            <a:off x="-1519111" y="6732665"/>
            <a:ext cx="10187623" cy="136525"/>
          </a:xfrm>
          <a:custGeom>
            <a:avLst/>
            <a:gdLst>
              <a:gd name="T0" fmla="*/ 0 w 9712"/>
              <a:gd name="T1" fmla="*/ 0 h 133"/>
              <a:gd name="T2" fmla="*/ 0 w 9712"/>
              <a:gd name="T3" fmla="*/ 0 h 133"/>
              <a:gd name="T4" fmla="*/ 0 w 9712"/>
              <a:gd name="T5" fmla="*/ 133 h 133"/>
              <a:gd name="T6" fmla="*/ 9635 w 9712"/>
              <a:gd name="T7" fmla="*/ 133 h 133"/>
              <a:gd name="T8" fmla="*/ 9712 w 9712"/>
              <a:gd name="T9" fmla="*/ 0 h 133"/>
              <a:gd name="T10" fmla="*/ 0 w 9712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1567B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136AF764-6D24-43B5-A4A3-26ACE95D1DE3}"/>
              </a:ext>
            </a:extLst>
          </p:cNvPr>
          <p:cNvSpPr>
            <a:spLocks/>
          </p:cNvSpPr>
          <p:nvPr/>
        </p:nvSpPr>
        <p:spPr bwMode="auto">
          <a:xfrm>
            <a:off x="8729472" y="6732665"/>
            <a:ext cx="3157220" cy="136525"/>
          </a:xfrm>
          <a:custGeom>
            <a:avLst/>
            <a:gdLst>
              <a:gd name="T0" fmla="*/ 77 w 3010"/>
              <a:gd name="T1" fmla="*/ 0 h 133"/>
              <a:gd name="T2" fmla="*/ 77 w 3010"/>
              <a:gd name="T3" fmla="*/ 0 h 133"/>
              <a:gd name="T4" fmla="*/ 0 w 3010"/>
              <a:gd name="T5" fmla="*/ 133 h 133"/>
              <a:gd name="T6" fmla="*/ 3010 w 3010"/>
              <a:gd name="T7" fmla="*/ 133 h 133"/>
              <a:gd name="T8" fmla="*/ 3010 w 3010"/>
              <a:gd name="T9" fmla="*/ 0 h 133"/>
              <a:gd name="T10" fmla="*/ 77 w 3010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C616C8D4-F435-4267-8C32-A909B96BFDCB}"/>
              </a:ext>
            </a:extLst>
          </p:cNvPr>
          <p:cNvSpPr>
            <a:spLocks/>
          </p:cNvSpPr>
          <p:nvPr/>
        </p:nvSpPr>
        <p:spPr bwMode="auto">
          <a:xfrm>
            <a:off x="9034780" y="6727070"/>
            <a:ext cx="3157220" cy="136525"/>
          </a:xfrm>
          <a:custGeom>
            <a:avLst/>
            <a:gdLst>
              <a:gd name="T0" fmla="*/ 77 w 3010"/>
              <a:gd name="T1" fmla="*/ 0 h 133"/>
              <a:gd name="T2" fmla="*/ 77 w 3010"/>
              <a:gd name="T3" fmla="*/ 0 h 133"/>
              <a:gd name="T4" fmla="*/ 0 w 3010"/>
              <a:gd name="T5" fmla="*/ 133 h 133"/>
              <a:gd name="T6" fmla="*/ 3010 w 3010"/>
              <a:gd name="T7" fmla="*/ 133 h 133"/>
              <a:gd name="T8" fmla="*/ 3010 w 3010"/>
              <a:gd name="T9" fmla="*/ 0 h 133"/>
              <a:gd name="T10" fmla="*/ 77 w 3010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6AD3F35-6E73-499D-9217-2663A5154D1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56689" y="5904201"/>
            <a:ext cx="1918842" cy="733137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290146" y="6207369"/>
            <a:ext cx="70118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Fonte: Plano Estadual pelo Fim da Tuberculose como Problema de Saúde Pública 2022-2030, Paraná, 2022.</a:t>
            </a:r>
          </a:p>
        </p:txBody>
      </p:sp>
      <p:sp>
        <p:nvSpPr>
          <p:cNvPr id="16" name="Título 8"/>
          <p:cNvSpPr>
            <a:spLocks noGrp="1"/>
          </p:cNvSpPr>
          <p:nvPr>
            <p:ph type="title"/>
          </p:nvPr>
        </p:nvSpPr>
        <p:spPr>
          <a:xfrm>
            <a:off x="523836" y="214290"/>
            <a:ext cx="10515600" cy="1325563"/>
          </a:xfrm>
        </p:spPr>
        <p:txBody>
          <a:bodyPr/>
          <a:lstStyle/>
          <a:p>
            <a:r>
              <a:rPr lang="pt-BR" sz="2800" dirty="0"/>
              <a:t>Estratégias de Operacionalização do Plano Estadual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095340" y="1714488"/>
            <a:ext cx="101441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2000" b="1" dirty="0"/>
              <a:t>Ações estratégicas da gestão da RAS – Rede de Atenção à Saúde do Paraná</a:t>
            </a:r>
          </a:p>
          <a:p>
            <a:pPr marL="800100" lvl="1" indent="-342900"/>
            <a:r>
              <a:rPr lang="pt-BR" sz="2000" b="1" dirty="0"/>
              <a:t>Objetivo </a:t>
            </a:r>
            <a:r>
              <a:rPr lang="pt-BR" sz="2000" spc="-1" dirty="0">
                <a:solidFill>
                  <a:srgbClr val="000000"/>
                </a:solidFill>
              </a:rPr>
              <a:t>Fortalecer a RAS para diagnosticar, tratar e curar a pessoa com TB.</a:t>
            </a:r>
          </a:p>
          <a:p>
            <a:pPr marL="800100" lvl="1" indent="-342900"/>
            <a:endParaRPr lang="pt-BR" sz="2000" b="1" dirty="0"/>
          </a:p>
          <a:p>
            <a:pPr marL="342900" indent="-342900">
              <a:buAutoNum type="arabicPeriod"/>
            </a:pPr>
            <a:r>
              <a:rPr lang="pt-BR" sz="2000" b="1" dirty="0"/>
              <a:t>Vacinação</a:t>
            </a:r>
          </a:p>
          <a:p>
            <a:pPr marL="800100" lvl="1" indent="-342900"/>
            <a:r>
              <a:rPr lang="pt-BR" sz="2000" b="1" dirty="0"/>
              <a:t>Objetivo: </a:t>
            </a:r>
            <a:r>
              <a:rPr lang="pt-BR" sz="2000" dirty="0"/>
              <a:t>Realizar vacinação de BCG e manter a cobertura vacinal.</a:t>
            </a:r>
          </a:p>
          <a:p>
            <a:pPr marL="800100" lvl="1" indent="-342900"/>
            <a:endParaRPr lang="pt-BR" sz="2000" dirty="0"/>
          </a:p>
          <a:p>
            <a:pPr marL="342900" indent="-342900">
              <a:buAutoNum type="arabicPeriod"/>
            </a:pPr>
            <a:r>
              <a:rPr lang="pt-BR" sz="2000" b="1" dirty="0"/>
              <a:t>Detecção dos casos de Tuberculose</a:t>
            </a:r>
          </a:p>
          <a:p>
            <a:pPr marL="800100" lvl="1" indent="-342900"/>
            <a:r>
              <a:rPr lang="pt-BR" sz="2000" b="1" dirty="0"/>
              <a:t>Objetivo: </a:t>
            </a:r>
            <a:r>
              <a:rPr lang="pt-BR" sz="2000" spc="-1" dirty="0">
                <a:solidFill>
                  <a:srgbClr val="000000"/>
                </a:solidFill>
              </a:rPr>
              <a:t>Diagnosticar precocemente a tuberculose (TRM-TB).</a:t>
            </a:r>
          </a:p>
          <a:p>
            <a:pPr marL="800100" lvl="1" indent="-342900"/>
            <a:endParaRPr lang="pt-BR" sz="2000" b="1" dirty="0"/>
          </a:p>
          <a:p>
            <a:pPr marL="342900" indent="-342900">
              <a:buFontTx/>
              <a:buAutoNum type="arabicPeriod"/>
            </a:pPr>
            <a:r>
              <a:rPr lang="pt-BR" sz="2000" b="1" dirty="0"/>
              <a:t>Tratamento</a:t>
            </a:r>
          </a:p>
          <a:p>
            <a:pPr marL="800100" lvl="1" indent="-342900"/>
            <a:r>
              <a:rPr lang="pt-BR" sz="2000" b="1" dirty="0"/>
              <a:t>Objetivo:</a:t>
            </a:r>
            <a:r>
              <a:rPr lang="pt-BR" sz="2000" dirty="0"/>
              <a:t> Obter a cura da tuberculose.</a:t>
            </a:r>
          </a:p>
          <a:p>
            <a:pPr marL="342900" indent="-342900">
              <a:buAutoNum type="arabicPeriod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9176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DEDBAF2E-7BBE-440E-9D05-2790A073CA04}"/>
              </a:ext>
            </a:extLst>
          </p:cNvPr>
          <p:cNvSpPr>
            <a:spLocks/>
          </p:cNvSpPr>
          <p:nvPr/>
        </p:nvSpPr>
        <p:spPr bwMode="auto">
          <a:xfrm>
            <a:off x="-1519111" y="6732665"/>
            <a:ext cx="10187623" cy="136525"/>
          </a:xfrm>
          <a:custGeom>
            <a:avLst/>
            <a:gdLst>
              <a:gd name="T0" fmla="*/ 0 w 9712"/>
              <a:gd name="T1" fmla="*/ 0 h 133"/>
              <a:gd name="T2" fmla="*/ 0 w 9712"/>
              <a:gd name="T3" fmla="*/ 0 h 133"/>
              <a:gd name="T4" fmla="*/ 0 w 9712"/>
              <a:gd name="T5" fmla="*/ 133 h 133"/>
              <a:gd name="T6" fmla="*/ 9635 w 9712"/>
              <a:gd name="T7" fmla="*/ 133 h 133"/>
              <a:gd name="T8" fmla="*/ 9712 w 9712"/>
              <a:gd name="T9" fmla="*/ 0 h 133"/>
              <a:gd name="T10" fmla="*/ 0 w 9712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1567B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136AF764-6D24-43B5-A4A3-26ACE95D1DE3}"/>
              </a:ext>
            </a:extLst>
          </p:cNvPr>
          <p:cNvSpPr>
            <a:spLocks/>
          </p:cNvSpPr>
          <p:nvPr/>
        </p:nvSpPr>
        <p:spPr bwMode="auto">
          <a:xfrm>
            <a:off x="8729472" y="6732665"/>
            <a:ext cx="3157220" cy="136525"/>
          </a:xfrm>
          <a:custGeom>
            <a:avLst/>
            <a:gdLst>
              <a:gd name="T0" fmla="*/ 77 w 3010"/>
              <a:gd name="T1" fmla="*/ 0 h 133"/>
              <a:gd name="T2" fmla="*/ 77 w 3010"/>
              <a:gd name="T3" fmla="*/ 0 h 133"/>
              <a:gd name="T4" fmla="*/ 0 w 3010"/>
              <a:gd name="T5" fmla="*/ 133 h 133"/>
              <a:gd name="T6" fmla="*/ 3010 w 3010"/>
              <a:gd name="T7" fmla="*/ 133 h 133"/>
              <a:gd name="T8" fmla="*/ 3010 w 3010"/>
              <a:gd name="T9" fmla="*/ 0 h 133"/>
              <a:gd name="T10" fmla="*/ 77 w 3010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C616C8D4-F435-4267-8C32-A909B96BFDCB}"/>
              </a:ext>
            </a:extLst>
          </p:cNvPr>
          <p:cNvSpPr>
            <a:spLocks/>
          </p:cNvSpPr>
          <p:nvPr/>
        </p:nvSpPr>
        <p:spPr bwMode="auto">
          <a:xfrm>
            <a:off x="9034780" y="6727070"/>
            <a:ext cx="3157220" cy="136525"/>
          </a:xfrm>
          <a:custGeom>
            <a:avLst/>
            <a:gdLst>
              <a:gd name="T0" fmla="*/ 77 w 3010"/>
              <a:gd name="T1" fmla="*/ 0 h 133"/>
              <a:gd name="T2" fmla="*/ 77 w 3010"/>
              <a:gd name="T3" fmla="*/ 0 h 133"/>
              <a:gd name="T4" fmla="*/ 0 w 3010"/>
              <a:gd name="T5" fmla="*/ 133 h 133"/>
              <a:gd name="T6" fmla="*/ 3010 w 3010"/>
              <a:gd name="T7" fmla="*/ 133 h 133"/>
              <a:gd name="T8" fmla="*/ 3010 w 3010"/>
              <a:gd name="T9" fmla="*/ 0 h 133"/>
              <a:gd name="T10" fmla="*/ 77 w 3010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6AD3F35-6E73-499D-9217-2663A5154D1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56689" y="5904201"/>
            <a:ext cx="1918842" cy="733137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290146" y="6207369"/>
            <a:ext cx="70118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Fonte: Plano Estadual pelo Fim da Tuberculose como Problema de Saúde Pública 2022-2030, Paraná, 2022.</a:t>
            </a:r>
          </a:p>
        </p:txBody>
      </p:sp>
      <p:sp>
        <p:nvSpPr>
          <p:cNvPr id="16" name="Título 8"/>
          <p:cNvSpPr>
            <a:spLocks noGrp="1"/>
          </p:cNvSpPr>
          <p:nvPr>
            <p:ph type="title"/>
          </p:nvPr>
        </p:nvSpPr>
        <p:spPr>
          <a:xfrm>
            <a:off x="523836" y="214290"/>
            <a:ext cx="10515600" cy="1325563"/>
          </a:xfrm>
        </p:spPr>
        <p:txBody>
          <a:bodyPr/>
          <a:lstStyle/>
          <a:p>
            <a:r>
              <a:rPr lang="pt-BR" sz="2800" dirty="0"/>
              <a:t>Estratégias de Operacionalização do Plano Estadual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23836" y="1643050"/>
            <a:ext cx="114300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pt-BR" sz="2000" b="1" dirty="0"/>
              <a:t>Controle de contatos</a:t>
            </a:r>
          </a:p>
          <a:p>
            <a:pPr marL="800100" lvl="1" indent="-342900"/>
            <a:r>
              <a:rPr lang="pt-BR" sz="2000" b="1" spc="-1" dirty="0">
                <a:solidFill>
                  <a:srgbClr val="000000"/>
                </a:solidFill>
              </a:rPr>
              <a:t>Objetivo:</a:t>
            </a:r>
            <a:r>
              <a:rPr lang="pt-BR" sz="2000" spc="-1" dirty="0">
                <a:solidFill>
                  <a:srgbClr val="000000"/>
                </a:solidFill>
              </a:rPr>
              <a:t> Identificar precocemente os contatos do caso índice.</a:t>
            </a:r>
          </a:p>
          <a:p>
            <a:pPr marL="800100" lvl="1" indent="-342900"/>
            <a:endParaRPr lang="pt-BR" sz="2000" b="1" dirty="0"/>
          </a:p>
          <a:p>
            <a:pPr marL="342900" indent="-342900">
              <a:buFont typeface="+mj-lt"/>
              <a:buAutoNum type="arabicPeriod" startAt="6"/>
            </a:pPr>
            <a:r>
              <a:rPr lang="pt-BR" sz="2000" b="1" dirty="0"/>
              <a:t>Ações estratégicas direcionadas às populações especiais</a:t>
            </a:r>
          </a:p>
          <a:p>
            <a:pPr marL="800100" lvl="1" indent="-342900"/>
            <a:r>
              <a:rPr lang="pt-BR" sz="2000" b="1" dirty="0"/>
              <a:t>Objetivo </a:t>
            </a:r>
            <a:r>
              <a:rPr lang="pt-BR" sz="2000" dirty="0"/>
              <a:t>Assegurar investigação, diagnóstico e tratamento de TB e ILTB para populações especiais.</a:t>
            </a:r>
          </a:p>
          <a:p>
            <a:pPr marL="800100" lvl="1" indent="-342900"/>
            <a:endParaRPr lang="pt-BR" sz="2000" b="1" dirty="0"/>
          </a:p>
          <a:p>
            <a:pPr marL="342900" indent="-342900">
              <a:buFont typeface="+mj-lt"/>
              <a:buAutoNum type="arabicPeriod" startAt="7"/>
            </a:pPr>
            <a:r>
              <a:rPr lang="pt-BR" sz="2000" b="1" dirty="0"/>
              <a:t>Ações estratégicas de controle social e articulação </a:t>
            </a:r>
            <a:r>
              <a:rPr lang="pt-BR" sz="2000" b="1" dirty="0" err="1"/>
              <a:t>intersetorial</a:t>
            </a:r>
            <a:endParaRPr lang="pt-BR" sz="2000" b="1" dirty="0"/>
          </a:p>
          <a:p>
            <a:pPr marL="800100" lvl="1" indent="-342900"/>
            <a:r>
              <a:rPr lang="pt-BR" sz="2000" b="1" dirty="0"/>
              <a:t>Objetivo: </a:t>
            </a:r>
            <a:r>
              <a:rPr lang="pt-BR" sz="2000" dirty="0"/>
              <a:t>Fortalecer a participação da sociedade civil nas estratégias de enfrentamento da tuberculose.</a:t>
            </a:r>
          </a:p>
          <a:p>
            <a:pPr marL="800100" lvl="1" indent="-342900"/>
            <a:endParaRPr lang="pt-BR" sz="2000" b="1" dirty="0"/>
          </a:p>
          <a:p>
            <a:pPr marL="342900" indent="-342900">
              <a:buFont typeface="+mj-lt"/>
              <a:buAutoNum type="arabicPeriod" startAt="8"/>
            </a:pPr>
            <a:r>
              <a:rPr lang="pt-BR" sz="2000" b="1" dirty="0"/>
              <a:t>Ações estratégicas dos Sistemas de Informação</a:t>
            </a:r>
          </a:p>
          <a:p>
            <a:pPr marL="800100" lvl="1" indent="-342900"/>
            <a:r>
              <a:rPr lang="pt-BR" sz="2000" b="1" dirty="0"/>
              <a:t>Objetivo: </a:t>
            </a:r>
            <a:r>
              <a:rPr lang="pt-BR" sz="2000" dirty="0"/>
              <a:t>Qualificar as informações nos Sistemas de Informações vigentes.</a:t>
            </a:r>
            <a:endParaRPr lang="pt-BR" sz="2000" b="1" dirty="0"/>
          </a:p>
          <a:p>
            <a:pPr marL="342900" indent="-342900">
              <a:buAutoNum type="arabicPeriod" startAt="7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91764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Freeform 5"/>
          <p:cNvSpPr/>
          <p:nvPr/>
        </p:nvSpPr>
        <p:spPr>
          <a:xfrm>
            <a:off x="-1519200" y="6732720"/>
            <a:ext cx="10187280" cy="136080"/>
          </a:xfrm>
          <a:custGeom>
            <a:avLst/>
            <a:gdLst/>
            <a:ahLst/>
            <a:cxnLst/>
            <a:rect l="l" t="t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1567B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Freeform 6"/>
          <p:cNvSpPr/>
          <p:nvPr/>
        </p:nvSpPr>
        <p:spPr>
          <a:xfrm>
            <a:off x="8729640" y="673272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Freeform 6"/>
          <p:cNvSpPr/>
          <p:nvPr/>
        </p:nvSpPr>
        <p:spPr>
          <a:xfrm>
            <a:off x="9034920" y="672696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2" name="Imagem 7"/>
          <p:cNvPicPr/>
          <p:nvPr/>
        </p:nvPicPr>
        <p:blipFill>
          <a:blip r:embed="rId2" cstate="print"/>
          <a:stretch/>
        </p:blipFill>
        <p:spPr>
          <a:xfrm>
            <a:off x="9556560" y="5904360"/>
            <a:ext cx="1918440" cy="732600"/>
          </a:xfrm>
          <a:prstGeom prst="rect">
            <a:avLst/>
          </a:prstGeom>
          <a:ln w="0">
            <a:noFill/>
          </a:ln>
        </p:spPr>
      </p:pic>
      <p:sp>
        <p:nvSpPr>
          <p:cNvPr id="133" name="Título 8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pt-BR" sz="3600" b="0" strike="noStrike" spc="-1" dirty="0">
                <a:solidFill>
                  <a:srgbClr val="000000"/>
                </a:solidFill>
              </a:rPr>
              <a:t>Comitê Estadual de Controle da Tuberculose do Paraná</a:t>
            </a:r>
          </a:p>
        </p:txBody>
      </p:sp>
      <p:sp>
        <p:nvSpPr>
          <p:cNvPr id="134" name="CaixaDeTexto 16"/>
          <p:cNvSpPr/>
          <p:nvPr/>
        </p:nvSpPr>
        <p:spPr>
          <a:xfrm>
            <a:off x="4943520" y="2247840"/>
            <a:ext cx="6942960" cy="2010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</a:rPr>
              <a:t>Considerando a necessidade de implementar e fortalecer as ações do Plano Estadual pelo Fim da Tuberculose como Problema de Saúde Pública 2022-2030, no estado do Paraná</a:t>
            </a:r>
            <a:r>
              <a:rPr lang="pt-BR" spc="-1" dirty="0">
                <a:solidFill>
                  <a:srgbClr val="000000"/>
                </a:solidFill>
                <a:latin typeface="Calibri"/>
              </a:rPr>
              <a:t>.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latin typeface="Calibri"/>
              </a:rPr>
              <a:t>Resolve: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</a:rPr>
              <a:t>Iniciar as discussões para a criação do Comitê Estadual de Controle da Tuberculose do Paraná.</a:t>
            </a:r>
            <a:endParaRPr lang="pt-BR" sz="1800" b="0" strike="noStrike" spc="-1" dirty="0">
              <a:latin typeface="Arial"/>
            </a:endParaRPr>
          </a:p>
        </p:txBody>
      </p:sp>
      <p:pic>
        <p:nvPicPr>
          <p:cNvPr id="135" name="Imagem 134"/>
          <p:cNvPicPr/>
          <p:nvPr/>
        </p:nvPicPr>
        <p:blipFill>
          <a:blip r:embed="rId3"/>
          <a:stretch/>
        </p:blipFill>
        <p:spPr>
          <a:xfrm>
            <a:off x="881026" y="1785926"/>
            <a:ext cx="3346304" cy="4445446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5"/>
          <p:cNvSpPr/>
          <p:nvPr/>
        </p:nvSpPr>
        <p:spPr>
          <a:xfrm>
            <a:off x="-1519200" y="6732720"/>
            <a:ext cx="10187280" cy="136080"/>
          </a:xfrm>
          <a:custGeom>
            <a:avLst/>
            <a:gdLst/>
            <a:ahLst/>
            <a:cxnLst/>
            <a:rect l="l" t="t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1567B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Freeform 6"/>
          <p:cNvSpPr/>
          <p:nvPr/>
        </p:nvSpPr>
        <p:spPr>
          <a:xfrm>
            <a:off x="8729640" y="673272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Freeform 6"/>
          <p:cNvSpPr/>
          <p:nvPr/>
        </p:nvSpPr>
        <p:spPr>
          <a:xfrm>
            <a:off x="9034920" y="672696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9" name="Imagem 7"/>
          <p:cNvPicPr/>
          <p:nvPr/>
        </p:nvPicPr>
        <p:blipFill>
          <a:blip r:embed="rId2" cstate="print"/>
          <a:stretch/>
        </p:blipFill>
        <p:spPr>
          <a:xfrm>
            <a:off x="9556560" y="5904360"/>
            <a:ext cx="1918440" cy="732600"/>
          </a:xfrm>
          <a:prstGeom prst="rect">
            <a:avLst/>
          </a:prstGeom>
          <a:ln w="0">
            <a:noFill/>
          </a:ln>
        </p:spPr>
      </p:pic>
      <p:sp>
        <p:nvSpPr>
          <p:cNvPr id="90" name="Título 8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pt-BR" sz="3600" b="0" strike="noStrike" spc="-1" dirty="0">
                <a:solidFill>
                  <a:srgbClr val="000000"/>
                </a:solidFill>
              </a:rPr>
              <a:t>Rede Brasileira de Comitês da Tuberculose</a:t>
            </a:r>
          </a:p>
        </p:txBody>
      </p:sp>
      <p:sp>
        <p:nvSpPr>
          <p:cNvPr id="91" name="CaixaDeTexto 14"/>
          <p:cNvSpPr/>
          <p:nvPr/>
        </p:nvSpPr>
        <p:spPr>
          <a:xfrm>
            <a:off x="304200" y="6207480"/>
            <a:ext cx="2613240" cy="25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100" b="0" strike="noStrike" spc="-1">
                <a:solidFill>
                  <a:srgbClr val="000000"/>
                </a:solidFill>
                <a:latin typeface="Calibri"/>
              </a:rPr>
              <a:t>Fonte: redebrasileiradecomites.com, 2022.</a:t>
            </a:r>
            <a:endParaRPr lang="pt-BR" sz="1100" b="0" strike="noStrike" spc="-1">
              <a:latin typeface="Arial"/>
            </a:endParaRPr>
          </a:p>
        </p:txBody>
      </p:sp>
      <p:sp>
        <p:nvSpPr>
          <p:cNvPr id="92" name="CaixaDeTexto 12"/>
          <p:cNvSpPr/>
          <p:nvPr/>
        </p:nvSpPr>
        <p:spPr>
          <a:xfrm>
            <a:off x="619200" y="1690560"/>
            <a:ext cx="8937360" cy="39688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7C7C7C"/>
                </a:solidFill>
              </a:rPr>
              <a:t>História</a:t>
            </a:r>
            <a:endParaRPr lang="pt-BR" sz="1800" b="0" strike="noStrike" spc="-1" dirty="0"/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>
                <a:solidFill>
                  <a:srgbClr val="000000"/>
                </a:solidFill>
              </a:rPr>
              <a:t>O modelo de Comitês com participação da coordenação local de tuberculose (TB), de profissionais de saúde e da sociedade civil teve início em 2007.</a:t>
            </a: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/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>
                <a:solidFill>
                  <a:srgbClr val="000000"/>
                </a:solidFill>
              </a:rPr>
              <a:t>Foi iniciado como um produto da atuação do Fundo Global contra a </a:t>
            </a:r>
            <a:r>
              <a:rPr lang="pt-BR" sz="1800" b="0" strike="noStrike" spc="-1" dirty="0" err="1">
                <a:solidFill>
                  <a:srgbClr val="000000"/>
                </a:solidFill>
              </a:rPr>
              <a:t>Aids</a:t>
            </a:r>
            <a:r>
              <a:rPr lang="pt-BR" sz="1800" b="0" strike="noStrike" spc="-1" dirty="0">
                <a:solidFill>
                  <a:srgbClr val="000000"/>
                </a:solidFill>
              </a:rPr>
              <a:t>, Tuberculose e Malária no Brasil – instituição financeira internacional, criada em 2002 com o objetivo de apoiar os países na prevenção e tratamento desses agravos.</a:t>
            </a: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/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>
                <a:solidFill>
                  <a:srgbClr val="000000"/>
                </a:solidFill>
              </a:rPr>
              <a:t>Sua operacionalização envolveu Ministério da Saúde, programas locais de controle da TB, instituições acadêmicas, organizações da sociedade civil e organismos internacionais, como a Organização Pan-Americana de Saúde (Opas).</a:t>
            </a:r>
            <a:endParaRPr lang="pt-BR" sz="1800" b="0" strike="noStrike" spc="-1" dirty="0"/>
          </a:p>
          <a:p>
            <a:pPr indent="-216000" algn="just">
              <a:lnSpc>
                <a:spcPct val="100000"/>
              </a:lnSpc>
              <a:buClr>
                <a:srgbClr val="000000"/>
              </a:buClr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</p:txBody>
      </p:sp>
      <p:pic>
        <p:nvPicPr>
          <p:cNvPr id="93" name="Picture 2"/>
          <p:cNvPicPr/>
          <p:nvPr/>
        </p:nvPicPr>
        <p:blipFill>
          <a:blip r:embed="rId3"/>
          <a:stretch/>
        </p:blipFill>
        <p:spPr>
          <a:xfrm>
            <a:off x="9753480" y="2700360"/>
            <a:ext cx="2438280" cy="1738080"/>
          </a:xfrm>
          <a:prstGeom prst="rect">
            <a:avLst/>
          </a:prstGeom>
          <a:ln w="9525">
            <a:noFill/>
          </a:ln>
        </p:spPr>
      </p:pic>
      <p:pic>
        <p:nvPicPr>
          <p:cNvPr id="94" name="Picture 3"/>
          <p:cNvPicPr/>
          <p:nvPr/>
        </p:nvPicPr>
        <p:blipFill>
          <a:blip r:embed="rId4"/>
          <a:stretch/>
        </p:blipFill>
        <p:spPr>
          <a:xfrm>
            <a:off x="6733080" y="5703840"/>
            <a:ext cx="2301120" cy="93312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Freeform 5_0"/>
          <p:cNvSpPr/>
          <p:nvPr/>
        </p:nvSpPr>
        <p:spPr>
          <a:xfrm>
            <a:off x="-1519200" y="6732720"/>
            <a:ext cx="10187280" cy="136080"/>
          </a:xfrm>
          <a:custGeom>
            <a:avLst/>
            <a:gdLst/>
            <a:ahLst/>
            <a:cxnLst/>
            <a:rect l="l" t="t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1567B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Freeform 6_0"/>
          <p:cNvSpPr/>
          <p:nvPr/>
        </p:nvSpPr>
        <p:spPr>
          <a:xfrm>
            <a:off x="8729640" y="673272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Freeform 6_1"/>
          <p:cNvSpPr/>
          <p:nvPr/>
        </p:nvSpPr>
        <p:spPr>
          <a:xfrm>
            <a:off x="9034920" y="672696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8" name="Imagem 7_0"/>
          <p:cNvPicPr/>
          <p:nvPr/>
        </p:nvPicPr>
        <p:blipFill>
          <a:blip r:embed="rId2" cstate="print"/>
          <a:stretch/>
        </p:blipFill>
        <p:spPr>
          <a:xfrm>
            <a:off x="9556560" y="5904360"/>
            <a:ext cx="1918440" cy="732600"/>
          </a:xfrm>
          <a:prstGeom prst="rect">
            <a:avLst/>
          </a:prstGeom>
          <a:ln w="0">
            <a:noFill/>
          </a:ln>
        </p:spPr>
      </p:pic>
      <p:sp>
        <p:nvSpPr>
          <p:cNvPr id="99" name="Título 8_0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Rede Brasileira de Comitês da Tuberculose</a:t>
            </a:r>
          </a:p>
        </p:txBody>
      </p:sp>
      <p:sp>
        <p:nvSpPr>
          <p:cNvPr id="100" name="CaixaDeTexto 14_0"/>
          <p:cNvSpPr/>
          <p:nvPr/>
        </p:nvSpPr>
        <p:spPr>
          <a:xfrm>
            <a:off x="304200" y="6207480"/>
            <a:ext cx="2613240" cy="25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100" b="0" strike="noStrike" spc="-1">
                <a:solidFill>
                  <a:srgbClr val="000000"/>
                </a:solidFill>
                <a:latin typeface="Calibri"/>
              </a:rPr>
              <a:t>Fonte: redebrasileiradecomites.com, 2022.</a:t>
            </a:r>
            <a:endParaRPr lang="pt-BR" sz="1100" b="0" strike="noStrike" spc="-1">
              <a:latin typeface="Arial"/>
            </a:endParaRPr>
          </a:p>
        </p:txBody>
      </p:sp>
      <p:sp>
        <p:nvSpPr>
          <p:cNvPr id="101" name="CaixaDeTexto 12_0"/>
          <p:cNvSpPr/>
          <p:nvPr/>
        </p:nvSpPr>
        <p:spPr>
          <a:xfrm>
            <a:off x="619200" y="1690560"/>
            <a:ext cx="8937360" cy="31378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>
                <a:solidFill>
                  <a:srgbClr val="000000"/>
                </a:solidFill>
              </a:rPr>
              <a:t>Com a </a:t>
            </a:r>
            <a:r>
              <a:rPr lang="pt-BR" sz="1800" b="0" strike="noStrike" spc="-1" dirty="0" err="1">
                <a:solidFill>
                  <a:srgbClr val="000000"/>
                </a:solidFill>
              </a:rPr>
              <a:t>pactuação</a:t>
            </a:r>
            <a:r>
              <a:rPr lang="pt-BR" sz="1800" b="0" strike="noStrike" spc="-1" dirty="0">
                <a:solidFill>
                  <a:srgbClr val="000000"/>
                </a:solidFill>
              </a:rPr>
              <a:t> de um regimento interno visando a garantia da representatividade de todos os Comitês, é instituído um comitê gestor formado por dois representantes (um da gestão e outro da sociedade civil) de cada Comitê existente. </a:t>
            </a: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>
                <a:solidFill>
                  <a:srgbClr val="000000"/>
                </a:solidFill>
              </a:rPr>
              <a:t>Assim, a Rede Brasileira de Comitês para o Controle da Tuberculose, enquanto instância organizativa, passa a ser responsável pela articulação e alinhamento entre todos os Comitês.</a:t>
            </a:r>
          </a:p>
          <a:p>
            <a:pPr indent="-216000" algn="just">
              <a:lnSpc>
                <a:spcPct val="100000"/>
              </a:lnSpc>
              <a:buClr>
                <a:srgbClr val="000000"/>
              </a:buClr>
            </a:pPr>
            <a:endParaRPr lang="pt-BR" sz="1800" b="0" strike="noStrike" spc="-1" dirty="0"/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>
                <a:solidFill>
                  <a:srgbClr val="000000"/>
                </a:solidFill>
              </a:rPr>
              <a:t>Atualmente, são 12 Comitês existentes e um Fórum (RJ).</a:t>
            </a:r>
            <a:endParaRPr lang="pt-BR" sz="1800" b="0" strike="noStrike" spc="-1" dirty="0"/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</p:txBody>
      </p:sp>
      <p:pic>
        <p:nvPicPr>
          <p:cNvPr id="102" name="Picture 2_0"/>
          <p:cNvPicPr/>
          <p:nvPr/>
        </p:nvPicPr>
        <p:blipFill>
          <a:blip r:embed="rId3"/>
          <a:stretch/>
        </p:blipFill>
        <p:spPr>
          <a:xfrm>
            <a:off x="9753480" y="2700360"/>
            <a:ext cx="2438280" cy="1738080"/>
          </a:xfrm>
          <a:prstGeom prst="rect">
            <a:avLst/>
          </a:prstGeom>
          <a:ln w="9525">
            <a:noFill/>
          </a:ln>
        </p:spPr>
      </p:pic>
      <p:pic>
        <p:nvPicPr>
          <p:cNvPr id="103" name="Picture 3_0"/>
          <p:cNvPicPr/>
          <p:nvPr/>
        </p:nvPicPr>
        <p:blipFill>
          <a:blip r:embed="rId4"/>
          <a:stretch/>
        </p:blipFill>
        <p:spPr>
          <a:xfrm>
            <a:off x="6733080" y="5703840"/>
            <a:ext cx="2301120" cy="93312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reeform 5"/>
          <p:cNvSpPr/>
          <p:nvPr/>
        </p:nvSpPr>
        <p:spPr>
          <a:xfrm>
            <a:off x="-1519200" y="6732720"/>
            <a:ext cx="10187280" cy="136080"/>
          </a:xfrm>
          <a:custGeom>
            <a:avLst/>
            <a:gdLst/>
            <a:ahLst/>
            <a:cxnLst/>
            <a:rect l="l" t="t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1567B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Freeform 6"/>
          <p:cNvSpPr/>
          <p:nvPr/>
        </p:nvSpPr>
        <p:spPr>
          <a:xfrm>
            <a:off x="8729640" y="673272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6" name="Freeform 6"/>
          <p:cNvSpPr/>
          <p:nvPr/>
        </p:nvSpPr>
        <p:spPr>
          <a:xfrm>
            <a:off x="9034920" y="672696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7" name="Imagem 7"/>
          <p:cNvPicPr/>
          <p:nvPr/>
        </p:nvPicPr>
        <p:blipFill>
          <a:blip r:embed="rId2" cstate="print"/>
          <a:stretch/>
        </p:blipFill>
        <p:spPr>
          <a:xfrm>
            <a:off x="9556560" y="5904360"/>
            <a:ext cx="1918440" cy="732600"/>
          </a:xfrm>
          <a:prstGeom prst="rect">
            <a:avLst/>
          </a:prstGeom>
          <a:ln w="0">
            <a:noFill/>
          </a:ln>
        </p:spPr>
      </p:pic>
      <p:sp>
        <p:nvSpPr>
          <p:cNvPr id="108" name="Título 8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pt-BR" sz="3600" b="0" strike="noStrike" spc="-1" dirty="0">
                <a:solidFill>
                  <a:srgbClr val="000000"/>
                </a:solidFill>
              </a:rPr>
              <a:t>Rede Brasileira de Comitês da Tuberculose</a:t>
            </a:r>
          </a:p>
        </p:txBody>
      </p:sp>
      <p:sp>
        <p:nvSpPr>
          <p:cNvPr id="109" name="CaixaDeTexto 14"/>
          <p:cNvSpPr/>
          <p:nvPr/>
        </p:nvSpPr>
        <p:spPr>
          <a:xfrm>
            <a:off x="304200" y="6207480"/>
            <a:ext cx="2613240" cy="25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100" b="0" strike="noStrike" spc="-1" dirty="0">
                <a:solidFill>
                  <a:srgbClr val="000000"/>
                </a:solidFill>
                <a:latin typeface="Calibri"/>
              </a:rPr>
              <a:t>Fonte: redebrasileiradecomites.com 2022.</a:t>
            </a:r>
            <a:endParaRPr lang="pt-BR" sz="1100" b="0" strike="noStrike" spc="-1" dirty="0">
              <a:latin typeface="Arial"/>
            </a:endParaRPr>
          </a:p>
        </p:txBody>
      </p:sp>
      <p:pic>
        <p:nvPicPr>
          <p:cNvPr id="110" name="Picture 2"/>
          <p:cNvPicPr/>
          <p:nvPr/>
        </p:nvPicPr>
        <p:blipFill>
          <a:blip r:embed="rId3"/>
          <a:stretch/>
        </p:blipFill>
        <p:spPr>
          <a:xfrm>
            <a:off x="5654160" y="1690560"/>
            <a:ext cx="3902400" cy="3895200"/>
          </a:xfrm>
          <a:prstGeom prst="rect">
            <a:avLst/>
          </a:prstGeom>
          <a:ln w="9525">
            <a:noFill/>
          </a:ln>
        </p:spPr>
      </p:pic>
      <p:sp>
        <p:nvSpPr>
          <p:cNvPr id="111" name="CaixaDeTexto 13"/>
          <p:cNvSpPr/>
          <p:nvPr/>
        </p:nvSpPr>
        <p:spPr>
          <a:xfrm>
            <a:off x="838080" y="1406160"/>
            <a:ext cx="3333240" cy="4753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7C7C7C"/>
                </a:solidFill>
                <a:latin typeface="Calibri"/>
              </a:rPr>
              <a:t>Comitês Estaduais: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Amazonas</a:t>
            </a:r>
            <a:endParaRPr lang="pt-BR" sz="1800" b="0" strike="noStrike" spc="-1" dirty="0">
              <a:latin typeface="+mj-lt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Bahia</a:t>
            </a:r>
            <a:endParaRPr lang="pt-BR" sz="1800" b="0" strike="noStrike" spc="-1" dirty="0">
              <a:latin typeface="+mj-lt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Ceará</a:t>
            </a:r>
            <a:endParaRPr lang="pt-BR" sz="1800" b="0" strike="noStrike" spc="-1" dirty="0">
              <a:latin typeface="+mj-lt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Maranhão</a:t>
            </a:r>
            <a:endParaRPr lang="pt-BR" sz="1800" b="0" strike="noStrike" spc="-1" dirty="0">
              <a:latin typeface="+mj-lt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Minhas Gerais</a:t>
            </a:r>
            <a:endParaRPr lang="pt-BR" sz="1800" b="0" strike="noStrike" spc="-1" dirty="0">
              <a:latin typeface="+mj-lt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Pará</a:t>
            </a:r>
            <a:endParaRPr lang="pt-BR" sz="1800" b="0" strike="noStrike" spc="-1" dirty="0">
              <a:latin typeface="+mj-lt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Paraíba</a:t>
            </a:r>
            <a:endParaRPr lang="pt-BR" sz="1800" b="0" strike="noStrike" spc="-1" dirty="0">
              <a:latin typeface="+mj-lt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Pernambuco</a:t>
            </a:r>
            <a:endParaRPr lang="pt-BR" sz="1800" b="0" strike="noStrike" spc="-1" dirty="0">
              <a:latin typeface="+mj-lt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Piauí</a:t>
            </a:r>
            <a:endParaRPr lang="pt-BR" sz="1800" b="0" strike="noStrike" spc="-1" dirty="0">
              <a:latin typeface="+mj-lt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Rio de Janeiro</a:t>
            </a:r>
            <a:endParaRPr lang="pt-BR" sz="1800" b="0" strike="noStrike" spc="-1" dirty="0">
              <a:latin typeface="+mj-lt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Rio Grande do Sul</a:t>
            </a:r>
            <a:endParaRPr lang="pt-BR" sz="1800" b="0" strike="noStrike" spc="-1" dirty="0">
              <a:latin typeface="+mj-lt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Santa Catarina</a:t>
            </a:r>
            <a:endParaRPr lang="pt-BR" sz="1800" b="0" strike="noStrike" spc="-1" dirty="0">
              <a:latin typeface="+mj-lt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São Paulo</a:t>
            </a:r>
            <a:endParaRPr lang="pt-BR" sz="1800" b="0" strike="noStrike" spc="-1" dirty="0">
              <a:latin typeface="+mj-lt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</p:txBody>
      </p:sp>
      <p:pic>
        <p:nvPicPr>
          <p:cNvPr id="112" name="Picture 3"/>
          <p:cNvPicPr/>
          <p:nvPr/>
        </p:nvPicPr>
        <p:blipFill>
          <a:blip r:embed="rId4"/>
          <a:stretch/>
        </p:blipFill>
        <p:spPr>
          <a:xfrm>
            <a:off x="9585000" y="3371760"/>
            <a:ext cx="2301120" cy="93312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Freeform 5"/>
          <p:cNvSpPr/>
          <p:nvPr/>
        </p:nvSpPr>
        <p:spPr>
          <a:xfrm>
            <a:off x="-1519200" y="6732720"/>
            <a:ext cx="10187280" cy="136080"/>
          </a:xfrm>
          <a:custGeom>
            <a:avLst/>
            <a:gdLst/>
            <a:ahLst/>
            <a:cxnLst/>
            <a:rect l="l" t="t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1567B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Freeform 6"/>
          <p:cNvSpPr/>
          <p:nvPr/>
        </p:nvSpPr>
        <p:spPr>
          <a:xfrm>
            <a:off x="8729640" y="673272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Freeform 6"/>
          <p:cNvSpPr/>
          <p:nvPr/>
        </p:nvSpPr>
        <p:spPr>
          <a:xfrm>
            <a:off x="9034920" y="672696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6" name="Imagem 7"/>
          <p:cNvPicPr/>
          <p:nvPr/>
        </p:nvPicPr>
        <p:blipFill>
          <a:blip r:embed="rId2" cstate="print"/>
          <a:stretch/>
        </p:blipFill>
        <p:spPr>
          <a:xfrm>
            <a:off x="9556560" y="5904360"/>
            <a:ext cx="1918440" cy="732600"/>
          </a:xfrm>
          <a:prstGeom prst="rect">
            <a:avLst/>
          </a:prstGeom>
          <a:ln w="0">
            <a:noFill/>
          </a:ln>
        </p:spPr>
      </p:pic>
      <p:sp>
        <p:nvSpPr>
          <p:cNvPr id="117" name="Título 8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pt-BR" sz="3600" b="0" strike="noStrike" spc="-1" dirty="0">
                <a:solidFill>
                  <a:srgbClr val="000000"/>
                </a:solidFill>
              </a:rPr>
              <a:t>Rede Brasileira de Comitês da Tuberculose</a:t>
            </a:r>
          </a:p>
        </p:txBody>
      </p:sp>
      <p:sp>
        <p:nvSpPr>
          <p:cNvPr id="118" name="CaixaDeTexto 14"/>
          <p:cNvSpPr/>
          <p:nvPr/>
        </p:nvSpPr>
        <p:spPr>
          <a:xfrm>
            <a:off x="304200" y="6207480"/>
            <a:ext cx="2613240" cy="25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100" b="0" strike="noStrike" spc="-1">
                <a:solidFill>
                  <a:srgbClr val="000000"/>
                </a:solidFill>
                <a:latin typeface="Calibri"/>
              </a:rPr>
              <a:t>Fonte: redebrasileiradecomites.com, 2022.</a:t>
            </a:r>
            <a:endParaRPr lang="pt-BR" sz="1100" b="0" strike="noStrike" spc="-1">
              <a:latin typeface="Arial"/>
            </a:endParaRPr>
          </a:p>
        </p:txBody>
      </p:sp>
      <p:sp>
        <p:nvSpPr>
          <p:cNvPr id="119" name="CaixaDeTexto 12"/>
          <p:cNvSpPr/>
          <p:nvPr/>
        </p:nvSpPr>
        <p:spPr>
          <a:xfrm>
            <a:off x="628560" y="1438200"/>
            <a:ext cx="11257560" cy="39688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7C7C7C"/>
                </a:solidFill>
                <a:latin typeface="Calibri"/>
              </a:rPr>
              <a:t>Objetivos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Atuar junto às organizações governamentais e da sociedade civil, dando visibilidade às políticas públicas em defesa do SUS, com foco na tuberculose, considerando seus aspectos políticos e técnicos, fortalecendo a mobilização social e o monitoramento e avaliação.</a:t>
            </a:r>
          </a:p>
          <a:p>
            <a:pPr marL="342900" indent="-342900">
              <a:lnSpc>
                <a:spcPct val="100000"/>
              </a:lnSpc>
            </a:pPr>
            <a:endParaRPr lang="pt-BR" sz="1800" b="0" strike="noStrike" spc="-1" dirty="0">
              <a:latin typeface="+mj-lt"/>
            </a:endParaRPr>
          </a:p>
          <a:p>
            <a:pPr marL="342900" indent="-342900">
              <a:lnSpc>
                <a:spcPct val="100000"/>
              </a:lnSpc>
              <a:buAutoNum type="arabicPeriod" startAt="2"/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Promover a participação de profissionais e representantes da sociedade civil envolvidos no controle da tuberculose nos Comitês e proporcionar troca de experiências entre eles.</a:t>
            </a:r>
          </a:p>
          <a:p>
            <a:pPr marL="342900" indent="-342900">
              <a:lnSpc>
                <a:spcPct val="100000"/>
              </a:lnSpc>
            </a:pPr>
            <a:endParaRPr lang="pt-BR" sz="1800" b="0" strike="noStrike" spc="-1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3. Monitorar e avaliar a situação epidemiológica e operacional das ações de controle da tuberculose em relação às metas pactuadas a nível nacional, estadual e municipal, de acordo com as diretrizes do Programa Nacional de Controle da Tuberculose.</a:t>
            </a: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+mj-lt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+mj-lt"/>
            </a:endParaRPr>
          </a:p>
        </p:txBody>
      </p:sp>
      <p:pic>
        <p:nvPicPr>
          <p:cNvPr id="120" name="Picture 3"/>
          <p:cNvPicPr/>
          <p:nvPr/>
        </p:nvPicPr>
        <p:blipFill>
          <a:blip r:embed="rId3"/>
          <a:stretch/>
        </p:blipFill>
        <p:spPr>
          <a:xfrm>
            <a:off x="6733080" y="5703840"/>
            <a:ext cx="2301120" cy="93312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Freeform 5"/>
          <p:cNvSpPr/>
          <p:nvPr/>
        </p:nvSpPr>
        <p:spPr>
          <a:xfrm>
            <a:off x="-1519200" y="6732720"/>
            <a:ext cx="10187280" cy="136080"/>
          </a:xfrm>
          <a:custGeom>
            <a:avLst/>
            <a:gdLst/>
            <a:ahLst/>
            <a:cxnLst/>
            <a:rect l="l" t="t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1567B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Freeform 6"/>
          <p:cNvSpPr/>
          <p:nvPr/>
        </p:nvSpPr>
        <p:spPr>
          <a:xfrm>
            <a:off x="8729640" y="673272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Freeform 6"/>
          <p:cNvSpPr/>
          <p:nvPr/>
        </p:nvSpPr>
        <p:spPr>
          <a:xfrm>
            <a:off x="9034920" y="6726960"/>
            <a:ext cx="3156840" cy="136080"/>
          </a:xfrm>
          <a:custGeom>
            <a:avLst/>
            <a:gdLst/>
            <a:ahLst/>
            <a:cxnLst/>
            <a:rect l="l" t="t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0964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6" name="Imagem 7"/>
          <p:cNvPicPr/>
          <p:nvPr/>
        </p:nvPicPr>
        <p:blipFill>
          <a:blip r:embed="rId2" cstate="print"/>
          <a:stretch/>
        </p:blipFill>
        <p:spPr>
          <a:xfrm>
            <a:off x="9556560" y="5904360"/>
            <a:ext cx="1918440" cy="732600"/>
          </a:xfrm>
          <a:prstGeom prst="rect">
            <a:avLst/>
          </a:prstGeom>
          <a:ln w="0">
            <a:noFill/>
          </a:ln>
        </p:spPr>
      </p:pic>
      <p:sp>
        <p:nvSpPr>
          <p:cNvPr id="117" name="Título 8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pt-BR" sz="3600" b="0" strike="noStrike" spc="-1" dirty="0">
                <a:solidFill>
                  <a:srgbClr val="000000"/>
                </a:solidFill>
              </a:rPr>
              <a:t>Rede Brasileira de Comitês da Tuberculose</a:t>
            </a:r>
          </a:p>
        </p:txBody>
      </p:sp>
      <p:sp>
        <p:nvSpPr>
          <p:cNvPr id="118" name="CaixaDeTexto 14"/>
          <p:cNvSpPr/>
          <p:nvPr/>
        </p:nvSpPr>
        <p:spPr>
          <a:xfrm>
            <a:off x="304200" y="6207480"/>
            <a:ext cx="2613240" cy="25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100" b="0" strike="noStrike" spc="-1">
                <a:solidFill>
                  <a:srgbClr val="000000"/>
                </a:solidFill>
                <a:latin typeface="Calibri"/>
              </a:rPr>
              <a:t>Fonte: redebrasileiradecomites.com, 2022.</a:t>
            </a:r>
            <a:endParaRPr lang="pt-BR" sz="1100" b="0" strike="noStrike" spc="-1">
              <a:latin typeface="Arial"/>
            </a:endParaRPr>
          </a:p>
        </p:txBody>
      </p:sp>
      <p:sp>
        <p:nvSpPr>
          <p:cNvPr id="119" name="CaixaDeTexto 12"/>
          <p:cNvSpPr/>
          <p:nvPr/>
        </p:nvSpPr>
        <p:spPr>
          <a:xfrm>
            <a:off x="628560" y="1438200"/>
            <a:ext cx="11257560" cy="2306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7C7C7C"/>
                </a:solidFill>
                <a:latin typeface="Calibri"/>
              </a:rPr>
              <a:t>Objetivos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4. Socializar as informações produzidas para o controle da tuberculose, com os profissionais de saúde e representantes da sociedade civil.</a:t>
            </a: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+mj-lt"/>
              </a:rPr>
              <a:t>5. Estimular e assessorar a criação de Comitês nos estados que ainda não possuem essa instância formalizada.​</a:t>
            </a:r>
            <a:endParaRPr lang="pt-BR" sz="1800" b="0" strike="noStrike" spc="-1" dirty="0">
              <a:latin typeface="+mj-lt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+mj-lt"/>
            </a:endParaRPr>
          </a:p>
        </p:txBody>
      </p:sp>
      <p:pic>
        <p:nvPicPr>
          <p:cNvPr id="120" name="Picture 3"/>
          <p:cNvPicPr/>
          <p:nvPr/>
        </p:nvPicPr>
        <p:blipFill>
          <a:blip r:embed="rId3"/>
          <a:stretch/>
        </p:blipFill>
        <p:spPr>
          <a:xfrm>
            <a:off x="6733080" y="5703840"/>
            <a:ext cx="2301120" cy="93312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17479</TotalTime>
  <Words>839</Words>
  <Application>Microsoft Office PowerPoint</Application>
  <PresentationFormat>Widescreen</PresentationFormat>
  <Paragraphs>110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21" baseType="lpstr">
      <vt:lpstr>Alef</vt:lpstr>
      <vt:lpstr>Arial</vt:lpstr>
      <vt:lpstr>Calibri</vt:lpstr>
      <vt:lpstr>Calibri Light</vt:lpstr>
      <vt:lpstr>Symbol</vt:lpstr>
      <vt:lpstr>Times New Roman</vt:lpstr>
      <vt:lpstr>Trebuchet MS</vt:lpstr>
      <vt:lpstr>Wingdings</vt:lpstr>
      <vt:lpstr>Office Theme</vt:lpstr>
      <vt:lpstr>Office Theme</vt:lpstr>
      <vt:lpstr>Apresentação do PowerPoint</vt:lpstr>
      <vt:lpstr>Estratégias de Operacionalização do Plano Estadual</vt:lpstr>
      <vt:lpstr>Estratégias de Operacionalização do Plano Estadual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Márcio Popia</dc:creator>
  <dc:description/>
  <cp:lastModifiedBy>Eduardo Sebastião</cp:lastModifiedBy>
  <cp:revision>936</cp:revision>
  <cp:lastPrinted>2019-02-12T10:51:29Z</cp:lastPrinted>
  <dcterms:created xsi:type="dcterms:W3CDTF">2019-02-06T16:41:46Z</dcterms:created>
  <dcterms:modified xsi:type="dcterms:W3CDTF">2023-03-02T12:42:47Z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13</vt:i4>
  </property>
  <property fmtid="{D5CDD505-2E9C-101B-9397-08002B2CF9AE}" pid="3" name="PresentationFormat">
    <vt:lpwstr>Personalizar</vt:lpwstr>
  </property>
  <property fmtid="{D5CDD505-2E9C-101B-9397-08002B2CF9AE}" pid="4" name="Slides">
    <vt:i4>35</vt:i4>
  </property>
</Properties>
</file>