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59" r:id="rId5"/>
    <p:sldId id="260" r:id="rId6"/>
    <p:sldId id="261" r:id="rId7"/>
    <p:sldId id="257" r:id="rId8"/>
    <p:sldId id="265" r:id="rId9"/>
    <p:sldId id="266" r:id="rId10"/>
    <p:sldId id="263" r:id="rId1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143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pt-BR"/>
              <a:t>Total de Adesão e em processo de Adesão</a:t>
            </a:r>
          </a:p>
        </c:rich>
      </c:tx>
      <c:overlay val="0"/>
      <c:spPr>
        <a:solidFill>
          <a:schemeClr val="accent5">
            <a:lumMod val="20000"/>
            <a:lumOff val="80000"/>
          </a:schemeClr>
        </a:solidFill>
      </c:sp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cat>
            <c:strRef>
              <c:f>Plan1!$A$4:$A$5</c:f>
              <c:strCache>
                <c:ptCount val="2"/>
                <c:pt idx="0">
                  <c:v>SIM</c:v>
                </c:pt>
                <c:pt idx="1">
                  <c:v>NÃO</c:v>
                </c:pt>
              </c:strCache>
            </c:strRef>
          </c:cat>
          <c:val>
            <c:numRef>
              <c:f>Plan1!$B$4:$B$5</c:f>
              <c:numCache>
                <c:formatCode>General</c:formatCode>
                <c:ptCount val="2"/>
                <c:pt idx="0">
                  <c:v>4766</c:v>
                </c:pt>
                <c:pt idx="1">
                  <c:v>804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04-44C5-8D3E-DE225E350D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spPr>
    <a:solidFill>
      <a:schemeClr val="accent5">
        <a:lumMod val="40000"/>
        <a:lumOff val="60000"/>
      </a:schemeClr>
    </a:solidFill>
    <a:ln>
      <a:solidFill>
        <a:schemeClr val="tx2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200"/>
              <a:t>Distribuição municípios por adesão ao Censo no Paraná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7222222222222221E-2"/>
          <c:y val="0.10185185185185185"/>
          <c:w val="0.82265398075240592"/>
          <c:h val="0.89814814814814814"/>
        </c:manualLayout>
      </c:layout>
      <c:pie3DChart>
        <c:varyColors val="1"/>
        <c:ser>
          <c:idx val="0"/>
          <c:order val="0"/>
          <c:explosion val="25"/>
          <c:cat>
            <c:strRef>
              <c:f>Plan1!$A$24:$A$25</c:f>
              <c:strCache>
                <c:ptCount val="2"/>
                <c:pt idx="0">
                  <c:v>SIM</c:v>
                </c:pt>
                <c:pt idx="1">
                  <c:v>NÃO</c:v>
                </c:pt>
              </c:strCache>
            </c:strRef>
          </c:cat>
          <c:val>
            <c:numRef>
              <c:f>Plan1!$B$24:$B$25</c:f>
              <c:numCache>
                <c:formatCode>General</c:formatCode>
                <c:ptCount val="2"/>
                <c:pt idx="0">
                  <c:v>372</c:v>
                </c:pt>
                <c:pt idx="1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CF-4807-98AD-5506332EA5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spPr>
    <a:solidFill>
      <a:schemeClr val="accent6">
        <a:lumMod val="20000"/>
        <a:lumOff val="80000"/>
      </a:schemeClr>
    </a:solidFill>
    <a:ln w="28575">
      <a:solidFill>
        <a:schemeClr val="tx2"/>
      </a:solidFill>
    </a:ln>
    <a:effectLst>
      <a:outerShdw blurRad="50800" dist="38100" dir="2700000" algn="tl" rotWithShape="0">
        <a:prstClr val="black">
          <a:alpha val="40000"/>
        </a:prstClr>
      </a:outerShdw>
    </a:effectLst>
    <a:scene3d>
      <a:camera prst="orthographicFront"/>
      <a:lightRig rig="threePt" dir="t"/>
    </a:scene3d>
    <a:sp3d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pt-BR" sz="1400"/>
              <a:t>% de Adesão ao Censo das UBS por Regionais e Municípios. Paraná, 2024</a:t>
            </a:r>
            <a:r>
              <a:rPr lang="pt-BR"/>
              <a:t>.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cat>
            <c:strRef>
              <c:f>Plan1!$A$3:$A$6</c:f>
              <c:strCache>
                <c:ptCount val="4"/>
                <c:pt idx="0">
                  <c:v>100</c:v>
                </c:pt>
                <c:pt idx="1">
                  <c:v>90-100</c:v>
                </c:pt>
                <c:pt idx="2">
                  <c:v>80-90</c:v>
                </c:pt>
                <c:pt idx="3">
                  <c:v>70-80</c:v>
                </c:pt>
              </c:strCache>
            </c:strRef>
          </c:cat>
          <c:val>
            <c:numRef>
              <c:f>Plan1!$B$3:$B$6</c:f>
              <c:numCache>
                <c:formatCode>General</c:formatCode>
                <c:ptCount val="4"/>
                <c:pt idx="0">
                  <c:v>15</c:v>
                </c:pt>
                <c:pt idx="1">
                  <c:v>4</c:v>
                </c:pt>
                <c:pt idx="2">
                  <c:v>1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14-4857-A7CF-5708E91BAF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  <a:ln w="28575">
      <a:solidFill>
        <a:srgbClr val="002060"/>
      </a:solidFill>
    </a:ln>
    <a:scene3d>
      <a:camera prst="orthographicFront"/>
      <a:lightRig rig="threePt" dir="t"/>
    </a:scene3d>
    <a:sp3d/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8F4EF-7E52-4465-8DF0-DAD087468805}" type="datetimeFigureOut">
              <a:rPr lang="pt-BR" smtClean="0"/>
              <a:t>12/06/2024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1CF7-29A5-4018-BC9F-4BE3CBF376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16313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8F4EF-7E52-4465-8DF0-DAD087468805}" type="datetimeFigureOut">
              <a:rPr lang="pt-BR" smtClean="0"/>
              <a:t>12/06/2024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1CF7-29A5-4018-BC9F-4BE3CBF376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0832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8F4EF-7E52-4465-8DF0-DAD087468805}" type="datetimeFigureOut">
              <a:rPr lang="pt-BR" smtClean="0"/>
              <a:t>12/06/2024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1CF7-29A5-4018-BC9F-4BE3CBF376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800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âmina 1/4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quarter" idx="14" hasCustomPrompt="1"/>
          </p:nvPr>
        </p:nvSpPr>
        <p:spPr>
          <a:xfrm>
            <a:off x="858204" y="394971"/>
            <a:ext cx="6411277" cy="13693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>
                <a:solidFill>
                  <a:srgbClr val="183EFF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lvl="0"/>
            <a:r>
              <a:rPr lang="pt-BR" dirty="0"/>
              <a:t>Título</a:t>
            </a:r>
          </a:p>
        </p:txBody>
      </p:sp>
      <p:sp>
        <p:nvSpPr>
          <p:cNvPr id="14" name="Espaço Reservado para Texto 3"/>
          <p:cNvSpPr>
            <a:spLocks noGrp="1"/>
          </p:cNvSpPr>
          <p:nvPr>
            <p:ph type="body" sz="quarter" idx="16" hasCustomPrompt="1"/>
          </p:nvPr>
        </p:nvSpPr>
        <p:spPr>
          <a:xfrm>
            <a:off x="858204" y="5330477"/>
            <a:ext cx="4574857" cy="11325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BR" dirty="0"/>
              <a:t>Texto de apoio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3E2E41F-A220-420D-8F86-395E5FDF23A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58204" y="2078960"/>
            <a:ext cx="6411753" cy="2936875"/>
          </a:xfrm>
          <a:prstGeom prst="rect">
            <a:avLst/>
          </a:prstGeom>
        </p:spPr>
        <p:txBody>
          <a:bodyPr/>
          <a:lstStyle>
            <a:lvl1pPr marL="191976" indent="-191976">
              <a:buClr>
                <a:srgbClr val="03CF00"/>
              </a:buClr>
              <a:buFont typeface="Courier New" panose="02070309020205020404" pitchFamily="49" charset="0"/>
              <a:buChar char="o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75928" indent="-191976">
              <a:buClr>
                <a:srgbClr val="03CF00"/>
              </a:buClr>
              <a:buFont typeface="Courier New" panose="02070309020205020404" pitchFamily="49" charset="0"/>
              <a:buChar char="o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59880" indent="-191976">
              <a:buClr>
                <a:srgbClr val="03CF00"/>
              </a:buClr>
              <a:buFont typeface="Courier New" panose="02070309020205020404" pitchFamily="49" charset="0"/>
              <a:buChar char="o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43832" indent="-191976">
              <a:buClr>
                <a:srgbClr val="03CF00"/>
              </a:buClr>
              <a:buFont typeface="Courier New" panose="02070309020205020404" pitchFamily="49" charset="0"/>
              <a:buChar char="o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727784" indent="-191976">
              <a:buClr>
                <a:srgbClr val="03CF00"/>
              </a:buClr>
              <a:buFont typeface="Courier New" panose="02070309020205020404" pitchFamily="49" charset="0"/>
              <a:buChar char="o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4232334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8F4EF-7E52-4465-8DF0-DAD087468805}" type="datetimeFigureOut">
              <a:rPr lang="pt-BR" smtClean="0"/>
              <a:t>12/06/2024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1CF7-29A5-4018-BC9F-4BE3CBF376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7228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8F4EF-7E52-4465-8DF0-DAD087468805}" type="datetimeFigureOut">
              <a:rPr lang="pt-BR" smtClean="0"/>
              <a:t>12/06/2024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1CF7-29A5-4018-BC9F-4BE3CBF376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1873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8F4EF-7E52-4465-8DF0-DAD087468805}" type="datetimeFigureOut">
              <a:rPr lang="pt-BR" smtClean="0"/>
              <a:t>12/06/2024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1CF7-29A5-4018-BC9F-4BE3CBF376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3058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8F4EF-7E52-4465-8DF0-DAD087468805}" type="datetimeFigureOut">
              <a:rPr lang="pt-BR" smtClean="0"/>
              <a:t>12/06/2024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1CF7-29A5-4018-BC9F-4BE3CBF376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2303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8F4EF-7E52-4465-8DF0-DAD087468805}" type="datetimeFigureOut">
              <a:rPr lang="pt-BR" smtClean="0"/>
              <a:t>12/06/2024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1CF7-29A5-4018-BC9F-4BE3CBF376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242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8F4EF-7E52-4465-8DF0-DAD087468805}" type="datetimeFigureOut">
              <a:rPr lang="pt-BR" smtClean="0"/>
              <a:t>12/06/2024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1CF7-29A5-4018-BC9F-4BE3CBF376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120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8F4EF-7E52-4465-8DF0-DAD087468805}" type="datetimeFigureOut">
              <a:rPr lang="pt-BR" smtClean="0"/>
              <a:t>12/06/2024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1CF7-29A5-4018-BC9F-4BE3CBF376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011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8F4EF-7E52-4465-8DF0-DAD087468805}" type="datetimeFigureOut">
              <a:rPr lang="pt-BR" smtClean="0"/>
              <a:t>12/06/2024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21CF7-29A5-4018-BC9F-4BE3CBF376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168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8F4EF-7E52-4465-8DF0-DAD087468805}" type="datetimeFigureOut">
              <a:rPr lang="pt-BR" smtClean="0"/>
              <a:t>12/06/2024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21CF7-29A5-4018-BC9F-4BE3CBF376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339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isapsdoc.saude.gov.br/pt-br/Censo-ubs" TargetMode="External"/><Relationship Id="rId7" Type="http://schemas.openxmlformats.org/officeDocument/2006/relationships/hyperlink" Target="https://redeaps.org.br/informativos-e-noticias/noticias/censo-nacional-das-ubs-do-sus-diagnostico-nacional-das-condicoes-de-infraestrutura-e-oferta-de-servicos-na-atencao-primaria-a-saude-aps/12710/" TargetMode="External"/><Relationship Id="rId2" Type="http://schemas.openxmlformats.org/officeDocument/2006/relationships/hyperlink" Target="https://egestorab.saude.gov.br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telessaude.ba.gov.br/assistir-web-palestra/" TargetMode="External"/><Relationship Id="rId5" Type="http://schemas.openxmlformats.org/officeDocument/2006/relationships/hyperlink" Target="https://www.youtube.com/playlist?list=PL_rQTI99G4P9RVCnI7xZsWkq_kBFWFBX" TargetMode="External"/><Relationship Id="rId4" Type="http://schemas.openxmlformats.org/officeDocument/2006/relationships/hyperlink" Target="http://www.youtube.com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osdesaude.com.br/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03648" y="260648"/>
            <a:ext cx="6400800" cy="1296144"/>
          </a:xfrm>
        </p:spPr>
        <p:txBody>
          <a:bodyPr>
            <a:normAutofit fontScale="92500" lnSpcReduction="20000"/>
          </a:bodyPr>
          <a:lstStyle/>
          <a:p>
            <a:endParaRPr lang="pt-BR" dirty="0"/>
          </a:p>
          <a:p>
            <a:r>
              <a:rPr lang="pt-BR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Censo Nacional das Unidades Básicas de Saúde - SUS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4032448" cy="3866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4806280" y="2060848"/>
            <a:ext cx="4032448" cy="4278094"/>
          </a:xfrm>
          <a:prstGeom prst="rect">
            <a:avLst/>
          </a:prstGeom>
          <a:ln w="285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2000" b="1" dirty="0" err="1"/>
              <a:t>Pactuação</a:t>
            </a:r>
            <a:r>
              <a:rPr lang="pt-BR" sz="2000" b="1" dirty="0"/>
              <a:t> na CIT – 25 de abril 2024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BR" b="1" dirty="0"/>
              <a:t>Ministério da Saúde – SAPS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BR" b="1" dirty="0" err="1"/>
              <a:t>Conass</a:t>
            </a:r>
            <a:endParaRPr lang="pt-BR" b="1" dirty="0"/>
          </a:p>
          <a:p>
            <a:pPr marL="285750" indent="-285750">
              <a:buFont typeface="Wingdings" pitchFamily="2" charset="2"/>
              <a:buChar char="§"/>
            </a:pPr>
            <a:r>
              <a:rPr lang="pt-BR" b="1" dirty="0" err="1"/>
              <a:t>Conasems</a:t>
            </a:r>
            <a:endParaRPr lang="pt-BR" b="1" dirty="0"/>
          </a:p>
          <a:p>
            <a:endParaRPr lang="pt-BR" b="1" dirty="0"/>
          </a:p>
          <a:p>
            <a:r>
              <a:rPr lang="pt-BR" b="1" dirty="0"/>
              <a:t>Participação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BR" b="1" dirty="0" err="1"/>
              <a:t>Abrasco</a:t>
            </a:r>
            <a:r>
              <a:rPr lang="pt-BR" b="1" dirty="0"/>
              <a:t> - Rede de Pesquisa em APS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BR" b="1" dirty="0"/>
              <a:t>OPAS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BR" b="1" dirty="0"/>
              <a:t>IPEA</a:t>
            </a:r>
          </a:p>
          <a:p>
            <a:endParaRPr lang="pt-BR" b="1" dirty="0"/>
          </a:p>
          <a:p>
            <a:r>
              <a:rPr lang="pt-BR" b="1" dirty="0"/>
              <a:t>Apoio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BR" b="1" dirty="0"/>
              <a:t>Coordenações de AB/APS estaduais e municipais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BR" b="1" dirty="0"/>
              <a:t>COSEMS e Apoiadores dos </a:t>
            </a:r>
            <a:r>
              <a:rPr lang="pt-BR" b="1" dirty="0" err="1"/>
              <a:t>Cosems</a:t>
            </a:r>
            <a:endParaRPr lang="pt-BR" b="1" dirty="0"/>
          </a:p>
          <a:p>
            <a:pPr marL="285750" indent="-285750">
              <a:buFont typeface="Wingdings" pitchFamily="2" charset="2"/>
              <a:buChar char="§"/>
            </a:pPr>
            <a:r>
              <a:rPr lang="pt-BR" b="1" dirty="0"/>
              <a:t>Animadores da Rede APS</a:t>
            </a:r>
          </a:p>
        </p:txBody>
      </p:sp>
    </p:spTree>
    <p:extLst>
      <p:ext uri="{BB962C8B-B14F-4D97-AF65-F5344CB8AC3E}">
        <p14:creationId xmlns:p14="http://schemas.microsoft.com/office/powerpoint/2010/main" val="3132964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oto grátis pequeno barco à vela na rede de pesca">
            <a:extLst>
              <a:ext uri="{FF2B5EF4-FFF2-40B4-BE49-F238E27FC236}">
                <a16:creationId xmlns:a16="http://schemas.microsoft.com/office/drawing/2014/main" id="{195BA273-EB2C-220C-C87F-FB3366754C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125" y="337370"/>
            <a:ext cx="4142004" cy="6160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>
            <a:extLst>
              <a:ext uri="{FF2B5EF4-FFF2-40B4-BE49-F238E27FC236}">
                <a16:creationId xmlns:a16="http://schemas.microsoft.com/office/drawing/2014/main" id="{09165161-3DCB-02D3-E68E-66DDA1F72280}"/>
              </a:ext>
            </a:extLst>
          </p:cNvPr>
          <p:cNvSpPr>
            <a:spLocks/>
          </p:cNvSpPr>
          <p:nvPr/>
        </p:nvSpPr>
        <p:spPr bwMode="auto">
          <a:xfrm>
            <a:off x="199907" y="492982"/>
            <a:ext cx="4762492" cy="6897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1336" tIns="21336" rIns="21336" bIns="21336" anchor="ctr"/>
          <a:lstStyle/>
          <a:p>
            <a:pPr defTabSz="767942" hangingPunct="0">
              <a:defRPr/>
            </a:pPr>
            <a:r>
              <a:rPr lang="en-US" sz="2000" b="1" dirty="0">
                <a:solidFill>
                  <a:srgbClr val="183EFF"/>
                </a:solidFill>
                <a:latin typeface="Calibri" panose="020F0502020204030204" pitchFamily="34" charset="0"/>
                <a:cs typeface="Calibri" panose="020F0502020204030204" pitchFamily="34" charset="0"/>
                <a:sym typeface="Open Sans" charset="0"/>
              </a:rPr>
              <a:t> </a:t>
            </a: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Open Sans" charset="0"/>
              </a:rPr>
              <a:t>Vamos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Open Sans" charset="0"/>
              </a:rPr>
              <a:t> </a:t>
            </a: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Open Sans" charset="0"/>
              </a:rPr>
              <a:t>juntos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Open Sans" charset="0"/>
              </a:rPr>
              <a:t> </a:t>
            </a: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Open Sans" charset="0"/>
              </a:rPr>
              <a:t>entrelaçar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Open Sans" charset="0"/>
              </a:rPr>
              <a:t> </a:t>
            </a: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Open Sans" charset="0"/>
              </a:rPr>
              <a:t>nossas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Open Sans" charset="0"/>
              </a:rPr>
              <a:t> UBS e </a:t>
            </a:r>
          </a:p>
          <a:p>
            <a:pPr defTabSz="767942" hangingPunct="0">
              <a:defRPr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Open Sans" charset="0"/>
              </a:rPr>
              <a:t>        </a:t>
            </a: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Open Sans" charset="0"/>
              </a:rPr>
              <a:t>fazer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Open Sans" charset="0"/>
              </a:rPr>
              <a:t> </a:t>
            </a: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Open Sans" charset="0"/>
              </a:rPr>
              <a:t>uma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Open Sans" charset="0"/>
              </a:rPr>
              <a:t> APS forte no Paraná! </a:t>
            </a: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Gill Sans" charset="0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1D503F45-A45C-B7E6-292E-2B33444F680B}"/>
              </a:ext>
            </a:extLst>
          </p:cNvPr>
          <p:cNvSpPr txBox="1"/>
          <p:nvPr/>
        </p:nvSpPr>
        <p:spPr>
          <a:xfrm rot="1051739">
            <a:off x="-28091" y="2684774"/>
            <a:ext cx="1626472" cy="1023664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endParaRPr lang="pt-BR" sz="14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pt-BR" sz="1400" dirty="0" err="1">
                <a:solidFill>
                  <a:schemeClr val="accent6">
                    <a:lumMod val="75000"/>
                  </a:schemeClr>
                </a:solidFill>
              </a:rPr>
              <a:t>Interculturalidade</a:t>
            </a:r>
            <a:r>
              <a:rPr lang="pt-BR" dirty="0"/>
              <a:t>		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A8E304E8-F14C-7DF2-C292-69C30B6FF347}"/>
              </a:ext>
            </a:extLst>
          </p:cNvPr>
          <p:cNvSpPr txBox="1"/>
          <p:nvPr/>
        </p:nvSpPr>
        <p:spPr>
          <a:xfrm rot="9629317" flipV="1">
            <a:off x="-15721" y="1549610"/>
            <a:ext cx="1270952" cy="285000"/>
          </a:xfrm>
          <a:prstGeom prst="rect">
            <a:avLst/>
          </a:prstGeom>
          <a:noFill/>
        </p:spPr>
        <p:txBody>
          <a:bodyPr wrap="square" lIns="38405" tIns="19202" rIns="38405" bIns="19202">
            <a:spAutoFit/>
          </a:bodyPr>
          <a:lstStyle/>
          <a:p>
            <a:r>
              <a:rPr lang="pt-BR" sz="1600" dirty="0">
                <a:solidFill>
                  <a:schemeClr val="accent1"/>
                </a:solidFill>
              </a:rPr>
              <a:t>Integralidade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BA3AE20-9BBC-4A66-1E50-BDF7455F8D09}"/>
              </a:ext>
            </a:extLst>
          </p:cNvPr>
          <p:cNvSpPr txBox="1"/>
          <p:nvPr/>
        </p:nvSpPr>
        <p:spPr>
          <a:xfrm rot="11671741" flipV="1">
            <a:off x="388324" y="2249094"/>
            <a:ext cx="1101945" cy="323166"/>
          </a:xfrm>
          <a:prstGeom prst="rect">
            <a:avLst/>
          </a:prstGeom>
          <a:noFill/>
        </p:spPr>
        <p:txBody>
          <a:bodyPr wrap="square" lIns="38405" tIns="19202" rIns="38405" bIns="19202">
            <a:spAutoFit/>
          </a:bodyPr>
          <a:lstStyle/>
          <a:p>
            <a:r>
              <a:rPr lang="pt-BR" dirty="0">
                <a:solidFill>
                  <a:srgbClr val="CC00CC"/>
                </a:solidFill>
              </a:rPr>
              <a:t>Equidade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233EB1CA-EDEE-CAC9-E531-15B0CB5098AA}"/>
              </a:ext>
            </a:extLst>
          </p:cNvPr>
          <p:cNvSpPr txBox="1"/>
          <p:nvPr/>
        </p:nvSpPr>
        <p:spPr>
          <a:xfrm rot="1152939">
            <a:off x="3518721" y="1426498"/>
            <a:ext cx="1383188" cy="531222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ctr"/>
            <a:r>
              <a:rPr lang="pt-BR" sz="1600" dirty="0">
                <a:solidFill>
                  <a:srgbClr val="FF0000"/>
                </a:solidFill>
              </a:rPr>
              <a:t>Participação</a:t>
            </a:r>
            <a:r>
              <a:rPr lang="pt-BR" sz="1600" dirty="0"/>
              <a:t> </a:t>
            </a:r>
            <a:r>
              <a:rPr lang="pt-BR" sz="1600" dirty="0">
                <a:solidFill>
                  <a:srgbClr val="FF0000"/>
                </a:solidFill>
              </a:rPr>
              <a:t>social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E6C4BF0-B78A-3600-DADC-B5634B094419}"/>
              </a:ext>
            </a:extLst>
          </p:cNvPr>
          <p:cNvSpPr txBox="1"/>
          <p:nvPr/>
        </p:nvSpPr>
        <p:spPr>
          <a:xfrm rot="20375374">
            <a:off x="228490" y="5406303"/>
            <a:ext cx="1925055" cy="285000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pt-BR" sz="1600" dirty="0">
                <a:solidFill>
                  <a:srgbClr val="FF33CC"/>
                </a:solidFill>
              </a:rPr>
              <a:t>Formação no Trabalho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DCDE1455-6F4F-FCFB-04A4-D84E34F1E891}"/>
              </a:ext>
            </a:extLst>
          </p:cNvPr>
          <p:cNvSpPr txBox="1"/>
          <p:nvPr/>
        </p:nvSpPr>
        <p:spPr>
          <a:xfrm rot="9629317" flipV="1">
            <a:off x="313518" y="3572270"/>
            <a:ext cx="1101945" cy="531222"/>
          </a:xfrm>
          <a:prstGeom prst="rect">
            <a:avLst/>
          </a:prstGeom>
          <a:noFill/>
        </p:spPr>
        <p:txBody>
          <a:bodyPr wrap="square" lIns="38405" tIns="19202" rIns="38405" bIns="19202">
            <a:spAutoFit/>
          </a:bodyPr>
          <a:lstStyle/>
          <a:p>
            <a:pPr algn="ctr"/>
            <a:r>
              <a:rPr lang="pt-BR" sz="1600" dirty="0">
                <a:solidFill>
                  <a:srgbClr val="B08210"/>
                </a:solidFill>
              </a:rPr>
              <a:t>Trabalho</a:t>
            </a:r>
            <a:r>
              <a:rPr lang="pt-BR" sz="1600" dirty="0"/>
              <a:t> </a:t>
            </a:r>
            <a:r>
              <a:rPr lang="pt-BR" sz="1600" dirty="0">
                <a:solidFill>
                  <a:srgbClr val="B08210"/>
                </a:solidFill>
              </a:rPr>
              <a:t>colaborativo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0A0E5E2C-2B76-D93B-2944-CEB4112C6977}"/>
              </a:ext>
            </a:extLst>
          </p:cNvPr>
          <p:cNvSpPr txBox="1"/>
          <p:nvPr/>
        </p:nvSpPr>
        <p:spPr>
          <a:xfrm rot="9629317" flipV="1">
            <a:off x="3659342" y="2599752"/>
            <a:ext cx="1101945" cy="469666"/>
          </a:xfrm>
          <a:prstGeom prst="rect">
            <a:avLst/>
          </a:prstGeom>
          <a:noFill/>
        </p:spPr>
        <p:txBody>
          <a:bodyPr wrap="square" lIns="38405" tIns="19202" rIns="38405" bIns="19202">
            <a:spAutoFit/>
          </a:bodyPr>
          <a:lstStyle/>
          <a:p>
            <a:pPr algn="ctr"/>
            <a:r>
              <a:rPr lang="pt-BR" sz="1400" dirty="0">
                <a:solidFill>
                  <a:schemeClr val="accent1">
                    <a:lumMod val="75000"/>
                  </a:schemeClr>
                </a:solidFill>
              </a:rPr>
              <a:t>Construção Coletiva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3E3E35B8-872D-BAC8-2F26-EFE94C4488E0}"/>
              </a:ext>
            </a:extLst>
          </p:cNvPr>
          <p:cNvSpPr txBox="1"/>
          <p:nvPr/>
        </p:nvSpPr>
        <p:spPr>
          <a:xfrm rot="11043607" flipV="1">
            <a:off x="1370461" y="4243943"/>
            <a:ext cx="1101945" cy="531222"/>
          </a:xfrm>
          <a:prstGeom prst="rect">
            <a:avLst/>
          </a:prstGeom>
          <a:noFill/>
        </p:spPr>
        <p:txBody>
          <a:bodyPr wrap="square" lIns="38405" tIns="19202" rIns="38405" bIns="19202">
            <a:spAutoFit/>
          </a:bodyPr>
          <a:lstStyle/>
          <a:p>
            <a:pPr algn="ctr"/>
            <a:r>
              <a:rPr lang="pt-BR" sz="1600" dirty="0">
                <a:solidFill>
                  <a:schemeClr val="accent6">
                    <a:lumMod val="50000"/>
                  </a:schemeClr>
                </a:solidFill>
              </a:rPr>
              <a:t>Valorização das UBS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34E0B128-DB90-1E56-0CA7-6B21FC33581F}"/>
              </a:ext>
            </a:extLst>
          </p:cNvPr>
          <p:cNvSpPr txBox="1"/>
          <p:nvPr/>
        </p:nvSpPr>
        <p:spPr>
          <a:xfrm rot="9629317" flipV="1">
            <a:off x="142773" y="4659343"/>
            <a:ext cx="1101945" cy="469666"/>
          </a:xfrm>
          <a:prstGeom prst="rect">
            <a:avLst/>
          </a:prstGeom>
          <a:noFill/>
        </p:spPr>
        <p:txBody>
          <a:bodyPr wrap="square" lIns="38405" tIns="19202" rIns="38405" bIns="19202">
            <a:spAutoFit/>
          </a:bodyPr>
          <a:lstStyle/>
          <a:p>
            <a:pPr algn="ctr"/>
            <a:r>
              <a:rPr lang="pt-BR" sz="1400" dirty="0">
                <a:solidFill>
                  <a:srgbClr val="3333FF"/>
                </a:solidFill>
              </a:rPr>
              <a:t>Valorização do SUS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C108179B-8918-7E57-38B7-F376A17AE28D}"/>
              </a:ext>
            </a:extLst>
          </p:cNvPr>
          <p:cNvSpPr txBox="1"/>
          <p:nvPr/>
        </p:nvSpPr>
        <p:spPr>
          <a:xfrm rot="9629317" flipV="1">
            <a:off x="2539050" y="4173353"/>
            <a:ext cx="1101945" cy="600165"/>
          </a:xfrm>
          <a:prstGeom prst="rect">
            <a:avLst/>
          </a:prstGeom>
          <a:noFill/>
        </p:spPr>
        <p:txBody>
          <a:bodyPr wrap="square" lIns="38405" tIns="19202" rIns="38405" bIns="19202">
            <a:spAutoFit/>
          </a:bodyPr>
          <a:lstStyle/>
          <a:p>
            <a:pPr algn="ctr"/>
            <a:r>
              <a:rPr lang="pt-BR" dirty="0">
                <a:solidFill>
                  <a:srgbClr val="996600"/>
                </a:solidFill>
              </a:rPr>
              <a:t>Saúde</a:t>
            </a:r>
            <a:r>
              <a:rPr lang="pt-BR" dirty="0"/>
              <a:t> </a:t>
            </a:r>
            <a:r>
              <a:rPr lang="pt-BR" dirty="0">
                <a:solidFill>
                  <a:srgbClr val="996600"/>
                </a:solidFill>
              </a:rPr>
              <a:t>Ambiental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AC9CA257-E0E0-D83F-1B0A-85C9C617E09D}"/>
              </a:ext>
            </a:extLst>
          </p:cNvPr>
          <p:cNvSpPr txBox="1"/>
          <p:nvPr/>
        </p:nvSpPr>
        <p:spPr>
          <a:xfrm rot="9629317" flipV="1">
            <a:off x="2029818" y="5204990"/>
            <a:ext cx="1101945" cy="531222"/>
          </a:xfrm>
          <a:prstGeom prst="rect">
            <a:avLst/>
          </a:prstGeom>
          <a:noFill/>
        </p:spPr>
        <p:txBody>
          <a:bodyPr wrap="square" lIns="38405" tIns="19202" rIns="38405" bIns="19202">
            <a:spAutoFit/>
          </a:bodyPr>
          <a:lstStyle/>
          <a:p>
            <a:pPr algn="ctr"/>
            <a:r>
              <a:rPr lang="pt-BR" sz="1600" dirty="0">
                <a:solidFill>
                  <a:srgbClr val="C00000"/>
                </a:solidFill>
              </a:rPr>
              <a:t>Gestão Participativa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9203E72D-3938-AB2C-FB2A-D16E195E4738}"/>
              </a:ext>
            </a:extLst>
          </p:cNvPr>
          <p:cNvSpPr txBox="1"/>
          <p:nvPr/>
        </p:nvSpPr>
        <p:spPr>
          <a:xfrm rot="10800000" flipV="1">
            <a:off x="3598957" y="6159773"/>
            <a:ext cx="1101945" cy="531222"/>
          </a:xfrm>
          <a:prstGeom prst="rect">
            <a:avLst/>
          </a:prstGeom>
          <a:noFill/>
        </p:spPr>
        <p:txBody>
          <a:bodyPr wrap="square" lIns="38405" tIns="19202" rIns="38405" bIns="19202">
            <a:spAutoFit/>
          </a:bodyPr>
          <a:lstStyle/>
          <a:p>
            <a:pPr algn="ctr"/>
            <a:r>
              <a:rPr lang="pt-BR" sz="1600" dirty="0">
                <a:solidFill>
                  <a:srgbClr val="B08210"/>
                </a:solidFill>
              </a:rPr>
              <a:t>Escolas na Saúde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924D338C-F004-9E02-058D-3AA5B2520554}"/>
              </a:ext>
            </a:extLst>
          </p:cNvPr>
          <p:cNvSpPr txBox="1"/>
          <p:nvPr/>
        </p:nvSpPr>
        <p:spPr>
          <a:xfrm rot="9629317" flipV="1">
            <a:off x="870230" y="5994408"/>
            <a:ext cx="1217890" cy="469666"/>
          </a:xfrm>
          <a:prstGeom prst="rect">
            <a:avLst/>
          </a:prstGeom>
          <a:noFill/>
        </p:spPr>
        <p:txBody>
          <a:bodyPr wrap="square" lIns="38405" tIns="19202" rIns="38405" bIns="19202">
            <a:spAutoFit/>
          </a:bodyPr>
          <a:lstStyle/>
          <a:p>
            <a:pPr algn="ctr"/>
            <a:r>
              <a:rPr lang="pt-BR" sz="1400" dirty="0"/>
              <a:t>Trabalho </a:t>
            </a:r>
            <a:r>
              <a:rPr lang="pt-BR" sz="1400" dirty="0">
                <a:solidFill>
                  <a:srgbClr val="660066"/>
                </a:solidFill>
              </a:rPr>
              <a:t>comprometido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E8FE7736-EDE4-A4D2-F3D0-3E11197223BA}"/>
              </a:ext>
            </a:extLst>
          </p:cNvPr>
          <p:cNvSpPr txBox="1"/>
          <p:nvPr/>
        </p:nvSpPr>
        <p:spPr>
          <a:xfrm rot="11726606" flipV="1">
            <a:off x="3732362" y="3690358"/>
            <a:ext cx="1101945" cy="408111"/>
          </a:xfrm>
          <a:prstGeom prst="rect">
            <a:avLst/>
          </a:prstGeom>
          <a:noFill/>
        </p:spPr>
        <p:txBody>
          <a:bodyPr wrap="square" lIns="38405" tIns="19202" rIns="38405" bIns="19202">
            <a:spAutoFit/>
          </a:bodyPr>
          <a:lstStyle/>
          <a:p>
            <a:pPr algn="ctr"/>
            <a:r>
              <a:rPr lang="pt-BR" sz="1200" dirty="0">
                <a:solidFill>
                  <a:srgbClr val="339933"/>
                </a:solidFill>
              </a:rPr>
              <a:t>Trabalhadores  Valorizados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97F4E5AF-D403-67F8-E354-4ED743D8688C}"/>
              </a:ext>
            </a:extLst>
          </p:cNvPr>
          <p:cNvSpPr txBox="1"/>
          <p:nvPr/>
        </p:nvSpPr>
        <p:spPr>
          <a:xfrm rot="9629317" flipV="1">
            <a:off x="3396349" y="4608470"/>
            <a:ext cx="1101945" cy="469666"/>
          </a:xfrm>
          <a:prstGeom prst="rect">
            <a:avLst/>
          </a:prstGeom>
          <a:noFill/>
        </p:spPr>
        <p:txBody>
          <a:bodyPr wrap="square" lIns="38405" tIns="19202" rIns="38405" bIns="19202">
            <a:spAutoFit/>
          </a:bodyPr>
          <a:lstStyle/>
          <a:p>
            <a:pPr algn="ctr"/>
            <a:r>
              <a:rPr lang="pt-BR" sz="1400" dirty="0">
                <a:solidFill>
                  <a:schemeClr val="accent1"/>
                </a:solidFill>
              </a:rPr>
              <a:t>Educação Permanente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F033D815-BDDF-A4A0-C088-3ED237589C70}"/>
              </a:ext>
            </a:extLst>
          </p:cNvPr>
          <p:cNvSpPr txBox="1"/>
          <p:nvPr/>
        </p:nvSpPr>
        <p:spPr>
          <a:xfrm rot="9629317" flipV="1">
            <a:off x="3430974" y="5298580"/>
            <a:ext cx="1241263" cy="500444"/>
          </a:xfrm>
          <a:prstGeom prst="rect">
            <a:avLst/>
          </a:prstGeom>
          <a:noFill/>
        </p:spPr>
        <p:txBody>
          <a:bodyPr wrap="square" lIns="38405" tIns="19202" rIns="38405" bIns="19202">
            <a:spAutoFit/>
          </a:bodyPr>
          <a:lstStyle/>
          <a:p>
            <a:pPr algn="ctr"/>
            <a:r>
              <a:rPr lang="pt-BR" sz="1600" dirty="0">
                <a:solidFill>
                  <a:srgbClr val="CC00CC"/>
                </a:solidFill>
              </a:rPr>
              <a:t>G</a:t>
            </a:r>
            <a:r>
              <a:rPr lang="pt-BR" sz="1400" dirty="0">
                <a:solidFill>
                  <a:srgbClr val="CC00CC"/>
                </a:solidFill>
              </a:rPr>
              <a:t>estão compartilhada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9191BA01-EB64-EA4B-4A82-DA3D7E70FF12}"/>
              </a:ext>
            </a:extLst>
          </p:cNvPr>
          <p:cNvSpPr txBox="1"/>
          <p:nvPr/>
        </p:nvSpPr>
        <p:spPr>
          <a:xfrm rot="9629317" flipV="1">
            <a:off x="2362363" y="6066892"/>
            <a:ext cx="1101945" cy="531222"/>
          </a:xfrm>
          <a:prstGeom prst="rect">
            <a:avLst/>
          </a:prstGeom>
          <a:noFill/>
        </p:spPr>
        <p:txBody>
          <a:bodyPr wrap="square" lIns="38405" tIns="19202" rIns="38405" bIns="19202">
            <a:spAutoFit/>
          </a:bodyPr>
          <a:lstStyle/>
          <a:p>
            <a:pPr algn="ctr"/>
            <a:r>
              <a:rPr lang="pt-BR" sz="1600" dirty="0">
                <a:solidFill>
                  <a:srgbClr val="0066FF"/>
                </a:solidFill>
              </a:rPr>
              <a:t>Saúde nas Escolas</a:t>
            </a: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521" y="1841220"/>
            <a:ext cx="2069883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tângulo 4"/>
          <p:cNvSpPr/>
          <p:nvPr/>
        </p:nvSpPr>
        <p:spPr>
          <a:xfrm>
            <a:off x="1545690" y="1322777"/>
            <a:ext cx="1943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dirty="0">
                <a:solidFill>
                  <a:schemeClr val="accent3">
                    <a:lumMod val="75000"/>
                  </a:schemeClr>
                </a:solidFill>
              </a:rPr>
              <a:t>Valorização da APS</a:t>
            </a:r>
          </a:p>
        </p:txBody>
      </p:sp>
    </p:spTree>
    <p:extLst>
      <p:ext uri="{BB962C8B-B14F-4D97-AF65-F5344CB8AC3E}">
        <p14:creationId xmlns:p14="http://schemas.microsoft.com/office/powerpoint/2010/main" val="29850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8064896" cy="648072"/>
          </a:xfrm>
        </p:spPr>
        <p:txBody>
          <a:bodyPr>
            <a:normAutofit/>
          </a:bodyPr>
          <a:lstStyle/>
          <a:p>
            <a:r>
              <a:rPr lang="pt-BR" sz="2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Censo Nacional das Unidades Básicas de Saúde - SUS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655118" y="718946"/>
            <a:ext cx="7848872" cy="2031325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accent2"/>
                </a:solidFill>
              </a:rPr>
              <a:t>Objetivos do Censo </a:t>
            </a:r>
          </a:p>
          <a:p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1 - </a:t>
            </a: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Aprimorar a Política Nacional de Atenção Básica e os programas de investimento na APS        melhor atender às necessidades de usuários(as)</a:t>
            </a:r>
          </a:p>
          <a:p>
            <a:endParaRPr lang="pt-BR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2 – Conhecer as demandas e necessidades das trabalhadoras e trabalhadores das UBS e dos gestores e gestoras locais       infraestrutura, insumos, equipamentos e oferta de ações e serviços</a:t>
            </a:r>
          </a:p>
        </p:txBody>
      </p:sp>
      <p:sp>
        <p:nvSpPr>
          <p:cNvPr id="4" name="Seta para a direita 3"/>
          <p:cNvSpPr/>
          <p:nvPr/>
        </p:nvSpPr>
        <p:spPr>
          <a:xfrm>
            <a:off x="2731186" y="1324103"/>
            <a:ext cx="216024" cy="22879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Seta para a direita 6"/>
          <p:cNvSpPr/>
          <p:nvPr/>
        </p:nvSpPr>
        <p:spPr>
          <a:xfrm>
            <a:off x="4127601" y="2162473"/>
            <a:ext cx="216024" cy="22879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664722" y="2756854"/>
            <a:ext cx="7848872" cy="923330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accent2"/>
                </a:solidFill>
              </a:rPr>
              <a:t>Antecedentes 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 Último censo foi realizado há 12 anos       diagnóstico real de necessidades </a:t>
            </a:r>
          </a:p>
          <a:p>
            <a:endParaRPr lang="pt-BR" dirty="0">
              <a:solidFill>
                <a:schemeClr val="accent2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664722" y="3680184"/>
            <a:ext cx="7848872" cy="1200329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accent2"/>
                </a:solidFill>
              </a:rPr>
              <a:t>Meta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100% das UBS do país       cerca de 50 mil UBS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Adesão dos 5570 municípios brasileiros       não vinculado a incentivos financeiros </a:t>
            </a:r>
          </a:p>
        </p:txBody>
      </p:sp>
      <p:sp>
        <p:nvSpPr>
          <p:cNvPr id="10" name="Seta para a direita 9"/>
          <p:cNvSpPr/>
          <p:nvPr/>
        </p:nvSpPr>
        <p:spPr>
          <a:xfrm>
            <a:off x="3110739" y="4051550"/>
            <a:ext cx="216024" cy="22879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Seta para a direita 10"/>
          <p:cNvSpPr/>
          <p:nvPr/>
        </p:nvSpPr>
        <p:spPr>
          <a:xfrm>
            <a:off x="4615527" y="3111834"/>
            <a:ext cx="216024" cy="22879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Seta para a direita 11"/>
          <p:cNvSpPr/>
          <p:nvPr/>
        </p:nvSpPr>
        <p:spPr>
          <a:xfrm>
            <a:off x="4723539" y="4280348"/>
            <a:ext cx="216024" cy="22879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CaixaDeTexto 12"/>
          <p:cNvSpPr txBox="1"/>
          <p:nvPr/>
        </p:nvSpPr>
        <p:spPr>
          <a:xfrm>
            <a:off x="655118" y="4890155"/>
            <a:ext cx="7848872" cy="1477328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accent2"/>
                </a:solidFill>
              </a:rPr>
              <a:t>Processo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pt-BR" dirty="0">
                <a:solidFill>
                  <a:schemeClr val="tx1"/>
                </a:solidFill>
              </a:rPr>
              <a:t>Adesão – maio/junho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pt-BR" dirty="0">
                <a:solidFill>
                  <a:schemeClr val="tx1"/>
                </a:solidFill>
              </a:rPr>
              <a:t>Coleta – junho-julho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pt-BR" dirty="0">
                <a:solidFill>
                  <a:schemeClr val="tx1"/>
                </a:solidFill>
              </a:rPr>
              <a:t>Processamento – 2º semestre 2024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pt-BR" dirty="0">
                <a:solidFill>
                  <a:schemeClr val="tx1"/>
                </a:solidFill>
              </a:rPr>
              <a:t>Divulgação resultados – 1º semestre de 2025</a:t>
            </a:r>
            <a:endParaRPr lang="pt-BR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598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8064896" cy="648072"/>
          </a:xfrm>
        </p:spPr>
        <p:txBody>
          <a:bodyPr>
            <a:normAutofit/>
          </a:bodyPr>
          <a:lstStyle/>
          <a:p>
            <a:r>
              <a:rPr lang="pt-BR" sz="2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Censo Nacional das Unidades Básicas de Saúde - SUS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655118" y="718946"/>
            <a:ext cx="7848872" cy="2369880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accent2"/>
                </a:solidFill>
              </a:rPr>
              <a:t>Etapas </a:t>
            </a:r>
          </a:p>
          <a:p>
            <a:r>
              <a:rPr lang="pt-BR" sz="2000" b="1" dirty="0">
                <a:solidFill>
                  <a:schemeClr val="accent1">
                    <a:lumMod val="50000"/>
                  </a:schemeClr>
                </a:solidFill>
              </a:rPr>
              <a:t>1 – </a:t>
            </a: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Adesão: </a:t>
            </a:r>
            <a:r>
              <a:rPr lang="pt-BR" dirty="0">
                <a:hlinkClick r:id="rId2"/>
              </a:rPr>
              <a:t>plataforma e-</a:t>
            </a:r>
            <a:r>
              <a:rPr lang="pt-BR" dirty="0" err="1">
                <a:hlinkClick r:id="rId2"/>
              </a:rPr>
              <a:t>gestorAPS</a:t>
            </a:r>
            <a:r>
              <a:rPr lang="pt-BR" dirty="0"/>
              <a:t> (</a:t>
            </a:r>
            <a:r>
              <a:rPr lang="pt-BR" dirty="0">
                <a:hlinkClick r:id="rId2"/>
              </a:rPr>
              <a:t>https://egestorab.saude.gov.br/</a:t>
            </a:r>
            <a:r>
              <a:rPr lang="pt-BR" dirty="0"/>
              <a:t>) – </a:t>
            </a:r>
            <a:r>
              <a:rPr lang="pt-BR" dirty="0" err="1"/>
              <a:t>mai</a:t>
            </a:r>
            <a:r>
              <a:rPr lang="pt-BR" dirty="0"/>
              <a:t>/</a:t>
            </a:r>
            <a:r>
              <a:rPr lang="pt-BR" dirty="0" err="1"/>
              <a:t>jun</a:t>
            </a:r>
            <a:r>
              <a:rPr lang="pt-BR" dirty="0"/>
              <a:t> </a:t>
            </a:r>
          </a:p>
          <a:p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2 – Gestor - </a:t>
            </a: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designa </a:t>
            </a: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um responsável por UBS</a:t>
            </a: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 para responder questionário </a:t>
            </a:r>
            <a:r>
              <a:rPr lang="pt-BR" i="1" dirty="0" err="1">
                <a:solidFill>
                  <a:schemeClr val="accent1">
                    <a:lumMod val="50000"/>
                  </a:schemeClr>
                </a:solidFill>
              </a:rPr>
              <a:t>on</a:t>
            </a:r>
            <a:r>
              <a:rPr lang="pt-BR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t-BR" i="1" dirty="0" err="1">
                <a:solidFill>
                  <a:schemeClr val="accent1">
                    <a:lumMod val="50000"/>
                  </a:schemeClr>
                </a:solidFill>
              </a:rPr>
              <a:t>line</a:t>
            </a:r>
            <a:endParaRPr lang="pt-BR" i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3 – Responsável – Perfil: </a:t>
            </a: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que seja um(a) profissional com </a:t>
            </a:r>
            <a:r>
              <a:rPr lang="pt-BR" u="sng" dirty="0">
                <a:solidFill>
                  <a:schemeClr val="accent1">
                    <a:lumMod val="50000"/>
                  </a:schemeClr>
                </a:solidFill>
              </a:rPr>
              <a:t>vivência na UBS </a:t>
            </a: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– “conhecimento da realidade”</a:t>
            </a:r>
          </a:p>
          <a:p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4</a:t>
            </a: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 - </a:t>
            </a: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Questionário </a:t>
            </a:r>
            <a:r>
              <a:rPr lang="pt-BR" b="1" i="1" dirty="0" err="1">
                <a:solidFill>
                  <a:schemeClr val="accent1">
                    <a:lumMod val="50000"/>
                  </a:schemeClr>
                </a:solidFill>
              </a:rPr>
              <a:t>on</a:t>
            </a:r>
            <a:r>
              <a:rPr lang="pt-BR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t-BR" b="1" i="1" dirty="0" err="1">
                <a:solidFill>
                  <a:schemeClr val="accent1">
                    <a:lumMod val="50000"/>
                  </a:schemeClr>
                </a:solidFill>
              </a:rPr>
              <a:t>line</a:t>
            </a:r>
            <a:r>
              <a:rPr lang="pt-BR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-  </a:t>
            </a: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importante responder todas as questões – pode fazer com a equipe</a:t>
            </a:r>
          </a:p>
          <a:p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655118" y="2996952"/>
            <a:ext cx="7848872" cy="1200329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C00000"/>
                </a:solidFill>
              </a:rPr>
              <a:t>Em caso de dúvidas:</a:t>
            </a:r>
          </a:p>
          <a:p>
            <a:r>
              <a:rPr lang="pt-BR" b="1" dirty="0">
                <a:solidFill>
                  <a:schemeClr val="accent2"/>
                </a:solidFill>
              </a:rPr>
              <a:t>Sobre Adesão: </a:t>
            </a: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 fale com os apoiadores do </a:t>
            </a:r>
            <a:r>
              <a:rPr lang="pt-BR" dirty="0" err="1">
                <a:solidFill>
                  <a:schemeClr val="accent1">
                    <a:lumMod val="50000"/>
                  </a:schemeClr>
                </a:solidFill>
              </a:rPr>
              <a:t>Cosems</a:t>
            </a: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 e como entrar na plataforma</a:t>
            </a:r>
          </a:p>
          <a:p>
            <a:r>
              <a:rPr lang="pt-BR" b="1" dirty="0">
                <a:solidFill>
                  <a:schemeClr val="accent2"/>
                </a:solidFill>
              </a:rPr>
              <a:t>Sobre o Questionário: </a:t>
            </a: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fale com os animadores do Censo e busque orientações </a:t>
            </a:r>
            <a:endParaRPr lang="pt-BR" b="1" dirty="0">
              <a:solidFill>
                <a:schemeClr val="accent2"/>
              </a:solidFill>
            </a:endParaRPr>
          </a:p>
          <a:p>
            <a:endParaRPr lang="pt-BR" dirty="0">
              <a:solidFill>
                <a:schemeClr val="accent2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668822" y="4180530"/>
            <a:ext cx="7848872" cy="2369880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C00000"/>
                </a:solidFill>
              </a:rPr>
              <a:t>Saiba Mais:</a:t>
            </a:r>
          </a:p>
          <a:p>
            <a:r>
              <a:rPr lang="pt-BR" dirty="0">
                <a:solidFill>
                  <a:srgbClr val="C00000"/>
                </a:solidFill>
              </a:rPr>
              <a:t>Acesse os sites e </a:t>
            </a:r>
            <a:r>
              <a:rPr lang="pt-BR" dirty="0" err="1">
                <a:solidFill>
                  <a:srgbClr val="C00000"/>
                </a:solidFill>
              </a:rPr>
              <a:t>lives</a:t>
            </a:r>
            <a:r>
              <a:rPr lang="pt-BR" dirty="0">
                <a:solidFill>
                  <a:srgbClr val="C00000"/>
                </a:solidFill>
              </a:rPr>
              <a:t>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pt-BR" sz="1400" dirty="0">
                <a:solidFill>
                  <a:schemeClr val="tx1"/>
                </a:solidFill>
                <a:hlinkClick r:id="rId3"/>
              </a:rPr>
              <a:t>https://sisapsdoc.saude.gov.br/pt-br/Censo-ubs</a:t>
            </a:r>
            <a:r>
              <a:rPr lang="pt-BR" sz="1400" dirty="0">
                <a:solidFill>
                  <a:schemeClr val="tx1"/>
                </a:solidFill>
              </a:rPr>
              <a:t> - Censo UBS do SUS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pt-BR" sz="1400" dirty="0">
                <a:solidFill>
                  <a:schemeClr val="tx1"/>
                </a:solidFill>
                <a:hlinkClick r:id="rId4"/>
              </a:rPr>
              <a:t>www.youtube.com</a:t>
            </a:r>
            <a:r>
              <a:rPr lang="pt-BR" sz="1400" dirty="0">
                <a:solidFill>
                  <a:schemeClr val="tx1"/>
                </a:solidFill>
              </a:rPr>
              <a:t> – LIVE Ministério da Saúde e </a:t>
            </a:r>
            <a:r>
              <a:rPr lang="pt-BR" sz="1400" dirty="0" err="1">
                <a:solidFill>
                  <a:schemeClr val="tx1"/>
                </a:solidFill>
              </a:rPr>
              <a:t>Consasems</a:t>
            </a:r>
            <a:r>
              <a:rPr lang="pt-BR" sz="1400" dirty="0">
                <a:solidFill>
                  <a:schemeClr val="tx1"/>
                </a:solidFill>
              </a:rPr>
              <a:t> – TV </a:t>
            </a:r>
            <a:r>
              <a:rPr lang="pt-BR" sz="1400" dirty="0" err="1">
                <a:solidFill>
                  <a:schemeClr val="tx1"/>
                </a:solidFill>
              </a:rPr>
              <a:t>Consasems</a:t>
            </a:r>
            <a:endParaRPr lang="pt-BR" sz="1400" dirty="0">
              <a:solidFill>
                <a:schemeClr val="tx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pt-BR" sz="1400" dirty="0">
                <a:solidFill>
                  <a:schemeClr val="tx1"/>
                </a:solidFill>
                <a:hlinkClick r:id="rId5"/>
              </a:rPr>
              <a:t>https://www.youtube.com/playlist?list=PL_rQTI99G4P9RVCnI7xZsWkq_kBFWFBX</a:t>
            </a:r>
            <a:r>
              <a:rPr lang="pt-BR" sz="1400" dirty="0">
                <a:solidFill>
                  <a:schemeClr val="tx1"/>
                </a:solidFill>
              </a:rPr>
              <a:t> – vídeos instrutivos do Censo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pt-BR" sz="1400" dirty="0">
                <a:solidFill>
                  <a:schemeClr val="tx1"/>
                </a:solidFill>
                <a:hlinkClick r:id="rId6"/>
              </a:rPr>
              <a:t>https://telessaude.ba.gov.br/assistir-web-palestra/</a:t>
            </a:r>
            <a:r>
              <a:rPr lang="pt-BR" sz="1400" dirty="0">
                <a:solidFill>
                  <a:schemeClr val="tx1"/>
                </a:solidFill>
              </a:rPr>
              <a:t> - coleta de dados: perguntas e </a:t>
            </a:r>
            <a:r>
              <a:rPr lang="pt-BR" sz="1400" dirty="0" err="1">
                <a:solidFill>
                  <a:schemeClr val="tx1"/>
                </a:solidFill>
              </a:rPr>
              <a:t>rspostas</a:t>
            </a:r>
            <a:endParaRPr lang="pt-BR" sz="1400" dirty="0">
              <a:solidFill>
                <a:schemeClr val="tx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pt-BR" sz="1400" dirty="0">
                <a:solidFill>
                  <a:schemeClr val="tx1"/>
                </a:solidFill>
                <a:hlinkClick r:id="rId7"/>
              </a:rPr>
              <a:t>https://redeaps.org.br/informativos-e-noticias/noticias/censo-nacional-das-ubs-do-sus-diagnostico-nacional-das-condicoes-de-infraestrutura-e-oferta-de-servicos-na-atencao-primaria-a-saude-aps/12710/</a:t>
            </a:r>
            <a:r>
              <a:rPr lang="pt-BR" sz="1400" dirty="0">
                <a:solidFill>
                  <a:schemeClr val="tx1"/>
                </a:solidFill>
              </a:rPr>
              <a:t> - Tudo o que você precisa saber sobre o Censo.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206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188640"/>
            <a:ext cx="8064896" cy="504056"/>
          </a:xfrm>
        </p:spPr>
        <p:txBody>
          <a:bodyPr>
            <a:normAutofit/>
          </a:bodyPr>
          <a:lstStyle/>
          <a:p>
            <a:r>
              <a:rPr lang="pt-BR" sz="2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QUESTIONÁRIO - Censo Nacional das Unidades Básicas de Saúde - SUS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443382" y="579358"/>
            <a:ext cx="8424936" cy="5940088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C00000"/>
                </a:solidFill>
              </a:rPr>
              <a:t>DIMENSÕES E TEMAS:</a:t>
            </a:r>
          </a:p>
          <a:p>
            <a:r>
              <a:rPr lang="pt-BR" sz="1400" b="1" dirty="0">
                <a:solidFill>
                  <a:schemeClr val="accent1">
                    <a:lumMod val="50000"/>
                  </a:schemeClr>
                </a:solidFill>
              </a:rPr>
              <a:t>1- Identificação da UBS </a:t>
            </a:r>
          </a:p>
          <a:p>
            <a:r>
              <a:rPr lang="pt-BR" sz="1400" b="1" dirty="0">
                <a:solidFill>
                  <a:schemeClr val="accent1">
                    <a:lumMod val="50000"/>
                  </a:schemeClr>
                </a:solidFill>
              </a:rPr>
              <a:t>2- Composição das equipes, gestão e processo de trabalho: 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</a:rPr>
              <a:t>profissionais que atuam na UBS; processo de trabalho da equipe; tipos de vínculos e contratos de trabalho</a:t>
            </a:r>
          </a:p>
          <a:p>
            <a:r>
              <a:rPr lang="pt-BR" sz="1400" b="1" dirty="0">
                <a:solidFill>
                  <a:schemeClr val="accent1">
                    <a:lumMod val="50000"/>
                  </a:schemeClr>
                </a:solidFill>
              </a:rPr>
              <a:t>3- Condições de Infraestrutura da UBS: 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</a:rPr>
              <a:t>características estruturais; adequação do ambiente para PCD; disponibilidade de equipamentos e insumos; construção, ampliação e reforma; </a:t>
            </a:r>
          </a:p>
          <a:p>
            <a:r>
              <a:rPr lang="pt-BR" sz="1400" b="1" dirty="0">
                <a:solidFill>
                  <a:schemeClr val="accent1">
                    <a:lumMod val="50000"/>
                  </a:schemeClr>
                </a:solidFill>
              </a:rPr>
              <a:t>4- Saúde digital: 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</a:rPr>
              <a:t>equipamentos de tecnologia da informação e acesso à internet; </a:t>
            </a:r>
            <a:r>
              <a:rPr lang="pt-BR" sz="1200" dirty="0" err="1">
                <a:solidFill>
                  <a:schemeClr val="accent1">
                    <a:lumMod val="50000"/>
                  </a:schemeClr>
                </a:solidFill>
              </a:rPr>
              <a:t>telessaúde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</a:rPr>
              <a:t>; prontuário eletrônico; </a:t>
            </a:r>
          </a:p>
          <a:p>
            <a:r>
              <a:rPr lang="pt-BR" sz="1400" b="1" dirty="0">
                <a:solidFill>
                  <a:schemeClr val="accent1">
                    <a:lumMod val="50000"/>
                  </a:schemeClr>
                </a:solidFill>
              </a:rPr>
              <a:t>5- Oferta e acesso a métodos diagnósticos e medicamentos</a:t>
            </a:r>
            <a:r>
              <a:rPr lang="pt-BR" sz="1400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</a:rPr>
              <a:t>testes diagnósticos e coleta de material; acesso a medicamentos; </a:t>
            </a:r>
          </a:p>
          <a:p>
            <a:r>
              <a:rPr lang="pt-BR" sz="1400" b="1" dirty="0">
                <a:solidFill>
                  <a:schemeClr val="accent1">
                    <a:lumMod val="50000"/>
                  </a:schemeClr>
                </a:solidFill>
              </a:rPr>
              <a:t>6- Oferta de ações e serviços na UBS: escopo de práticas das equipes: 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</a:rPr>
              <a:t>saúde sexual e reprodutiva; pré-natal e puerpério; prevenção de câncer de colo de útero e de mama; acompanhamento da saúde da criança até dois anos; atenção a pessoas com hipertensão arterial; atenção a pessoas com diabetes; obesidade; tuberculose; hanseníase; saúde mental; situação de violência; saúde do idoso; saúde do homem; atenção à pessoa acamada; vacinação; condições pós-</a:t>
            </a:r>
            <a:r>
              <a:rPr lang="pt-BR" sz="1200" dirty="0" err="1">
                <a:solidFill>
                  <a:schemeClr val="accent1">
                    <a:lumMod val="50000"/>
                  </a:schemeClr>
                </a:solidFill>
              </a:rPr>
              <a:t>covid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pt-BR" sz="1200" dirty="0" err="1">
                <a:solidFill>
                  <a:schemeClr val="accent1">
                    <a:lumMod val="50000"/>
                  </a:schemeClr>
                </a:solidFill>
              </a:rPr>
              <a:t>PICs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</a:rPr>
              <a:t>; urgências e emergências; </a:t>
            </a:r>
          </a:p>
          <a:p>
            <a:r>
              <a:rPr lang="pt-BR" sz="1400" b="1" dirty="0">
                <a:solidFill>
                  <a:schemeClr val="accent1">
                    <a:lumMod val="50000"/>
                  </a:schemeClr>
                </a:solidFill>
              </a:rPr>
              <a:t>7- Promoção da saúde e ações </a:t>
            </a:r>
            <a:r>
              <a:rPr lang="pt-BR" sz="1400" b="1" dirty="0" err="1">
                <a:solidFill>
                  <a:schemeClr val="accent1">
                    <a:lumMod val="50000"/>
                  </a:schemeClr>
                </a:solidFill>
              </a:rPr>
              <a:t>intersetoriais</a:t>
            </a:r>
            <a:r>
              <a:rPr lang="pt-BR" sz="1400" b="1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</a:rPr>
              <a:t>programas de promoção da saúde; academia da saúde; saúde na escola; ações </a:t>
            </a:r>
            <a:r>
              <a:rPr lang="pt-BR" sz="1200" dirty="0" err="1">
                <a:solidFill>
                  <a:schemeClr val="accent1">
                    <a:lumMod val="50000"/>
                  </a:schemeClr>
                </a:solidFill>
              </a:rPr>
              <a:t>intersetoriais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</a:rPr>
              <a:t>; bolsa família; </a:t>
            </a:r>
          </a:p>
          <a:p>
            <a:r>
              <a:rPr lang="pt-BR" sz="1400" b="1" dirty="0">
                <a:solidFill>
                  <a:schemeClr val="accent1">
                    <a:lumMod val="50000"/>
                  </a:schemeClr>
                </a:solidFill>
              </a:rPr>
              <a:t>8- Vigilância em saúde</a:t>
            </a:r>
          </a:p>
          <a:p>
            <a:r>
              <a:rPr lang="pt-BR" sz="1400" b="1" dirty="0">
                <a:solidFill>
                  <a:schemeClr val="accent1">
                    <a:lumMod val="50000"/>
                  </a:schemeClr>
                </a:solidFill>
              </a:rPr>
              <a:t>9- Saúde bucal:</a:t>
            </a:r>
          </a:p>
          <a:p>
            <a:r>
              <a:rPr lang="pt-BR" sz="1400" b="1" dirty="0">
                <a:solidFill>
                  <a:schemeClr val="accent1">
                    <a:lumMod val="50000"/>
                  </a:schemeClr>
                </a:solidFill>
              </a:rPr>
              <a:t>10- Atuação dos ACS</a:t>
            </a:r>
          </a:p>
          <a:p>
            <a:r>
              <a:rPr lang="pt-BR" sz="1400" b="1" dirty="0">
                <a:solidFill>
                  <a:schemeClr val="accent1">
                    <a:lumMod val="50000"/>
                  </a:schemeClr>
                </a:solidFill>
              </a:rPr>
              <a:t>11- Coordenação do cuidado, redes e regulação assistencial: 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</a:rPr>
              <a:t>agenda; acolhimento; redes de atenção; regulação; transporte sanitário;  </a:t>
            </a:r>
          </a:p>
          <a:p>
            <a:r>
              <a:rPr lang="pt-BR" sz="1400" b="1" dirty="0">
                <a:solidFill>
                  <a:schemeClr val="accent1">
                    <a:lumMod val="50000"/>
                  </a:schemeClr>
                </a:solidFill>
              </a:rPr>
              <a:t>12- Cuidado compartilhado e atuação das equipes multiprofissionais:</a:t>
            </a:r>
            <a:r>
              <a:rPr lang="pt-BR" sz="1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</a:rPr>
              <a:t>equipe </a:t>
            </a:r>
            <a:r>
              <a:rPr lang="pt-BR" sz="1200" dirty="0" err="1">
                <a:solidFill>
                  <a:schemeClr val="accent1">
                    <a:lumMod val="50000"/>
                  </a:schemeClr>
                </a:solidFill>
              </a:rPr>
              <a:t>eMulti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</a:rPr>
              <a:t>; acesso da equipe da UBS à equipe multiprofissional; </a:t>
            </a:r>
          </a:p>
          <a:p>
            <a:r>
              <a:rPr lang="pt-BR" sz="1400" b="1" dirty="0">
                <a:solidFill>
                  <a:schemeClr val="accent1">
                    <a:lumMod val="50000"/>
                  </a:schemeClr>
                </a:solidFill>
              </a:rPr>
              <a:t>13- Ações comunitárias e territoriais</a:t>
            </a:r>
            <a:r>
              <a:rPr lang="pt-BR" sz="1400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pt-BR" sz="1200" dirty="0" err="1">
                <a:solidFill>
                  <a:schemeClr val="accent1">
                    <a:lumMod val="50000"/>
                  </a:schemeClr>
                </a:solidFill>
              </a:rPr>
              <a:t>territorialização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</a:rPr>
              <a:t>; participação social; satisfação e estratégias de comunicação com usuários;</a:t>
            </a:r>
          </a:p>
          <a:p>
            <a:r>
              <a:rPr lang="pt-BR" sz="1400" b="1" dirty="0">
                <a:solidFill>
                  <a:schemeClr val="accent1">
                    <a:lumMod val="50000"/>
                  </a:schemeClr>
                </a:solidFill>
              </a:rPr>
              <a:t>14- Promoção da equidade</a:t>
            </a:r>
            <a:r>
              <a:rPr lang="pt-BR" sz="1400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</a:rPr>
              <a:t>atenção às populações tradicionais e grupos específicos; pessoa com deficiência; equidade de gênero e orientação sexual; étnica e racial;</a:t>
            </a:r>
          </a:p>
          <a:p>
            <a:r>
              <a:rPr lang="pt-BR" sz="1400" b="1" dirty="0">
                <a:solidFill>
                  <a:schemeClr val="accent1">
                    <a:lumMod val="50000"/>
                  </a:schemeClr>
                </a:solidFill>
              </a:rPr>
              <a:t>15- Educação permanente, qualificação e valorização:  </a:t>
            </a:r>
            <a:r>
              <a:rPr lang="pt-BR" sz="1200" dirty="0">
                <a:solidFill>
                  <a:schemeClr val="accent1">
                    <a:lumMod val="50000"/>
                  </a:schemeClr>
                </a:solidFill>
              </a:rPr>
              <a:t>saúde do trabalhador</a:t>
            </a:r>
          </a:p>
          <a:p>
            <a:r>
              <a:rPr lang="pt-BR" sz="1400" b="1" dirty="0">
                <a:solidFill>
                  <a:schemeClr val="accent1">
                    <a:lumMod val="50000"/>
                  </a:schemeClr>
                </a:solidFill>
              </a:rPr>
              <a:t>16 – Atuação da coordenação/gerência da UBS</a:t>
            </a:r>
          </a:p>
        </p:txBody>
      </p:sp>
    </p:spTree>
    <p:extLst>
      <p:ext uri="{BB962C8B-B14F-4D97-AF65-F5344CB8AC3E}">
        <p14:creationId xmlns:p14="http://schemas.microsoft.com/office/powerpoint/2010/main" val="1621013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8064896" cy="792088"/>
          </a:xfrm>
        </p:spPr>
        <p:txBody>
          <a:bodyPr>
            <a:normAutofit fontScale="77500" lnSpcReduction="20000"/>
          </a:bodyPr>
          <a:lstStyle/>
          <a:p>
            <a:pPr algn="l"/>
            <a:endParaRPr lang="pt-BR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pt-BR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Censo Nacional das Unidades Básicas de Saúde - SUS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683568" y="1268760"/>
            <a:ext cx="7848872" cy="5355312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accent2"/>
                </a:solidFill>
              </a:rPr>
              <a:t>Etapa de Adesão: </a:t>
            </a:r>
          </a:p>
          <a:p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Adesão por região e estados da federação:</a:t>
            </a:r>
          </a:p>
          <a:p>
            <a:endParaRPr lang="pt-BR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        Região Norte                         Região Sul                                 Região Sudeste </a:t>
            </a:r>
          </a:p>
          <a:p>
            <a:endParaRPr lang="pt-BR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        Região Nordeste              Região Centro-Oeste</a:t>
            </a:r>
          </a:p>
          <a:p>
            <a:endParaRPr lang="pt-BR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endParaRPr lang="pt-BR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						</a:t>
            </a:r>
            <a:r>
              <a:rPr lang="pt-BR" sz="1100" b="1" dirty="0">
                <a:solidFill>
                  <a:schemeClr val="accent1">
                    <a:lumMod val="50000"/>
                  </a:schemeClr>
                </a:solidFill>
              </a:rPr>
              <a:t>*Até 11/06</a:t>
            </a:r>
            <a:endParaRPr lang="pt-BR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425685"/>
              </p:ext>
            </p:extLst>
          </p:nvPr>
        </p:nvGraphicFramePr>
        <p:xfrm>
          <a:off x="827584" y="2420888"/>
          <a:ext cx="2160240" cy="1306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UF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232">
                <a:tc>
                  <a:txBody>
                    <a:bodyPr/>
                    <a:lstStyle/>
                    <a:p>
                      <a:r>
                        <a:rPr lang="pt-BR" sz="1200" dirty="0"/>
                        <a:t>AC, AM, AP, RO, RR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pt-BR" sz="1200" dirty="0"/>
                        <a:t>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97,22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200" dirty="0"/>
                        <a:t>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43,88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65965"/>
              </p:ext>
            </p:extLst>
          </p:nvPr>
        </p:nvGraphicFramePr>
        <p:xfrm>
          <a:off x="3203848" y="2420888"/>
          <a:ext cx="2520280" cy="1306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1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01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UF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232">
                <a:tc>
                  <a:txBody>
                    <a:bodyPr/>
                    <a:lstStyle/>
                    <a:p>
                      <a:r>
                        <a:rPr lang="pt-BR" sz="1200" dirty="0"/>
                        <a:t>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38,83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pt-BR" sz="1200" dirty="0"/>
                        <a:t>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93,23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200" dirty="0"/>
                        <a:t>SC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69,49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406751"/>
              </p:ext>
            </p:extLst>
          </p:nvPr>
        </p:nvGraphicFramePr>
        <p:xfrm>
          <a:off x="5940152" y="2398008"/>
          <a:ext cx="259228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757"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UF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318">
                <a:tc>
                  <a:txBody>
                    <a:bodyPr/>
                    <a:lstStyle/>
                    <a:p>
                      <a:r>
                        <a:rPr lang="pt-BR" sz="1200" dirty="0"/>
                        <a:t>RJ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318">
                <a:tc>
                  <a:txBody>
                    <a:bodyPr/>
                    <a:lstStyle/>
                    <a:p>
                      <a:r>
                        <a:rPr lang="pt-BR" sz="1200" dirty="0"/>
                        <a:t>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99,22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318">
                <a:tc>
                  <a:txBody>
                    <a:bodyPr/>
                    <a:lstStyle/>
                    <a:p>
                      <a:r>
                        <a:rPr lang="pt-BR" sz="1200" dirty="0"/>
                        <a:t>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98,72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1440">
                <a:tc>
                  <a:txBody>
                    <a:bodyPr/>
                    <a:lstStyle/>
                    <a:p>
                      <a:r>
                        <a:rPr lang="pt-BR" sz="1200" dirty="0"/>
                        <a:t>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75,50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143021"/>
              </p:ext>
            </p:extLst>
          </p:nvPr>
        </p:nvGraphicFramePr>
        <p:xfrm>
          <a:off x="899592" y="4365104"/>
          <a:ext cx="2088232" cy="156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UF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200" dirty="0"/>
                        <a:t>AL, BA, CE, PE, PI, RN, 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200" dirty="0"/>
                        <a:t>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99,54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200" dirty="0"/>
                        <a:t>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94,52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927033"/>
              </p:ext>
            </p:extLst>
          </p:nvPr>
        </p:nvGraphicFramePr>
        <p:xfrm>
          <a:off x="3275856" y="4365104"/>
          <a:ext cx="2376264" cy="1565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UF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200" dirty="0"/>
                        <a:t>DF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432">
                <a:tc>
                  <a:txBody>
                    <a:bodyPr/>
                    <a:lstStyle/>
                    <a:p>
                      <a:r>
                        <a:rPr lang="pt-BR" sz="1200" dirty="0"/>
                        <a:t>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80,08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144">
                <a:tc>
                  <a:txBody>
                    <a:bodyPr/>
                    <a:lstStyle/>
                    <a:p>
                      <a:r>
                        <a:rPr lang="pt-BR" sz="1200" dirty="0"/>
                        <a:t>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78,48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pt-BR" sz="1200" dirty="0"/>
                        <a:t>MT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93,66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3" name="Grá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4766071"/>
              </p:ext>
            </p:extLst>
          </p:nvPr>
        </p:nvGraphicFramePr>
        <p:xfrm>
          <a:off x="5868144" y="4221088"/>
          <a:ext cx="259228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8034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9552" y="19108"/>
            <a:ext cx="8064896" cy="504056"/>
          </a:xfrm>
        </p:spPr>
        <p:txBody>
          <a:bodyPr>
            <a:normAutofit/>
          </a:bodyPr>
          <a:lstStyle/>
          <a:p>
            <a:pPr algn="l"/>
            <a:r>
              <a:rPr lang="pt-BR" sz="1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Censo Nacional das UBS : situação do Paraná</a:t>
            </a: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148029"/>
              </p:ext>
            </p:extLst>
          </p:nvPr>
        </p:nvGraphicFramePr>
        <p:xfrm>
          <a:off x="467544" y="332656"/>
          <a:ext cx="5616624" cy="6374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r>
                        <a:rPr lang="pt-BR" sz="1100" dirty="0"/>
                        <a:t>Região de Saúde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Apoiador /</a:t>
                      </a:r>
                      <a:r>
                        <a:rPr lang="pt-BR" sz="1100" dirty="0" err="1"/>
                        <a:t>Cosems</a:t>
                      </a:r>
                      <a:endParaRPr lang="pt-B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Animador/contato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% de Adesão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224">
                <a:tc>
                  <a:txBody>
                    <a:bodyPr/>
                    <a:lstStyle/>
                    <a:p>
                      <a:r>
                        <a:rPr lang="pt-BR" sz="1100" dirty="0"/>
                        <a:t>1ª RS – Paranaguá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  <a:latin typeface="+mn-lt"/>
                          <a:ea typeface="Calibri"/>
                          <a:cs typeface="Times New Roman"/>
                        </a:rPr>
                        <a:t>MICHELE STRAUB</a:t>
                      </a:r>
                      <a:endParaRPr lang="pt-BR" sz="12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pt-BR" sz="1100" dirty="0"/>
                        <a:t>Carla</a:t>
                      </a:r>
                      <a:r>
                        <a:rPr lang="pt-BR" sz="1100" baseline="0" dirty="0"/>
                        <a:t>  (42) 99142-1631</a:t>
                      </a:r>
                      <a:endParaRPr lang="pt-B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176">
                <a:tc>
                  <a:txBody>
                    <a:bodyPr/>
                    <a:lstStyle/>
                    <a:p>
                      <a:r>
                        <a:rPr lang="pt-BR" sz="1100" dirty="0"/>
                        <a:t>2ª RS - Metropolitana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LUNA REZENDE</a:t>
                      </a:r>
                      <a:endParaRPr lang="pt-BR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pt-BR" sz="1100" dirty="0"/>
                        <a:t>Carla  </a:t>
                      </a:r>
                      <a:r>
                        <a:rPr lang="pt-BR" sz="1100" baseline="0" dirty="0"/>
                        <a:t>(42) 99142-1631</a:t>
                      </a:r>
                      <a:endParaRPr lang="pt-B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96,55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128">
                <a:tc>
                  <a:txBody>
                    <a:bodyPr/>
                    <a:lstStyle/>
                    <a:p>
                      <a:r>
                        <a:rPr lang="pt-BR" sz="1100" dirty="0"/>
                        <a:t>3ª RS - Ponta Grossa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MARCOS PIVA</a:t>
                      </a:r>
                      <a:endParaRPr lang="pt-BR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pt-BR" sz="1100" dirty="0"/>
                        <a:t>Carla </a:t>
                      </a:r>
                      <a:r>
                        <a:rPr lang="pt-BR" sz="1100" baseline="0" dirty="0"/>
                        <a:t>(42) 99142-1631</a:t>
                      </a:r>
                      <a:endParaRPr lang="pt-B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pt-BR" sz="1100" dirty="0"/>
                        <a:t>4ª RS - Irati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MARCIELI FERREIRA</a:t>
                      </a:r>
                      <a:endParaRPr lang="pt-BR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pt-BR" sz="1100" dirty="0" err="1"/>
                        <a:t>Elys</a:t>
                      </a:r>
                      <a:r>
                        <a:rPr lang="pt-BR" sz="1100" dirty="0"/>
                        <a:t>  (43) 99919-3320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pt-BR" sz="1100" dirty="0"/>
                        <a:t>5ª RS - Guarapuava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900">
                          <a:effectLst/>
                          <a:latin typeface="+mn-lt"/>
                          <a:ea typeface="Calibri"/>
                          <a:cs typeface="Times New Roman"/>
                        </a:rPr>
                        <a:t>KEULLIN CRISTIAN OLIBONI</a:t>
                      </a:r>
                      <a:endParaRPr lang="pt-BR" sz="12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pt-BR" sz="1100" dirty="0"/>
                        <a:t>Marly (41) 98407-6005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pt-BR" sz="1100" dirty="0"/>
                        <a:t>6ª RS – União da Vitória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FERNANDA ROSILDA</a:t>
                      </a:r>
                      <a:endParaRPr lang="pt-BR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pt-BR" sz="1100" dirty="0"/>
                        <a:t>Marly (41) 98407-6005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5776">
                <a:tc>
                  <a:txBody>
                    <a:bodyPr/>
                    <a:lstStyle/>
                    <a:p>
                      <a:r>
                        <a:rPr lang="pt-BR" sz="1100" dirty="0"/>
                        <a:t>7ª RS – Pato Branco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MATEUS MAGRI</a:t>
                      </a:r>
                      <a:r>
                        <a:rPr lang="pt-BR" sz="9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err="1"/>
                        <a:t>Elys</a:t>
                      </a:r>
                      <a:r>
                        <a:rPr lang="pt-BR" sz="1100" dirty="0"/>
                        <a:t>  (43) 99919-3320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3928">
                <a:tc>
                  <a:txBody>
                    <a:bodyPr/>
                    <a:lstStyle/>
                    <a:p>
                      <a:r>
                        <a:rPr lang="pt-BR" sz="1100" dirty="0"/>
                        <a:t>8ª RS – </a:t>
                      </a:r>
                      <a:r>
                        <a:rPr lang="pt-BR" sz="1100" dirty="0" err="1"/>
                        <a:t>Fco</a:t>
                      </a:r>
                      <a:r>
                        <a:rPr lang="pt-BR" sz="1100" baseline="0" dirty="0"/>
                        <a:t> Beltrão</a:t>
                      </a:r>
                      <a:endParaRPr lang="pt-B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NADIANE CARLA</a:t>
                      </a:r>
                      <a:endParaRPr lang="pt-BR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err="1"/>
                        <a:t>Elys</a:t>
                      </a:r>
                      <a:r>
                        <a:rPr lang="pt-BR" sz="1100" dirty="0"/>
                        <a:t> (43) 99919-3320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pt-BR" sz="1100" dirty="0"/>
                        <a:t>9ª RS – Foz do Iguaçu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CARLINE GARCIA</a:t>
                      </a:r>
                      <a:endParaRPr lang="pt-BR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pt-BR" sz="1100" dirty="0"/>
                        <a:t>Elizabeth (45) 99971-0968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pt-BR" sz="1100" dirty="0"/>
                        <a:t>10ª RS - Cascavel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CARLOS MEISTER</a:t>
                      </a:r>
                      <a:endParaRPr lang="pt-BR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pt-BR" sz="1100" dirty="0"/>
                        <a:t>Elizabeth (45) 99971-0968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pt-BR" sz="1100" dirty="0">
                          <a:solidFill>
                            <a:srgbClr val="FF0000"/>
                          </a:solidFill>
                        </a:rPr>
                        <a:t>11ª RS – Campo Mourão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ELLEN ALESSANDRA</a:t>
                      </a:r>
                      <a:endParaRPr lang="pt-BR" sz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pt-BR" sz="1100" dirty="0">
                          <a:solidFill>
                            <a:srgbClr val="FF0000"/>
                          </a:solidFill>
                        </a:rPr>
                        <a:t>Aaron (41) 99901-0287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>
                          <a:solidFill>
                            <a:srgbClr val="FF0000"/>
                          </a:solidFill>
                        </a:rPr>
                        <a:t>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9712">
                <a:tc>
                  <a:txBody>
                    <a:bodyPr/>
                    <a:lstStyle/>
                    <a:p>
                      <a:r>
                        <a:rPr lang="pt-BR" sz="1100" dirty="0"/>
                        <a:t>12ª RS - Umuarama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REGINA PERON</a:t>
                      </a:r>
                      <a:r>
                        <a:rPr lang="pt-BR" sz="9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/>
                        <a:t>Aaron (41) 99901-0287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pt-BR" sz="1100" dirty="0"/>
                        <a:t>13ª RS - Cianorte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MÁRCIA VICENTINA</a:t>
                      </a:r>
                      <a:endParaRPr lang="pt-BR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pt-BR" sz="1100" dirty="0"/>
                        <a:t>Cristina (43) 99117-8477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pt-BR" sz="1100" dirty="0"/>
                        <a:t>14ª RS - Paranavaí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CARLA DANIELE</a:t>
                      </a:r>
                      <a:endParaRPr lang="pt-BR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/>
                        <a:t>Aaron (41) 99901-0287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4976">
                <a:tc>
                  <a:txBody>
                    <a:bodyPr/>
                    <a:lstStyle/>
                    <a:p>
                      <a:r>
                        <a:rPr lang="pt-BR" sz="1100" dirty="0"/>
                        <a:t>15ª RS - Maringá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MAURO SÉRGIO</a:t>
                      </a:r>
                      <a:endParaRPr lang="pt-BR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pt-BR" sz="1100" dirty="0"/>
                        <a:t>Marly  (41) 98407-6005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94,47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3928">
                <a:tc>
                  <a:txBody>
                    <a:bodyPr/>
                    <a:lstStyle/>
                    <a:p>
                      <a:r>
                        <a:rPr lang="pt-BR" sz="1100" dirty="0"/>
                        <a:t>16ª RS - Apucarana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JULIANA FERREIRA </a:t>
                      </a:r>
                      <a:endParaRPr lang="pt-BR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 err="1"/>
                        <a:t>Elys</a:t>
                      </a:r>
                      <a:r>
                        <a:rPr lang="pt-BR" sz="1100" dirty="0"/>
                        <a:t> (43) 99919-3320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55776">
                <a:tc>
                  <a:txBody>
                    <a:bodyPr/>
                    <a:lstStyle/>
                    <a:p>
                      <a:r>
                        <a:rPr lang="pt-BR" sz="1100" dirty="0">
                          <a:solidFill>
                            <a:schemeClr val="tx1"/>
                          </a:solidFill>
                        </a:rPr>
                        <a:t>17ª RS - Londrina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RODRIGO. LUPPI</a:t>
                      </a:r>
                      <a:r>
                        <a:rPr lang="pt-BR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>
                          <a:solidFill>
                            <a:schemeClr val="tx1"/>
                          </a:solidFill>
                        </a:rPr>
                        <a:t>Cristina (43) 99117-8477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>
                          <a:solidFill>
                            <a:schemeClr val="tx1"/>
                          </a:solidFill>
                        </a:rPr>
                        <a:t>93,48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2720">
                <a:tc>
                  <a:txBody>
                    <a:bodyPr/>
                    <a:lstStyle/>
                    <a:p>
                      <a:r>
                        <a:rPr lang="pt-BR" sz="1100" dirty="0">
                          <a:solidFill>
                            <a:srgbClr val="FF0000"/>
                          </a:solidFill>
                        </a:rPr>
                        <a:t>18ª RS – </a:t>
                      </a:r>
                      <a:r>
                        <a:rPr lang="pt-BR" sz="1100" dirty="0" err="1">
                          <a:solidFill>
                            <a:srgbClr val="FF0000"/>
                          </a:solidFill>
                        </a:rPr>
                        <a:t>Corn</a:t>
                      </a:r>
                      <a:r>
                        <a:rPr lang="pt-BR" sz="1100" dirty="0">
                          <a:solidFill>
                            <a:srgbClr val="FF0000"/>
                          </a:solidFill>
                        </a:rPr>
                        <a:t> Procópio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ELOÁ WADA HELBEL</a:t>
                      </a:r>
                      <a:endParaRPr lang="pt-BR" sz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>
                          <a:solidFill>
                            <a:srgbClr val="FF0000"/>
                          </a:solidFill>
                        </a:rPr>
                        <a:t>Cristina (43) 99117-8477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>
                          <a:solidFill>
                            <a:srgbClr val="FF0000"/>
                          </a:solidFill>
                        </a:rPr>
                        <a:t>71,42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41672">
                <a:tc>
                  <a:txBody>
                    <a:bodyPr/>
                    <a:lstStyle/>
                    <a:p>
                      <a:r>
                        <a:rPr lang="pt-BR" sz="1100" dirty="0"/>
                        <a:t>19ª RS – Jacarezinho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WAGNER MANCUSO FARIA</a:t>
                      </a:r>
                      <a:r>
                        <a:rPr lang="pt-BR" sz="9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pt-BR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dirty="0"/>
                        <a:t>Cristina (43) 99117-8477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70624">
                <a:tc>
                  <a:txBody>
                    <a:bodyPr/>
                    <a:lstStyle/>
                    <a:p>
                      <a:r>
                        <a:rPr lang="pt-BR" sz="1100" dirty="0"/>
                        <a:t>20ª RS - Toledo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ANDRÉIA SCUDELLER</a:t>
                      </a:r>
                      <a:endParaRPr lang="pt-BR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pt-BR" sz="1100" dirty="0"/>
                        <a:t>Elizabeth (45) 99971-0968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pt-BR" sz="1100" dirty="0"/>
                        <a:t>21ª RS</a:t>
                      </a:r>
                      <a:r>
                        <a:rPr lang="pt-BR" sz="1100" baseline="0" dirty="0"/>
                        <a:t> – </a:t>
                      </a:r>
                      <a:r>
                        <a:rPr lang="pt-BR" sz="1100" baseline="0" dirty="0" err="1"/>
                        <a:t>Tel</a:t>
                      </a:r>
                      <a:r>
                        <a:rPr lang="pt-BR" sz="1100" baseline="0" dirty="0"/>
                        <a:t> Borba</a:t>
                      </a:r>
                      <a:endParaRPr lang="pt-B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FRANCISCO LEÔNIDAS</a:t>
                      </a:r>
                      <a:endParaRPr lang="pt-BR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pt-BR" sz="1100" dirty="0"/>
                        <a:t>Marly - (41) 98407-6005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pt-BR" sz="1100" dirty="0"/>
                        <a:t>22ª RS - Ivaiporã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9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LUIS FERNANDO NOVAIS</a:t>
                      </a:r>
                      <a:endParaRPr lang="pt-BR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pt-BR" sz="1100" dirty="0"/>
                        <a:t>Elizabeth (45) 99971-0968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2459688"/>
              </p:ext>
            </p:extLst>
          </p:nvPr>
        </p:nvGraphicFramePr>
        <p:xfrm>
          <a:off x="6300192" y="3429000"/>
          <a:ext cx="266429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8011838"/>
              </p:ext>
            </p:extLst>
          </p:nvPr>
        </p:nvGraphicFramePr>
        <p:xfrm>
          <a:off x="6300192" y="476672"/>
          <a:ext cx="266429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81992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8064896" cy="792088"/>
          </a:xfrm>
        </p:spPr>
        <p:txBody>
          <a:bodyPr>
            <a:normAutofit fontScale="77500" lnSpcReduction="20000"/>
          </a:bodyPr>
          <a:lstStyle/>
          <a:p>
            <a:pPr algn="l"/>
            <a:endParaRPr lang="pt-BR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pt-BR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Censo Nacional das Unidades Básicas de Saúde - SUS</a:t>
            </a:r>
          </a:p>
        </p:txBody>
      </p:sp>
      <p:sp>
        <p:nvSpPr>
          <p:cNvPr id="4" name="Seta para a direita 3"/>
          <p:cNvSpPr/>
          <p:nvPr/>
        </p:nvSpPr>
        <p:spPr>
          <a:xfrm>
            <a:off x="2830774" y="1916832"/>
            <a:ext cx="216024" cy="22879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358034"/>
              </p:ext>
            </p:extLst>
          </p:nvPr>
        </p:nvGraphicFramePr>
        <p:xfrm>
          <a:off x="827584" y="1340768"/>
          <a:ext cx="2664296" cy="4191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0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01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80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4101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Estado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Nº Municípios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b="1" dirty="0"/>
                        <a:t>Nº de UBS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440"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853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5105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440"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645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4766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9440"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BA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417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3679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9440"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2398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9440">
                <a:tc>
                  <a:txBody>
                    <a:bodyPr/>
                    <a:lstStyle/>
                    <a:p>
                      <a:pPr algn="ctr"/>
                      <a:r>
                        <a:rPr lang="pt-BR" b="1" dirty="0">
                          <a:solidFill>
                            <a:schemeClr val="accent2"/>
                          </a:solidFill>
                        </a:rPr>
                        <a:t>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>
                          <a:solidFill>
                            <a:schemeClr val="accent2"/>
                          </a:solidFill>
                        </a:rPr>
                        <a:t>399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>
                          <a:solidFill>
                            <a:schemeClr val="accent2"/>
                          </a:solidFill>
                        </a:rPr>
                        <a:t>2307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9440"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497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2295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9440"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2126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9440"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1944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9440"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RJ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1878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9440"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1777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3" name="CaixaDeTexto 12"/>
          <p:cNvSpPr txBox="1"/>
          <p:nvPr/>
        </p:nvSpPr>
        <p:spPr>
          <a:xfrm>
            <a:off x="3923928" y="1700808"/>
            <a:ext cx="4464496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  <a:scene3d>
            <a:camera prst="perspectiveFron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pt-BR" dirty="0"/>
              <a:t>De acordo com o site </a:t>
            </a:r>
            <a:r>
              <a:rPr lang="pt-BR" u="sng" dirty="0">
                <a:hlinkClick r:id="rId2"/>
              </a:rPr>
              <a:t>https://postosdesaude.com.br</a:t>
            </a:r>
            <a:r>
              <a:rPr lang="pt-BR" dirty="0"/>
              <a:t>, o Paraná é o quinto estado do país com o maior número de UBS. Acessado em: 10jun24 </a:t>
            </a:r>
          </a:p>
        </p:txBody>
      </p:sp>
      <p:sp>
        <p:nvSpPr>
          <p:cNvPr id="14" name="Seta para baixo 13"/>
          <p:cNvSpPr/>
          <p:nvPr/>
        </p:nvSpPr>
        <p:spPr>
          <a:xfrm>
            <a:off x="5868144" y="3140968"/>
            <a:ext cx="432048" cy="936104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de cantos arredondados 14"/>
          <p:cNvSpPr/>
          <p:nvPr/>
        </p:nvSpPr>
        <p:spPr>
          <a:xfrm>
            <a:off x="4499992" y="4293096"/>
            <a:ext cx="2880320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Vamos chegar aos 100%!!!</a:t>
            </a:r>
          </a:p>
        </p:txBody>
      </p:sp>
    </p:spTree>
    <p:extLst>
      <p:ext uri="{BB962C8B-B14F-4D97-AF65-F5344CB8AC3E}">
        <p14:creationId xmlns:p14="http://schemas.microsoft.com/office/powerpoint/2010/main" val="1263682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8064896" cy="648072"/>
          </a:xfrm>
        </p:spPr>
        <p:txBody>
          <a:bodyPr>
            <a:normAutofit/>
          </a:bodyPr>
          <a:lstStyle/>
          <a:p>
            <a:r>
              <a:rPr lang="pt-BR" sz="2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Fluxo de Comunicação - Censo Nacional das UBS - SUS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664722" y="3422035"/>
            <a:ext cx="7848872" cy="2616101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accent2"/>
                </a:solidFill>
              </a:rPr>
              <a:t>Nossa Rede Colaborativa: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pt-BR" sz="1600" b="1" dirty="0">
                <a:solidFill>
                  <a:schemeClr val="tx1"/>
                </a:solidFill>
              </a:rPr>
              <a:t>SESA - Direção Central e Regionais de Saúde responsáveis pela APS/AB – </a:t>
            </a:r>
            <a:r>
              <a:rPr lang="pt-BR" sz="1600" dirty="0">
                <a:solidFill>
                  <a:schemeClr val="tx1"/>
                </a:solidFill>
              </a:rPr>
              <a:t>apoio, mobilização e divulgação</a:t>
            </a:r>
            <a:r>
              <a:rPr lang="pt-BR" sz="1600" b="1" dirty="0">
                <a:solidFill>
                  <a:schemeClr val="tx1"/>
                </a:solidFill>
              </a:rPr>
              <a:t> </a:t>
            </a:r>
            <a:r>
              <a:rPr lang="pt-BR" sz="1600" dirty="0">
                <a:solidFill>
                  <a:schemeClr val="tx1"/>
                </a:solidFill>
              </a:rPr>
              <a:t>estadual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pt-BR" sz="1600" b="1" dirty="0">
                <a:solidFill>
                  <a:schemeClr val="tx1"/>
                </a:solidFill>
              </a:rPr>
              <a:t>COSEMS – Direção e Apoiadores Regionais – </a:t>
            </a:r>
            <a:r>
              <a:rPr lang="pt-BR" sz="1600" dirty="0">
                <a:solidFill>
                  <a:schemeClr val="tx1"/>
                </a:solidFill>
              </a:rPr>
              <a:t>contato e mobilização dos gestores municipais e com os animadores do Censo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pt-BR" sz="1600" b="1" dirty="0">
                <a:solidFill>
                  <a:schemeClr val="tx1"/>
                </a:solidFill>
              </a:rPr>
              <a:t>MS – Representação Regional – </a:t>
            </a:r>
            <a:r>
              <a:rPr lang="pt-BR" sz="1600" dirty="0">
                <a:solidFill>
                  <a:schemeClr val="tx1"/>
                </a:solidFill>
              </a:rPr>
              <a:t>apoio e divulgação </a:t>
            </a:r>
            <a:endParaRPr lang="pt-BR" sz="1600" b="1" dirty="0">
              <a:solidFill>
                <a:schemeClr val="tx1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pt-BR" sz="1600" b="1" dirty="0">
                <a:solidFill>
                  <a:schemeClr val="tx1"/>
                </a:solidFill>
              </a:rPr>
              <a:t>REDE APS/ABRASCO – coordenação estadual e animadores - </a:t>
            </a:r>
            <a:r>
              <a:rPr lang="pt-BR" sz="1600" dirty="0">
                <a:solidFill>
                  <a:schemeClr val="tx1"/>
                </a:solidFill>
              </a:rPr>
              <a:t>contato com os diferentes atores institucionais, mobilização, capacitação e apoio aos profissionais responsáveis por responder os questionários, participação nas reuniões nacionais e compartilhamento das informações.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664722" y="836712"/>
            <a:ext cx="7848872" cy="2585323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accent2"/>
                </a:solidFill>
              </a:rPr>
              <a:t>Proposta:</a:t>
            </a:r>
          </a:p>
          <a:p>
            <a:r>
              <a:rPr lang="pt-BR" b="1" dirty="0">
                <a:solidFill>
                  <a:schemeClr val="tx1"/>
                </a:solidFill>
              </a:rPr>
              <a:t>1- Atingir 100% de Adesão</a:t>
            </a:r>
          </a:p>
          <a:p>
            <a:r>
              <a:rPr lang="pt-BR" b="1" dirty="0">
                <a:solidFill>
                  <a:schemeClr val="tx1"/>
                </a:solidFill>
              </a:rPr>
              <a:t>2- Apoiar e capacitar as(os) profissionais que responderão ao questionário – </a:t>
            </a:r>
            <a:r>
              <a:rPr lang="pt-BR" dirty="0">
                <a:solidFill>
                  <a:schemeClr val="tx1"/>
                </a:solidFill>
              </a:rPr>
              <a:t>importância do Censo é também para conhecermos as necessidades específicas do Paraná.</a:t>
            </a:r>
            <a:r>
              <a:rPr lang="pt-BR" b="1" dirty="0">
                <a:solidFill>
                  <a:schemeClr val="tx1"/>
                </a:solidFill>
              </a:rPr>
              <a:t> </a:t>
            </a:r>
            <a:r>
              <a:rPr lang="pt-BR" dirty="0">
                <a:solidFill>
                  <a:schemeClr val="tx1"/>
                </a:solidFill>
              </a:rPr>
              <a:t> </a:t>
            </a:r>
          </a:p>
          <a:p>
            <a:r>
              <a:rPr lang="pt-BR" b="1" dirty="0">
                <a:solidFill>
                  <a:schemeClr val="tx1"/>
                </a:solidFill>
              </a:rPr>
              <a:t>3- Valorização e visibilidade da APS no PR – </a:t>
            </a:r>
            <a:r>
              <a:rPr lang="pt-BR" dirty="0">
                <a:solidFill>
                  <a:schemeClr val="tx1"/>
                </a:solidFill>
              </a:rPr>
              <a:t>é possível agendarmos uma semana especial em que todos se dediquem a responder os questionários? Tipo uma “</a:t>
            </a:r>
            <a:r>
              <a:rPr lang="pt-BR" b="1" dirty="0">
                <a:solidFill>
                  <a:schemeClr val="accent2"/>
                </a:solidFill>
              </a:rPr>
              <a:t>Semana Censo das UBS do Paraná”</a:t>
            </a:r>
          </a:p>
          <a:p>
            <a:endParaRPr lang="pt-BR" dirty="0">
              <a:solidFill>
                <a:schemeClr val="accent2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675793" y="6038136"/>
            <a:ext cx="7848872" cy="523220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chemeClr val="accent2"/>
                </a:solidFill>
              </a:rPr>
              <a:t>Dúvidas ou observações sobre o questionário: entre em contato com os animadores.</a:t>
            </a:r>
          </a:p>
          <a:p>
            <a:r>
              <a:rPr lang="pt-BR" sz="1400" b="1" dirty="0">
                <a:solidFill>
                  <a:schemeClr val="accent2"/>
                </a:solidFill>
              </a:rPr>
              <a:t>Dúvidas sobre o acesso à plataforma do e-gestor: entre em contato com os apoiadores.</a:t>
            </a:r>
          </a:p>
        </p:txBody>
      </p:sp>
    </p:spTree>
    <p:extLst>
      <p:ext uri="{BB962C8B-B14F-4D97-AF65-F5344CB8AC3E}">
        <p14:creationId xmlns:p14="http://schemas.microsoft.com/office/powerpoint/2010/main" val="3297926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8064896" cy="648072"/>
          </a:xfrm>
        </p:spPr>
        <p:txBody>
          <a:bodyPr>
            <a:normAutofit/>
          </a:bodyPr>
          <a:lstStyle/>
          <a:p>
            <a:r>
              <a:rPr lang="pt-BR" sz="2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Fluxo de Comunicação - Censo Nacional das UBS - SUS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664722" y="814294"/>
            <a:ext cx="7848872" cy="5570756"/>
          </a:xfrm>
          <a:prstGeom prst="rect">
            <a:avLst/>
          </a:prstGeom>
          <a:ln/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pt-BR" sz="2800" b="1" dirty="0">
              <a:solidFill>
                <a:schemeClr val="accent2"/>
              </a:solidFill>
            </a:endParaRPr>
          </a:p>
          <a:p>
            <a:pPr algn="ctr"/>
            <a:endParaRPr lang="pt-BR" sz="2800" b="1" dirty="0">
              <a:solidFill>
                <a:schemeClr val="accent2"/>
              </a:solidFill>
            </a:endParaRPr>
          </a:p>
          <a:p>
            <a:pPr algn="ctr"/>
            <a:endParaRPr lang="pt-BR" sz="2800" b="1" dirty="0">
              <a:solidFill>
                <a:schemeClr val="accent2"/>
              </a:solidFill>
            </a:endParaRPr>
          </a:p>
          <a:p>
            <a:pPr algn="ctr"/>
            <a:endParaRPr lang="pt-BR" sz="2800" b="1" dirty="0">
              <a:solidFill>
                <a:schemeClr val="accent2"/>
              </a:solidFill>
            </a:endParaRPr>
          </a:p>
          <a:p>
            <a:pPr algn="ctr"/>
            <a:r>
              <a:rPr lang="pt-BR" sz="2800" b="1" dirty="0">
                <a:solidFill>
                  <a:schemeClr val="accent2"/>
                </a:solidFill>
              </a:rPr>
              <a:t>OBRIGADA!</a:t>
            </a:r>
          </a:p>
          <a:p>
            <a:pPr algn="ctr"/>
            <a:endParaRPr lang="pt-BR" sz="2800" b="1" dirty="0">
              <a:solidFill>
                <a:schemeClr val="accent2"/>
              </a:solidFill>
            </a:endParaRPr>
          </a:p>
          <a:p>
            <a:pPr algn="ctr"/>
            <a:r>
              <a:rPr lang="pt-BR" sz="1600" b="1" dirty="0">
                <a:solidFill>
                  <a:schemeClr val="accent2"/>
                </a:solidFill>
              </a:rPr>
              <a:t>		Regina Gil &amp; Maria Lúcia </a:t>
            </a:r>
            <a:r>
              <a:rPr lang="pt-BR" sz="1600" b="1" dirty="0" err="1">
                <a:solidFill>
                  <a:schemeClr val="accent2"/>
                </a:solidFill>
              </a:rPr>
              <a:t>Rizzotto</a:t>
            </a:r>
            <a:endParaRPr lang="pt-BR" sz="1600" b="1" dirty="0">
              <a:solidFill>
                <a:schemeClr val="accent2"/>
              </a:solidFill>
            </a:endParaRPr>
          </a:p>
          <a:p>
            <a:pPr algn="ctr"/>
            <a:endParaRPr lang="pt-BR" sz="1600" b="1" dirty="0">
              <a:solidFill>
                <a:schemeClr val="accent2"/>
              </a:solidFill>
            </a:endParaRPr>
          </a:p>
          <a:p>
            <a:pPr algn="ctr"/>
            <a:r>
              <a:rPr lang="pt-BR" sz="1600" b="1" dirty="0">
                <a:solidFill>
                  <a:schemeClr val="accent2"/>
                </a:solidFill>
              </a:rPr>
              <a:t>Nossos contatos: (43) 99917-9378 (Regina)</a:t>
            </a:r>
          </a:p>
          <a:p>
            <a:pPr algn="ctr"/>
            <a:r>
              <a:rPr lang="pt-BR" sz="1600" b="1" dirty="0">
                <a:solidFill>
                  <a:schemeClr val="accent2"/>
                </a:solidFill>
              </a:rPr>
              <a:t>                                          (45) 99973-0876 (Maria Lúcia)  </a:t>
            </a:r>
          </a:p>
          <a:p>
            <a:pPr algn="ctr"/>
            <a:endParaRPr lang="pt-BR" sz="1600" b="1" dirty="0">
              <a:solidFill>
                <a:schemeClr val="accent2"/>
              </a:solidFill>
            </a:endParaRPr>
          </a:p>
          <a:p>
            <a:pPr algn="ctr"/>
            <a:endParaRPr lang="pt-BR" sz="1600" b="1" dirty="0">
              <a:solidFill>
                <a:schemeClr val="accent2"/>
              </a:solidFill>
            </a:endParaRPr>
          </a:p>
          <a:p>
            <a:pPr algn="ctr"/>
            <a:endParaRPr lang="pt-BR" sz="1600" b="1" dirty="0">
              <a:solidFill>
                <a:schemeClr val="accent2"/>
              </a:solidFill>
            </a:endParaRPr>
          </a:p>
          <a:p>
            <a:pPr algn="ctr"/>
            <a:endParaRPr lang="pt-BR" sz="1600" b="1" dirty="0">
              <a:solidFill>
                <a:schemeClr val="accent2"/>
              </a:solidFill>
            </a:endParaRPr>
          </a:p>
          <a:p>
            <a:pPr algn="ctr"/>
            <a:endParaRPr lang="pt-BR" sz="1600" b="1" dirty="0">
              <a:solidFill>
                <a:schemeClr val="accent2"/>
              </a:solidFill>
            </a:endParaRPr>
          </a:p>
          <a:p>
            <a:pPr algn="ctr"/>
            <a:endParaRPr lang="pt-BR" sz="1600" b="1" dirty="0">
              <a:solidFill>
                <a:schemeClr val="accent2"/>
              </a:solidFill>
            </a:endParaRPr>
          </a:p>
          <a:p>
            <a:pPr algn="ctr"/>
            <a:endParaRPr lang="pt-BR" sz="2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344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848</TotalTime>
  <Words>1581</Words>
  <Application>Microsoft Office PowerPoint</Application>
  <PresentationFormat>Apresentação na tela (4:3)</PresentationFormat>
  <Paragraphs>312</Paragraphs>
  <Slides>10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Courier New</vt:lpstr>
      <vt:lpstr>Verdana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Usuario</dc:creator>
  <cp:lastModifiedBy>Maria Goretti David Lopes</cp:lastModifiedBy>
  <cp:revision>63</cp:revision>
  <dcterms:created xsi:type="dcterms:W3CDTF">2024-06-11T16:16:58Z</dcterms:created>
  <dcterms:modified xsi:type="dcterms:W3CDTF">2024-06-12T22:42:34Z</dcterms:modified>
</cp:coreProperties>
</file>