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08" r:id="rId4"/>
    <p:sldId id="311" r:id="rId5"/>
    <p:sldId id="324" r:id="rId6"/>
    <p:sldId id="315" r:id="rId7"/>
    <p:sldId id="319" r:id="rId8"/>
    <p:sldId id="323" r:id="rId9"/>
    <p:sldId id="314" r:id="rId10"/>
    <p:sldId id="312" r:id="rId11"/>
    <p:sldId id="313" r:id="rId12"/>
    <p:sldId id="266" r:id="rId13"/>
    <p:sldId id="301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038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orient="horz" pos="3680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1" orient="horz" userDrawn="1">
          <p15:clr>
            <a:srgbClr val="A4A3A4"/>
          </p15:clr>
        </p15:guide>
        <p15:guide id="14" userDrawn="1">
          <p15:clr>
            <a:srgbClr val="A4A3A4"/>
          </p15:clr>
        </p15:guide>
        <p15:guide id="15" pos="7680" userDrawn="1">
          <p15:clr>
            <a:srgbClr val="A4A3A4"/>
          </p15:clr>
        </p15:guide>
        <p15:guide id="16" pos="642" userDrawn="1">
          <p15:clr>
            <a:srgbClr val="A4A3A4"/>
          </p15:clr>
        </p15:guide>
        <p15:guide id="17" orient="horz" pos="3022" userDrawn="1">
          <p15:clr>
            <a:srgbClr val="A4A3A4"/>
          </p15:clr>
        </p15:guide>
        <p15:guide id="18" orient="horz" pos="2160" userDrawn="1">
          <p15:clr>
            <a:srgbClr val="A4A3A4"/>
          </p15:clr>
        </p15:guide>
        <p15:guide id="19" pos="5813" userDrawn="1">
          <p15:clr>
            <a:srgbClr val="A4A3A4"/>
          </p15:clr>
        </p15:guide>
        <p15:guide id="20" pos="64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54"/>
    <a:srgbClr val="006FB0"/>
    <a:srgbClr val="455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3" autoAdjust="0"/>
    <p:restoredTop sz="94717"/>
  </p:normalViewPr>
  <p:slideViewPr>
    <p:cSldViewPr snapToGrid="0" snapToObjects="1">
      <p:cViewPr varScale="1">
        <p:scale>
          <a:sx n="106" d="100"/>
          <a:sy n="106" d="100"/>
        </p:scale>
        <p:origin x="984" y="108"/>
      </p:cViewPr>
      <p:guideLst>
        <p:guide pos="7038"/>
        <p:guide orient="horz" pos="323"/>
        <p:guide orient="horz" pos="4020"/>
        <p:guide orient="horz" pos="3680"/>
        <p:guide pos="3840"/>
        <p:guide orient="horz" pos="4320"/>
        <p:guide orient="horz"/>
        <p:guide/>
        <p:guide pos="7680"/>
        <p:guide pos="642"/>
        <p:guide orient="horz" pos="3022"/>
        <p:guide orient="horz" pos="2160"/>
        <p:guide pos="5813"/>
        <p:guide pos="642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luster.arquivos.parana\sesa\CENTRAL\SVS\DEVE\SVS-DVVPI\COBERTURAS%20VACINAIS\COBERTURA%202023\Cobertura%20Vacinal%20por%20Municipio%20e%20RS%20dashboard%2022.05.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Planilha1!$B$42</c:f>
              <c:strCache>
                <c:ptCount val="1"/>
                <c:pt idx="0">
                  <c:v>Menigocócica Conj.C(&lt; 1 ano)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Planilha1!$C$41:$K$41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Planilha1!$C$42:$K$42</c:f>
              <c:numCache>
                <c:formatCode>0.0</c:formatCode>
                <c:ptCount val="9"/>
                <c:pt idx="0">
                  <c:v>96.65</c:v>
                </c:pt>
                <c:pt idx="1">
                  <c:v>92.77</c:v>
                </c:pt>
                <c:pt idx="2">
                  <c:v>92.01</c:v>
                </c:pt>
                <c:pt idx="3">
                  <c:v>91.45</c:v>
                </c:pt>
                <c:pt idx="4">
                  <c:v>92.93</c:v>
                </c:pt>
                <c:pt idx="5">
                  <c:v>89.048340763382001</c:v>
                </c:pt>
                <c:pt idx="6">
                  <c:v>82.51</c:v>
                </c:pt>
                <c:pt idx="7">
                  <c:v>85.71</c:v>
                </c:pt>
                <c:pt idx="8">
                  <c:v>88.76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89-4A19-A7DC-760133791530}"/>
            </c:ext>
          </c:extLst>
        </c:ser>
        <c:ser>
          <c:idx val="1"/>
          <c:order val="1"/>
          <c:tx>
            <c:strRef>
              <c:f>Planilha1!$B$43</c:f>
              <c:strCache>
                <c:ptCount val="1"/>
                <c:pt idx="0">
                  <c:v>Pneumocóccica(&lt;1 ano)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1.495498784171264E-3"/>
                  <c:y val="1.2769510832215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80C-46A6-B5F9-62117AA9A593}"/>
                </c:ext>
              </c:extLst>
            </c:dLbl>
            <c:dLbl>
              <c:idx val="8"/>
              <c:layout>
                <c:manualLayout>
                  <c:x val="-5.981995136685056E-3"/>
                  <c:y val="1.9154266248322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0C-46A6-B5F9-62117AA9A5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Planilha1!$C$41:$K$41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Planilha1!$C$43:$K$43</c:f>
              <c:numCache>
                <c:formatCode>0.0</c:formatCode>
                <c:ptCount val="9"/>
                <c:pt idx="0">
                  <c:v>94.15</c:v>
                </c:pt>
                <c:pt idx="1">
                  <c:v>94.52</c:v>
                </c:pt>
                <c:pt idx="2">
                  <c:v>95.06</c:v>
                </c:pt>
                <c:pt idx="3">
                  <c:v>94.48</c:v>
                </c:pt>
                <c:pt idx="4">
                  <c:v>92.38</c:v>
                </c:pt>
                <c:pt idx="5">
                  <c:v>90.085165479761301</c:v>
                </c:pt>
                <c:pt idx="6">
                  <c:v>84.29</c:v>
                </c:pt>
                <c:pt idx="7">
                  <c:v>87.91</c:v>
                </c:pt>
                <c:pt idx="8">
                  <c:v>88.45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789-4A19-A7DC-760133791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7054399"/>
        <c:axId val="2026456575"/>
      </c:lineChart>
      <c:catAx>
        <c:axId val="1837054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26456575"/>
        <c:crosses val="autoZero"/>
        <c:auto val="1"/>
        <c:lblAlgn val="ctr"/>
        <c:lblOffset val="100"/>
        <c:noMultiLvlLbl val="0"/>
      </c:catAx>
      <c:valAx>
        <c:axId val="2026456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37054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B4CB5-06F1-AA45-A19D-64C3EB12BBE0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4A694-917A-A342-A91B-ECB99F0DF55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59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poderá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74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96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5FE6A-1F2C-654A-BC2D-8F70726DC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FAE71B-BE9C-224A-B997-C03D222A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05A08A-4454-4147-8725-3FECEFBE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F4D7D5-C9F7-0D46-81AF-516B2DA1F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D211AC-7E74-6A4C-8B9C-769343DF9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00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DEC4A-0780-BC4D-B143-4AC477EF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CB87EA-6915-7648-8BC6-07810E0EF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D8FB27-841A-DC47-906B-9C00D458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CF8702-2575-974A-AFBD-9055C9C1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C7F395-77A4-224A-8A49-400BD6A6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346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44AA08-EA79-1045-A9C3-737369B92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9604476-65D1-414A-8B89-FFA72C2A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2062F0-24BB-D84F-B533-0AC604B8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9C3722-9167-F341-8F5A-0EB3AE51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5777F9-CB17-F846-9102-AC4B836E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28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124" y="44640"/>
            <a:ext cx="12176211" cy="131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298" y="1484640"/>
            <a:ext cx="10508617" cy="403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90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7B49F4-55AA-3E48-95B3-271CF9D2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5BE819-B413-DE48-BA1E-A64D3DEC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583C7C-56E9-8841-ADB2-1D8AC490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53FF3E-57B6-4B4E-82BC-E815E6B9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5AC907-0BA7-D44F-A342-A8309F03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48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CBF32-E16A-604E-8F06-AEF77A95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A450C2-E809-EB48-8D58-F4E6CDEED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D86160-E198-9C4E-8EFC-7A554C66B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6ADCFB-3735-6E4F-903B-A354844F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49ABF8-F511-B04D-9212-0780A96B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38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E086A-3781-224F-AAE4-10B6C7591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1BF604-BB10-A241-8133-5B2B9F826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9879BA-0EDE-E040-8978-AE50A8763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3F220F8-978C-9D4A-8858-98DE0275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878245-0846-6542-9FCD-24198381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ADB186-EAEF-E141-AA4C-641E6B32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7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E8FA2-00CC-8640-A20B-FE8DF8B9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2C6546-9187-0246-9A1F-21979F0A2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A8ADA0-C9E6-BF41-8D68-B94F6469D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3A039A0-0E97-0F43-A96C-5B6894B58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80B475E-6155-C248-815F-8FB94577F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1B82D97-B0A3-254F-A80D-78486871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6329657-CE32-A043-805C-F705D70D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9A9495E-A9E1-C14C-8508-FFFD2EB3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975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45601-152C-1A43-8E1B-AC2ED3657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99D64E7-977F-5842-972A-B6983EB72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FEE6B5-0CD4-0C4D-917B-3DD5404C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666DC6-AA43-CE43-B038-6F211FC7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404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17E3EBC-4EF8-8141-8941-3BE2AA614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E3113C4-159E-864E-B10A-D341D605B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D7E9AC4-1878-BF4C-A377-C2341BB8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99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7AE340-6F86-F548-AE53-28365418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BD50CB-0A60-E346-9688-B6F620DB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A1982B-149F-BF4A-975C-85A3D1C21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F9906E-75BC-B148-8283-41B457D7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71375-3626-E141-BF29-9F324FB6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6F1AFF-E650-BF4B-AC67-FA1EBB3B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08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BD110-AF85-184D-80A4-91DB2013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EFA75B3-E0FA-BF45-81E4-23F768071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9A0FFE-A9CA-9A4D-B063-BD13E342B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7A48F8-5413-2A48-896E-22C4B41EC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28/06/2023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DF56F4-E1CD-D247-975A-0C9774F8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951A93-D181-784B-BE8C-BFD1C5C2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83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D68F016-00CB-4994-BF49-800089F8AA86}"/>
              </a:ext>
            </a:extLst>
          </p:cNvPr>
          <p:cNvSpPr>
            <a:spLocks/>
          </p:cNvSpPr>
          <p:nvPr userDrawn="1"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B408271-A89A-4CA3-B499-D924BB3F135E}"/>
              </a:ext>
            </a:extLst>
          </p:cNvPr>
          <p:cNvSpPr>
            <a:spLocks/>
          </p:cNvSpPr>
          <p:nvPr userDrawn="1"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B81D814-3CE8-4900-89D7-8FEEB49785A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E97C7A7-DF75-6148-9C65-9A288497A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A967A6D-BA08-4174-956F-943D82D3B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53" y="1857627"/>
            <a:ext cx="4809494" cy="1837576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7962F2A0-9800-4EED-836E-A170F9B538F3}"/>
              </a:ext>
            </a:extLst>
          </p:cNvPr>
          <p:cNvSpPr/>
          <p:nvPr/>
        </p:nvSpPr>
        <p:spPr>
          <a:xfrm>
            <a:off x="276780" y="4518098"/>
            <a:ext cx="116384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600" b="0" strike="noStrike" spc="-1" dirty="0">
                <a:solidFill>
                  <a:schemeClr val="bg2">
                    <a:lumMod val="25000"/>
                  </a:schemeClr>
                </a:solidFill>
                <a:latin typeface="Arial"/>
                <a:ea typeface="DejaVu Sans"/>
              </a:rPr>
              <a:t>Coberturas Vacinais no Paraná</a:t>
            </a:r>
            <a:endParaRPr lang="pt-BR" sz="3600" b="0" strike="noStrike" spc="-1" dirty="0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6D679859-C125-4181-8170-16BFBC9CEB23}"/>
              </a:ext>
            </a:extLst>
          </p:cNvPr>
          <p:cNvSpPr/>
          <p:nvPr/>
        </p:nvSpPr>
        <p:spPr>
          <a:xfrm>
            <a:off x="1100943" y="5470752"/>
            <a:ext cx="97916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400" b="1" strike="noStrike" spc="-1" dirty="0">
                <a:solidFill>
                  <a:schemeClr val="bg2">
                    <a:lumMod val="25000"/>
                  </a:schemeClr>
                </a:solidFill>
                <a:latin typeface="Arial"/>
                <a:ea typeface="DejaVu Sans"/>
              </a:rPr>
              <a:t>Curitiba - PR | Junho de 2023</a:t>
            </a:r>
            <a:endParaRPr lang="pt-BR" sz="1400" b="0" strike="noStrike" spc="-1" dirty="0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999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8967858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Distribuição de imunobiológicos ao PR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8130B69-83DF-405A-8DE3-272C03C3D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73" y="1429690"/>
            <a:ext cx="6210300" cy="18383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13DA1E0-E004-4AB5-8C3E-318A73A44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73" y="3350348"/>
            <a:ext cx="5943600" cy="14097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080DEA6-934F-4622-90ED-24A823F9A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73" y="4992654"/>
            <a:ext cx="6172200" cy="723900"/>
          </a:xfrm>
          <a:prstGeom prst="rect">
            <a:avLst/>
          </a:prstGeom>
        </p:spPr>
      </p:pic>
      <p:sp>
        <p:nvSpPr>
          <p:cNvPr id="10" name="Espaço Reservado para Conteúdo 3">
            <a:extLst>
              <a:ext uri="{FF2B5EF4-FFF2-40B4-BE49-F238E27FC236}">
                <a16:creationId xmlns:a16="http://schemas.microsoft.com/office/drawing/2014/main" id="{58E2E199-9623-46BC-B12E-9AEB0460477F}"/>
              </a:ext>
            </a:extLst>
          </p:cNvPr>
          <p:cNvSpPr txBox="1">
            <a:spLocks/>
          </p:cNvSpPr>
          <p:nvPr/>
        </p:nvSpPr>
        <p:spPr bwMode="auto">
          <a:xfrm>
            <a:off x="962872" y="6036624"/>
            <a:ext cx="8525159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None/>
              <a:defRPr/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https://www.gov.br/</a:t>
            </a:r>
            <a:r>
              <a:rPr lang="pt-B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saude</a:t>
            </a: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pt-br</a:t>
            </a: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/assuntos/</a:t>
            </a:r>
            <a:r>
              <a:rPr lang="pt-B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saude</a:t>
            </a: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-de-a-a-z/c/</a:t>
            </a:r>
            <a:r>
              <a:rPr lang="pt-B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calendario</a:t>
            </a: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-nacional-de-</a:t>
            </a:r>
            <a:r>
              <a:rPr lang="pt-B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vacinacao</a:t>
            </a: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distribuicao</a:t>
            </a: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-de-</a:t>
            </a:r>
            <a:r>
              <a:rPr lang="pt-B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imunobiologicos</a:t>
            </a: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/situacao-da-distribuicao-de-imunobiologicos-aos-estados-para-a-rotina-do-mes-de-mai-2023/</a:t>
            </a:r>
            <a:r>
              <a:rPr lang="pt-B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8667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Estratégias de enfrentamento ao envio reduzido de vacinas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610707" y="1750703"/>
            <a:ext cx="10969200" cy="42262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Vacina hepatite B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: Priorizar a dose ao nascimento, ofertado nas maternidades e a vacinação de gestantes.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Vacina contra a poliomielite Oral (VOP):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Centralizar a aplicação em Unidades de Saúde que possuem maior demanda e realizar agendamento para evitar a abertura dos frascos todos dias da semana, até a normalização das entregas.</a:t>
            </a: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1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m 5"/>
          <p:cNvPicPr/>
          <p:nvPr/>
        </p:nvPicPr>
        <p:blipFill>
          <a:blip r:embed="rId2"/>
          <a:stretch/>
        </p:blipFill>
        <p:spPr>
          <a:xfrm>
            <a:off x="1588" y="0"/>
            <a:ext cx="3469320" cy="1942920"/>
          </a:xfrm>
          <a:prstGeom prst="rect">
            <a:avLst/>
          </a:prstGeom>
          <a:ln w="0">
            <a:noFill/>
          </a:ln>
        </p:spPr>
      </p:pic>
      <p:pic>
        <p:nvPicPr>
          <p:cNvPr id="261" name="Imagem 8"/>
          <p:cNvPicPr/>
          <p:nvPr/>
        </p:nvPicPr>
        <p:blipFill>
          <a:blip r:embed="rId3"/>
          <a:stretch/>
        </p:blipFill>
        <p:spPr>
          <a:xfrm>
            <a:off x="8253868" y="5041800"/>
            <a:ext cx="3935880" cy="1815840"/>
          </a:xfrm>
          <a:prstGeom prst="rect">
            <a:avLst/>
          </a:prstGeom>
          <a:ln w="0">
            <a:noFill/>
          </a:ln>
        </p:spPr>
      </p:pic>
      <p:pic>
        <p:nvPicPr>
          <p:cNvPr id="262" name="Imagem 9"/>
          <p:cNvPicPr/>
          <p:nvPr/>
        </p:nvPicPr>
        <p:blipFill>
          <a:blip r:embed="rId4"/>
          <a:stretch/>
        </p:blipFill>
        <p:spPr>
          <a:xfrm>
            <a:off x="7641125" y="-10914"/>
            <a:ext cx="4548983" cy="2099792"/>
          </a:xfrm>
          <a:prstGeom prst="rect">
            <a:avLst/>
          </a:prstGeom>
          <a:ln w="0">
            <a:noFill/>
          </a:ln>
        </p:spPr>
      </p:pic>
      <p:pic>
        <p:nvPicPr>
          <p:cNvPr id="263" name="Imagem 10"/>
          <p:cNvPicPr/>
          <p:nvPr/>
        </p:nvPicPr>
        <p:blipFill>
          <a:blip r:embed="rId5"/>
          <a:stretch/>
        </p:blipFill>
        <p:spPr>
          <a:xfrm>
            <a:off x="1588" y="4227480"/>
            <a:ext cx="4475160" cy="2630160"/>
          </a:xfrm>
          <a:prstGeom prst="rect">
            <a:avLst/>
          </a:prstGeom>
          <a:ln w="0">
            <a:noFill/>
          </a:ln>
        </p:spPr>
      </p:pic>
      <p:pic>
        <p:nvPicPr>
          <p:cNvPr id="264" name="Imagem 11"/>
          <p:cNvPicPr/>
          <p:nvPr/>
        </p:nvPicPr>
        <p:blipFill>
          <a:blip r:embed="rId6"/>
          <a:stretch/>
        </p:blipFill>
        <p:spPr>
          <a:xfrm>
            <a:off x="3210988" y="1645906"/>
            <a:ext cx="5109147" cy="3205813"/>
          </a:xfrm>
          <a:prstGeom prst="rect">
            <a:avLst/>
          </a:prstGeom>
          <a:ln w="0">
            <a:noFill/>
          </a:ln>
        </p:spPr>
      </p:pic>
      <p:pic>
        <p:nvPicPr>
          <p:cNvPr id="265" name="Imagem 12"/>
          <p:cNvPicPr/>
          <p:nvPr/>
        </p:nvPicPr>
        <p:blipFill>
          <a:blip r:embed="rId7"/>
          <a:stretch/>
        </p:blipFill>
        <p:spPr>
          <a:xfrm>
            <a:off x="508" y="1943280"/>
            <a:ext cx="3952440" cy="2297880"/>
          </a:xfrm>
          <a:prstGeom prst="rect">
            <a:avLst/>
          </a:prstGeom>
          <a:ln w="0">
            <a:noFill/>
          </a:ln>
        </p:spPr>
      </p:pic>
      <p:pic>
        <p:nvPicPr>
          <p:cNvPr id="266" name="Imagem 13"/>
          <p:cNvPicPr/>
          <p:nvPr/>
        </p:nvPicPr>
        <p:blipFill>
          <a:blip r:embed="rId8"/>
          <a:stretch/>
        </p:blipFill>
        <p:spPr>
          <a:xfrm>
            <a:off x="3470908" y="0"/>
            <a:ext cx="4920480" cy="2236677"/>
          </a:xfrm>
          <a:prstGeom prst="rect">
            <a:avLst/>
          </a:prstGeom>
          <a:ln w="0">
            <a:noFill/>
          </a:ln>
        </p:spPr>
      </p:pic>
      <p:pic>
        <p:nvPicPr>
          <p:cNvPr id="267" name="Imagem 14"/>
          <p:cNvPicPr/>
          <p:nvPr/>
        </p:nvPicPr>
        <p:blipFill>
          <a:blip r:embed="rId9"/>
          <a:stretch/>
        </p:blipFill>
        <p:spPr>
          <a:xfrm>
            <a:off x="4083268" y="4809600"/>
            <a:ext cx="4672440" cy="2048040"/>
          </a:xfrm>
          <a:prstGeom prst="rect">
            <a:avLst/>
          </a:prstGeom>
          <a:ln w="0">
            <a:noFill/>
          </a:ln>
        </p:spPr>
      </p:pic>
      <p:pic>
        <p:nvPicPr>
          <p:cNvPr id="268" name="Imagem 15"/>
          <p:cNvPicPr/>
          <p:nvPr/>
        </p:nvPicPr>
        <p:blipFill>
          <a:blip r:embed="rId10"/>
          <a:stretch/>
        </p:blipFill>
        <p:spPr>
          <a:xfrm>
            <a:off x="9817708" y="1959480"/>
            <a:ext cx="2373120" cy="3200040"/>
          </a:xfrm>
          <a:prstGeom prst="rect">
            <a:avLst/>
          </a:prstGeom>
          <a:ln w="0">
            <a:noFill/>
          </a:ln>
        </p:spPr>
      </p:pic>
      <p:pic>
        <p:nvPicPr>
          <p:cNvPr id="269" name="Imagem 17"/>
          <p:cNvPicPr/>
          <p:nvPr/>
        </p:nvPicPr>
        <p:blipFill>
          <a:blip r:embed="rId11"/>
          <a:stretch/>
        </p:blipFill>
        <p:spPr>
          <a:xfrm>
            <a:off x="7877668" y="2005920"/>
            <a:ext cx="2287800" cy="30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0EB4A4D-C64E-4EB6-8D71-843186EC9F5C}"/>
              </a:ext>
            </a:extLst>
          </p:cNvPr>
          <p:cNvSpPr/>
          <p:nvPr/>
        </p:nvSpPr>
        <p:spPr>
          <a:xfrm>
            <a:off x="4429228" y="2459503"/>
            <a:ext cx="2719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spc="-1" dirty="0">
                <a:solidFill>
                  <a:srgbClr val="000000"/>
                </a:solidFill>
                <a:latin typeface="Arial"/>
                <a:ea typeface="DejaVu Sans"/>
              </a:rPr>
              <a:t>Obrigada</a:t>
            </a:r>
            <a:endParaRPr lang="pt-BR" sz="48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11E2ED1-C88D-47DE-859A-5140E0EF8EB5}"/>
              </a:ext>
            </a:extLst>
          </p:cNvPr>
          <p:cNvSpPr/>
          <p:nvPr/>
        </p:nvSpPr>
        <p:spPr>
          <a:xfrm>
            <a:off x="4635598" y="3382835"/>
            <a:ext cx="230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pc="-1" dirty="0">
                <a:solidFill>
                  <a:srgbClr val="000000"/>
                </a:solidFill>
                <a:latin typeface="Arial"/>
                <a:ea typeface="DejaVu Sans"/>
              </a:rPr>
              <a:t>www.saude.pr.gov.br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813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Saúde infantil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161EC4B-0740-485B-A051-9324DE79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06" y="958320"/>
            <a:ext cx="3233825" cy="22811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57E326A-9B29-4923-A52C-B6F4A35CD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751" y="4042726"/>
            <a:ext cx="4075755" cy="26381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B4AC6A-818C-4043-85EF-9E1D22F24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925" y="736378"/>
            <a:ext cx="3035115" cy="23545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Cobertura vacinal em criança de até 12 meses de idade, 2023.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5C4CDE-16B3-4FA0-866C-6324AC719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12" y="1759373"/>
            <a:ext cx="11316833" cy="3844721"/>
          </a:xfrm>
          <a:prstGeom prst="rect">
            <a:avLst/>
          </a:prstGeom>
        </p:spPr>
      </p:pic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089B1A45-8742-40E9-98C4-4227AA57720F}"/>
              </a:ext>
            </a:extLst>
          </p:cNvPr>
          <p:cNvSpPr txBox="1">
            <a:spLocks/>
          </p:cNvSpPr>
          <p:nvPr/>
        </p:nvSpPr>
        <p:spPr>
          <a:xfrm>
            <a:off x="425512" y="6477969"/>
            <a:ext cx="3816424" cy="2983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SIPNI, 22/05/2023</a:t>
            </a:r>
            <a:r>
              <a:rPr lang="pt-BR" sz="10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994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Cobertura vacinal em criança de até 12 meses de idade, 2023.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750465-0F33-4660-A1BE-60EA4C9440AD}"/>
              </a:ext>
            </a:extLst>
          </p:cNvPr>
          <p:cNvSpPr txBox="1">
            <a:spLocks/>
          </p:cNvSpPr>
          <p:nvPr/>
        </p:nvSpPr>
        <p:spPr>
          <a:xfrm>
            <a:off x="239040" y="6477969"/>
            <a:ext cx="3816424" cy="2983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SIPNI, 22/05/2023</a:t>
            </a:r>
            <a:r>
              <a:rPr lang="pt-BR" sz="10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7EAC3C-5314-4983-A476-DBFBC12DF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93" y="1656784"/>
            <a:ext cx="11247948" cy="384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8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AE75B3-D533-4193-B9CF-79C86B867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66" y="170392"/>
            <a:ext cx="2530574" cy="254193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06285DE-374A-43D1-8248-F945541D4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952" y="474506"/>
            <a:ext cx="4710956" cy="242260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484ACFC-4C5F-41CF-AAF2-D308FBD66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68" y="4004841"/>
            <a:ext cx="4351463" cy="26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11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Cobertura vacinal contra a COVID-19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58DBC07-B614-4ACF-B707-69DB5F893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33" y="1258433"/>
            <a:ext cx="10074125" cy="4909666"/>
          </a:xfrm>
          <a:prstGeom prst="rect">
            <a:avLst/>
          </a:prstGeom>
        </p:spPr>
      </p:pic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3395213C-F292-4783-84C8-A37FD0D20B65}"/>
              </a:ext>
            </a:extLst>
          </p:cNvPr>
          <p:cNvSpPr txBox="1">
            <a:spLocks/>
          </p:cNvSpPr>
          <p:nvPr/>
        </p:nvSpPr>
        <p:spPr bwMode="auto">
          <a:xfrm>
            <a:off x="1118486" y="6227478"/>
            <a:ext cx="3888432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000" b="0" dirty="0">
                <a:latin typeface="Arial" panose="020B0604020202020204" pitchFamily="34" charset="0"/>
                <a:cs typeface="Arial" panose="020B0604020202020204" pitchFamily="34" charset="0"/>
              </a:rPr>
              <a:t>Fonte: Dados do </a:t>
            </a:r>
            <a:r>
              <a:rPr lang="pt-BR"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OpenDatasus</a:t>
            </a:r>
            <a:r>
              <a:rPr lang="pt-BR" sz="1000" b="0" dirty="0">
                <a:latin typeface="Arial" panose="020B0604020202020204" pitchFamily="34" charset="0"/>
                <a:cs typeface="Arial" panose="020B0604020202020204" pitchFamily="34" charset="0"/>
              </a:rPr>
              <a:t>, 20/06/2023.</a:t>
            </a:r>
          </a:p>
        </p:txBody>
      </p:sp>
    </p:spTree>
    <p:extLst>
      <p:ext uri="{BB962C8B-B14F-4D97-AF65-F5344CB8AC3E}">
        <p14:creationId xmlns:p14="http://schemas.microsoft.com/office/powerpoint/2010/main" val="2078875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Cobertura vacinal COVID-19 bivalente, DR, pop 18 anos +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87DA8F3-D860-4703-8882-9FBFF4FDE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72" y="958320"/>
            <a:ext cx="5715000" cy="5371042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04774E-0F84-4948-B0D3-5647D0A71DFE}"/>
              </a:ext>
            </a:extLst>
          </p:cNvPr>
          <p:cNvSpPr txBox="1">
            <a:spLocks/>
          </p:cNvSpPr>
          <p:nvPr/>
        </p:nvSpPr>
        <p:spPr bwMode="auto">
          <a:xfrm>
            <a:off x="1565872" y="6459577"/>
            <a:ext cx="3888432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000" b="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LocalizaSus</a:t>
            </a:r>
            <a:r>
              <a:rPr lang="pt-BR" sz="1000" b="0" dirty="0">
                <a:latin typeface="Arial" panose="020B0604020202020204" pitchFamily="34" charset="0"/>
                <a:cs typeface="Arial" panose="020B0604020202020204" pitchFamily="34" charset="0"/>
              </a:rPr>
              <a:t>, 20/06/2023.</a:t>
            </a:r>
          </a:p>
        </p:txBody>
      </p:sp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04D7E755-A72C-4FD9-BF3D-5B5CB29AED43}"/>
              </a:ext>
            </a:extLst>
          </p:cNvPr>
          <p:cNvSpPr txBox="1">
            <a:spLocks/>
          </p:cNvSpPr>
          <p:nvPr/>
        </p:nvSpPr>
        <p:spPr bwMode="auto">
          <a:xfrm>
            <a:off x="7561184" y="3975494"/>
            <a:ext cx="4217374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Total de doses distribuídas: 2.159.282</a:t>
            </a:r>
          </a:p>
          <a:p>
            <a:pPr algn="just">
              <a:spcBef>
                <a:spcPts val="0"/>
              </a:spcBef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Dose em estoque </a:t>
            </a:r>
            <a:r>
              <a:rPr lang="pt-BR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Cemepar</a:t>
            </a: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: 153.504</a:t>
            </a:r>
          </a:p>
          <a:p>
            <a:pPr algn="just">
              <a:spcBef>
                <a:spcPts val="0"/>
              </a:spcBef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Dose em estoque nos municípios: 244.326</a:t>
            </a:r>
          </a:p>
        </p:txBody>
      </p:sp>
    </p:spTree>
    <p:extLst>
      <p:ext uri="{BB962C8B-B14F-4D97-AF65-F5344CB8AC3E}">
        <p14:creationId xmlns:p14="http://schemas.microsoft.com/office/powerpoint/2010/main" val="314228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25ª Campanha contra a Influenza - doses aplicadas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04774E-0F84-4948-B0D3-5647D0A71DFE}"/>
              </a:ext>
            </a:extLst>
          </p:cNvPr>
          <p:cNvSpPr txBox="1">
            <a:spLocks/>
          </p:cNvSpPr>
          <p:nvPr/>
        </p:nvSpPr>
        <p:spPr bwMode="auto">
          <a:xfrm>
            <a:off x="813994" y="4247848"/>
            <a:ext cx="3888432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000" b="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LocalizaSus</a:t>
            </a:r>
            <a:r>
              <a:rPr lang="pt-BR" sz="1000" b="0" dirty="0">
                <a:latin typeface="Arial" panose="020B0604020202020204" pitchFamily="34" charset="0"/>
                <a:cs typeface="Arial" panose="020B0604020202020204" pitchFamily="34" charset="0"/>
              </a:rPr>
              <a:t>, 27/06/2023.</a:t>
            </a:r>
          </a:p>
        </p:txBody>
      </p:sp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04D7E755-A72C-4FD9-BF3D-5B5CB29AED43}"/>
              </a:ext>
            </a:extLst>
          </p:cNvPr>
          <p:cNvSpPr txBox="1">
            <a:spLocks/>
          </p:cNvSpPr>
          <p:nvPr/>
        </p:nvSpPr>
        <p:spPr bwMode="auto">
          <a:xfrm>
            <a:off x="813994" y="6219078"/>
            <a:ext cx="4217374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grupos prioritários: criança, trabalhadores de saúde, gestantes, puérperas, indígenas, idosos e professores</a:t>
            </a:r>
          </a:p>
        </p:txBody>
      </p:sp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25797441-4400-4D7E-AF06-38F05561400C}"/>
              </a:ext>
            </a:extLst>
          </p:cNvPr>
          <p:cNvSpPr txBox="1">
            <a:spLocks/>
          </p:cNvSpPr>
          <p:nvPr/>
        </p:nvSpPr>
        <p:spPr bwMode="auto">
          <a:xfrm>
            <a:off x="6518526" y="5730191"/>
            <a:ext cx="4771145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Total de doses distribuídas: 4.052.000</a:t>
            </a:r>
          </a:p>
          <a:p>
            <a:pPr algn="just">
              <a:spcBef>
                <a:spcPts val="0"/>
              </a:spcBef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Dose em estoque </a:t>
            </a:r>
            <a:r>
              <a:rPr lang="pt-BR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Cemepar</a:t>
            </a: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: zero</a:t>
            </a:r>
          </a:p>
          <a:p>
            <a:pPr algn="just">
              <a:spcBef>
                <a:spcPts val="0"/>
              </a:spcBef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Dose em estoque nos municípios: 908.740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32D116-3EB8-42BA-B275-328E664CF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69" y="1104811"/>
            <a:ext cx="8122318" cy="30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41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37A9626-6AA5-47B7-A18B-3810DC4EA4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786611"/>
              </p:ext>
            </p:extLst>
          </p:nvPr>
        </p:nvGraphicFramePr>
        <p:xfrm>
          <a:off x="1004935" y="1752618"/>
          <a:ext cx="8492150" cy="3978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laceHolder 1">
            <a:extLst>
              <a:ext uri="{FF2B5EF4-FFF2-40B4-BE49-F238E27FC236}">
                <a16:creationId xmlns:a16="http://schemas.microsoft.com/office/drawing/2014/main" id="{9B65CF03-CA0E-4C61-83CC-DDED41841429}"/>
              </a:ext>
            </a:extLst>
          </p:cNvPr>
          <p:cNvSpPr txBox="1">
            <a:spLocks/>
          </p:cNvSpPr>
          <p:nvPr/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Série histórica da cobertura vacinal em &lt; 1 ano  - Paraná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77A4332-A451-449D-8F7F-835B08C29DBF}"/>
              </a:ext>
            </a:extLst>
          </p:cNvPr>
          <p:cNvCxnSpPr/>
          <p:nvPr/>
        </p:nvCxnSpPr>
        <p:spPr>
          <a:xfrm>
            <a:off x="1484768" y="2534970"/>
            <a:ext cx="79308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FD0848F-AABF-44B8-9E52-B8573B7CFD9C}"/>
              </a:ext>
            </a:extLst>
          </p:cNvPr>
          <p:cNvSpPr txBox="1"/>
          <p:nvPr/>
        </p:nvSpPr>
        <p:spPr>
          <a:xfrm>
            <a:off x="9497085" y="2281473"/>
            <a:ext cx="1285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Meta 95%</a:t>
            </a:r>
          </a:p>
        </p:txBody>
      </p:sp>
    </p:spTree>
    <p:extLst>
      <p:ext uri="{BB962C8B-B14F-4D97-AF65-F5344CB8AC3E}">
        <p14:creationId xmlns:p14="http://schemas.microsoft.com/office/powerpoint/2010/main" val="24821078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1759</TotalTime>
  <Words>280</Words>
  <Application>Microsoft Office PowerPoint</Application>
  <PresentationFormat>Widescreen</PresentationFormat>
  <Paragraphs>42</Paragraphs>
  <Slides>13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DejaVu Sans</vt:lpstr>
      <vt:lpstr>Times New Roman</vt:lpstr>
      <vt:lpstr>Tema do Office</vt:lpstr>
      <vt:lpstr>Apresentação do PowerPoint</vt:lpstr>
      <vt:lpstr>Saúde infantil</vt:lpstr>
      <vt:lpstr>Cobertura vacinal em criança de até 12 meses de idade, 2023.</vt:lpstr>
      <vt:lpstr>Cobertura vacinal em criança de até 12 meses de idade, 2023.</vt:lpstr>
      <vt:lpstr>Apresentação do PowerPoint</vt:lpstr>
      <vt:lpstr>Cobertura vacinal contra a COVID-19</vt:lpstr>
      <vt:lpstr>Cobertura vacinal COVID-19 bivalente, DR, pop 18 anos +</vt:lpstr>
      <vt:lpstr>25ª Campanha contra a Influenza - doses aplicadas</vt:lpstr>
      <vt:lpstr>Apresentação do PowerPoint</vt:lpstr>
      <vt:lpstr>Distribuição de imunobiológicos ao PR</vt:lpstr>
      <vt:lpstr>Estratégias de enfrentamento ao envio reduzido de vacinas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Márcio Popia</dc:creator>
  <cp:lastModifiedBy>Virginia Dobkowski Franco dos Santos</cp:lastModifiedBy>
  <cp:revision>148</cp:revision>
  <cp:lastPrinted>2019-02-12T10:51:29Z</cp:lastPrinted>
  <dcterms:created xsi:type="dcterms:W3CDTF">2019-02-06T16:41:46Z</dcterms:created>
  <dcterms:modified xsi:type="dcterms:W3CDTF">2023-06-28T11:09:05Z</dcterms:modified>
</cp:coreProperties>
</file>