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491" r:id="rId3"/>
    <p:sldId id="371" r:id="rId4"/>
    <p:sldId id="472" r:id="rId5"/>
    <p:sldId id="336" r:id="rId6"/>
    <p:sldId id="339" r:id="rId7"/>
    <p:sldId id="337" r:id="rId8"/>
    <p:sldId id="352" r:id="rId9"/>
    <p:sldId id="359" r:id="rId10"/>
    <p:sldId id="360" r:id="rId11"/>
    <p:sldId id="490" r:id="rId12"/>
    <p:sldId id="266" r:id="rId13"/>
  </p:sldIdLst>
  <p:sldSz cx="12188825" cy="6858000"/>
  <p:notesSz cx="6796088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04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CENTRAL\SVS\DEVE\SVS-DVVPI\VACINAS\4.%20COVID%2019\LOG&#205;STICA,%20DISTRIBUI&#199;&#195;O,%20ESTOQUES%20E%20COBERTURA\COBERTURA%20VACINAL%20-%20DASHBOARD\2022\grafico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Doses aplicadas de vacina contra a Covid-19 no Paraná - 23/02/2022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D1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Planilha1!$B$2:$S$2</c:f>
              <c:strCache>
                <c:ptCount val="18"/>
                <c:pt idx="0">
                  <c:v>6m a 2a</c:v>
                </c:pt>
                <c:pt idx="1">
                  <c:v>3 a 4</c:v>
                </c:pt>
                <c:pt idx="2">
                  <c:v>5 a 11</c:v>
                </c:pt>
                <c:pt idx="3">
                  <c:v>12 a 17</c:v>
                </c:pt>
                <c:pt idx="4">
                  <c:v>18 a 19</c:v>
                </c:pt>
                <c:pt idx="5">
                  <c:v>20 a 24</c:v>
                </c:pt>
                <c:pt idx="6">
                  <c:v>25 a 29</c:v>
                </c:pt>
                <c:pt idx="7">
                  <c:v>30 a 34</c:v>
                </c:pt>
                <c:pt idx="8">
                  <c:v>35 a 39</c:v>
                </c:pt>
                <c:pt idx="9">
                  <c:v>40 a 44</c:v>
                </c:pt>
                <c:pt idx="10">
                  <c:v>45 a 49</c:v>
                </c:pt>
                <c:pt idx="11">
                  <c:v>50 a 54</c:v>
                </c:pt>
                <c:pt idx="12">
                  <c:v>55 a 59</c:v>
                </c:pt>
                <c:pt idx="13">
                  <c:v>60 a 64</c:v>
                </c:pt>
                <c:pt idx="14">
                  <c:v>65 a 69</c:v>
                </c:pt>
                <c:pt idx="15">
                  <c:v>70 a 74</c:v>
                </c:pt>
                <c:pt idx="16">
                  <c:v>75 a 79</c:v>
                </c:pt>
                <c:pt idx="17">
                  <c:v>80 e mais</c:v>
                </c:pt>
              </c:strCache>
            </c:strRef>
          </c:cat>
          <c:val>
            <c:numRef>
              <c:f>Planilha1!$B$3:$S$3</c:f>
              <c:numCache>
                <c:formatCode>0.00%</c:formatCode>
                <c:ptCount val="18"/>
                <c:pt idx="0">
                  <c:v>5.8099999999999999E-2</c:v>
                </c:pt>
                <c:pt idx="1">
                  <c:v>0.3085</c:v>
                </c:pt>
                <c:pt idx="2">
                  <c:v>0.75590000000000002</c:v>
                </c:pt>
                <c:pt idx="3">
                  <c:v>0.94420000000000004</c:v>
                </c:pt>
                <c:pt idx="4">
                  <c:v>0.99970000000000003</c:v>
                </c:pt>
                <c:pt idx="5">
                  <c:v>1.0513999999999999</c:v>
                </c:pt>
                <c:pt idx="6">
                  <c:v>0.98699999999999999</c:v>
                </c:pt>
                <c:pt idx="7">
                  <c:v>0.98880000000000001</c:v>
                </c:pt>
                <c:pt idx="8">
                  <c:v>1.0144</c:v>
                </c:pt>
                <c:pt idx="9">
                  <c:v>1.0125</c:v>
                </c:pt>
                <c:pt idx="10">
                  <c:v>0.99739999999999995</c:v>
                </c:pt>
                <c:pt idx="11">
                  <c:v>0.99670000000000003</c:v>
                </c:pt>
                <c:pt idx="12">
                  <c:v>1.022</c:v>
                </c:pt>
                <c:pt idx="13">
                  <c:v>1.0437000000000001</c:v>
                </c:pt>
                <c:pt idx="14">
                  <c:v>1.0559000000000001</c:v>
                </c:pt>
                <c:pt idx="15">
                  <c:v>1.0415000000000001</c:v>
                </c:pt>
                <c:pt idx="16">
                  <c:v>1.0374000000000001</c:v>
                </c:pt>
                <c:pt idx="17">
                  <c:v>0.99029999999999996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5-41A9-A76B-B479B4ED3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1264"/>
        <c:axId val="37452800"/>
      </c:barChart>
      <c:lineChart>
        <c:grouping val="standard"/>
        <c:varyColors val="0"/>
        <c:ser>
          <c:idx val="1"/>
          <c:order val="1"/>
          <c:tx>
            <c:strRef>
              <c:f>Planilha1!$A$4</c:f>
              <c:strCache>
                <c:ptCount val="1"/>
                <c:pt idx="0">
                  <c:v>D2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Planilha1!$B$2:$S$2</c:f>
              <c:strCache>
                <c:ptCount val="18"/>
                <c:pt idx="0">
                  <c:v>6m a 2a</c:v>
                </c:pt>
                <c:pt idx="1">
                  <c:v>3 a 4</c:v>
                </c:pt>
                <c:pt idx="2">
                  <c:v>5 a 11</c:v>
                </c:pt>
                <c:pt idx="3">
                  <c:v>12 a 17</c:v>
                </c:pt>
                <c:pt idx="4">
                  <c:v>18 a 19</c:v>
                </c:pt>
                <c:pt idx="5">
                  <c:v>20 a 24</c:v>
                </c:pt>
                <c:pt idx="6">
                  <c:v>25 a 29</c:v>
                </c:pt>
                <c:pt idx="7">
                  <c:v>30 a 34</c:v>
                </c:pt>
                <c:pt idx="8">
                  <c:v>35 a 39</c:v>
                </c:pt>
                <c:pt idx="9">
                  <c:v>40 a 44</c:v>
                </c:pt>
                <c:pt idx="10">
                  <c:v>45 a 49</c:v>
                </c:pt>
                <c:pt idx="11">
                  <c:v>50 a 54</c:v>
                </c:pt>
                <c:pt idx="12">
                  <c:v>55 a 59</c:v>
                </c:pt>
                <c:pt idx="13">
                  <c:v>60 a 64</c:v>
                </c:pt>
                <c:pt idx="14">
                  <c:v>65 a 69</c:v>
                </c:pt>
                <c:pt idx="15">
                  <c:v>70 a 74</c:v>
                </c:pt>
                <c:pt idx="16">
                  <c:v>75 a 79</c:v>
                </c:pt>
                <c:pt idx="17">
                  <c:v>80 e mais</c:v>
                </c:pt>
              </c:strCache>
            </c:strRef>
          </c:cat>
          <c:val>
            <c:numRef>
              <c:f>Planilha1!$B$4:$S$4</c:f>
              <c:numCache>
                <c:formatCode>0.00%</c:formatCode>
                <c:ptCount val="18"/>
                <c:pt idx="0">
                  <c:v>0.32300000000000001</c:v>
                </c:pt>
                <c:pt idx="1">
                  <c:v>0.52300000000000002</c:v>
                </c:pt>
                <c:pt idx="2">
                  <c:v>0.77339999999999998</c:v>
                </c:pt>
                <c:pt idx="3">
                  <c:v>0.86260000000000003</c:v>
                </c:pt>
                <c:pt idx="4">
                  <c:v>0.88980000000000004</c:v>
                </c:pt>
                <c:pt idx="5">
                  <c:v>0.90290000000000004</c:v>
                </c:pt>
                <c:pt idx="6">
                  <c:v>0.92020000000000002</c:v>
                </c:pt>
                <c:pt idx="7">
                  <c:v>0.93759999999999999</c:v>
                </c:pt>
                <c:pt idx="8">
                  <c:v>0.93979999999999997</c:v>
                </c:pt>
                <c:pt idx="9">
                  <c:v>0.95640000000000003</c:v>
                </c:pt>
                <c:pt idx="10">
                  <c:v>0.96090000000000009</c:v>
                </c:pt>
                <c:pt idx="11">
                  <c:v>0.96989999999999998</c:v>
                </c:pt>
                <c:pt idx="12">
                  <c:v>0.98</c:v>
                </c:pt>
                <c:pt idx="13">
                  <c:v>0.9778</c:v>
                </c:pt>
                <c:pt idx="14">
                  <c:v>0.99260000000000004</c:v>
                </c:pt>
                <c:pt idx="15">
                  <c:v>0.98660000000000003</c:v>
                </c:pt>
                <c:pt idx="16">
                  <c:v>0.98529999999999995</c:v>
                </c:pt>
                <c:pt idx="17">
                  <c:v>0.96430000000000005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5-41A9-A76B-B479B4ED3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51264"/>
        <c:axId val="37452800"/>
      </c:lineChart>
      <c:catAx>
        <c:axId val="374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7452800"/>
        <c:crosses val="autoZero"/>
        <c:auto val="1"/>
        <c:lblAlgn val="ctr"/>
        <c:lblOffset val="100"/>
        <c:noMultiLvlLbl val="0"/>
      </c:catAx>
      <c:valAx>
        <c:axId val="374528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745126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805E6DC-2EC3-4B10-98E5-CE6EC783DC69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1E97887-7FED-4280-BFE9-8014B7CB6B7A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2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26F4F3B-71EE-45CC-8A1D-38C59109A36E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3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2D5B080B-FF9C-4151-85AD-B11EA40D71A0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4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EDE846F1-0DBF-4D33-80DB-65BFB0CD4B0C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7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7F6C1B51-CD36-4E98-A5DD-88EA827D57F5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EE123E2-5BBB-4628-BFD9-2C459428883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A16C1CB-4CAF-47E2-B9C5-9454683FCAC8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64179FD-9AA5-4094-94BC-6A4EDE3A675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871317C-D3F9-4B7B-AAB2-570C714CEAF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8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9645C80-C552-4C1F-A461-B3FC2AC3353F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91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EE123E2-5BBB-4628-BFD9-2C459428883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A16C1CB-4CAF-47E2-B9C5-9454683FCAC8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64179FD-9AA5-4094-94BC-6A4EDE3A675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871317C-D3F9-4B7B-AAB2-570C714CEAF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8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9645C80-C552-4C1F-A461-B3FC2AC3353F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32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EE123E2-5BBB-4628-BFD9-2C459428883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8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A16C1CB-4CAF-47E2-B9C5-9454683FCAC8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8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64179FD-9AA5-4094-94BC-6A4EDE3A675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8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871317C-D3F9-4B7B-AAB2-570C714CEAF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8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8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9645C80-C552-4C1F-A461-B3FC2AC3353F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8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32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EE123E2-5BBB-4628-BFD9-2C459428883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A16C1CB-4CAF-47E2-B9C5-9454683FCAC8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64179FD-9AA5-4094-94BC-6A4EDE3A675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871317C-D3F9-4B7B-AAB2-570C714CEAF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8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9645C80-C552-4C1F-A461-B3FC2AC3353F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8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F4908F4-9668-426D-A806-9AA45EB5F586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2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28A992A-F604-4DEC-96D0-9D0264F63BFD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3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62181377-59B5-4484-A827-6C1B266FAF49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4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C2772243-2946-4721-BCC5-003C0EEE3B78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227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DC105A9-6CF2-4D2B-B968-2CECC4A11B56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12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06075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97" y="5658518"/>
            <a:ext cx="10399596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393214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/>
          <p:nvPr/>
        </p:nvSpPr>
        <p:spPr>
          <a:xfrm>
            <a:off x="838080" y="6356520"/>
            <a:ext cx="273600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 Box 4"/>
          <p:cNvSpPr/>
          <p:nvPr/>
        </p:nvSpPr>
        <p:spPr>
          <a:xfrm>
            <a:off x="403704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5"/>
          <a:stretch/>
        </p:blipFill>
        <p:spPr>
          <a:xfrm>
            <a:off x="0" y="1440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/>
          <a:stretch/>
        </p:blipFill>
        <p:spPr>
          <a:xfrm>
            <a:off x="0" y="0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9"/>
          <p:cNvSpPr/>
          <p:nvPr/>
        </p:nvSpPr>
        <p:spPr>
          <a:xfrm>
            <a:off x="816120" y="6178020"/>
            <a:ext cx="52779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DVVPI - DIVISÃO DE VIGILÂNCIA DO PROGRAMA DE IMUNIZAÇÃO</a:t>
            </a:r>
            <a:endParaRPr lang="pt-BR" sz="12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COORDENADORIA DE VIGILÂNCIA EPIDEMIOLÓGICA</a:t>
            </a:r>
            <a:endParaRPr lang="pt-BR" sz="12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DIRETORIA DE ATENÇÃO E VIGILÂNCIA EM SAÚDE</a:t>
            </a:r>
            <a:endParaRPr lang="pt-BR" sz="1200" b="1" strike="noStrike" spc="-1" dirty="0">
              <a:latin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1B0440F-ADE0-4C03-8EA8-8CB837F593B3}"/>
              </a:ext>
            </a:extLst>
          </p:cNvPr>
          <p:cNvSpPr/>
          <p:nvPr/>
        </p:nvSpPr>
        <p:spPr>
          <a:xfrm>
            <a:off x="-1056443" y="2246180"/>
            <a:ext cx="928604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</a:rPr>
              <a:t>Campanha de Vacinação COVID-19</a:t>
            </a: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chemeClr val="bg1"/>
                </a:solidFill>
                <a:latin typeface="Arial"/>
              </a:rPr>
              <a:t>2023 e atualizações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EFC588-1CAC-4C06-B3A9-68AFE6C22F93}"/>
              </a:ext>
            </a:extLst>
          </p:cNvPr>
          <p:cNvSpPr txBox="1"/>
          <p:nvPr/>
        </p:nvSpPr>
        <p:spPr>
          <a:xfrm>
            <a:off x="9254836" y="6500459"/>
            <a:ext cx="293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15 de fevereiro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3">
            <a:extLst>
              <a:ext uri="{FF2B5EF4-FFF2-40B4-BE49-F238E27FC236}">
                <a16:creationId xmlns:a16="http://schemas.microsoft.com/office/drawing/2014/main" id="{07811A2A-6DDF-42C7-8A37-C77D52CD71CE}"/>
              </a:ext>
            </a:extLst>
          </p:cNvPr>
          <p:cNvSpPr/>
          <p:nvPr/>
        </p:nvSpPr>
        <p:spPr>
          <a:xfrm>
            <a:off x="418354" y="305634"/>
            <a:ext cx="10969943" cy="11427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algn="ctr">
              <a:lnSpc>
                <a:spcPct val="90000"/>
              </a:lnSpc>
              <a:defRPr/>
            </a:pPr>
            <a:r>
              <a:rPr lang="pt-BR" sz="3000" b="1" dirty="0"/>
              <a:t>IMPORTANTE</a:t>
            </a:r>
          </a:p>
        </p:txBody>
      </p:sp>
      <p:sp>
        <p:nvSpPr>
          <p:cNvPr id="61" name="CustomShape 4">
            <a:extLst>
              <a:ext uri="{FF2B5EF4-FFF2-40B4-BE49-F238E27FC236}">
                <a16:creationId xmlns:a16="http://schemas.microsoft.com/office/drawing/2014/main" id="{7E561EE6-1DE7-48CC-B065-7D6E422EF4B9}"/>
              </a:ext>
            </a:extLst>
          </p:cNvPr>
          <p:cNvSpPr/>
          <p:nvPr/>
        </p:nvSpPr>
        <p:spPr>
          <a:xfrm>
            <a:off x="516010" y="1589308"/>
            <a:ext cx="11352116" cy="87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977" tIns="44988" rIns="89977" bIns="4498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b="1" spc="-1" dirty="0"/>
              <a:t>Estados e municípios podem avançar na vacinação a depender da disponibilidade de imunizantes, aceitação da população, ritmo de vacinação e da situação epidemiológica.</a:t>
            </a:r>
            <a:endParaRPr lang="pt-BR" sz="1799" spc="-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B9DFDA-FE75-438E-9566-CB4918D7BF27}"/>
              </a:ext>
            </a:extLst>
          </p:cNvPr>
          <p:cNvSpPr txBox="1"/>
          <p:nvPr/>
        </p:nvSpPr>
        <p:spPr>
          <a:xfrm>
            <a:off x="1004282" y="3508583"/>
            <a:ext cx="9959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FF0000"/>
                </a:solidFill>
              </a:rPr>
              <a:t>Priorizar: Vacinação de gestantes de 3º trimestre na fase 1 e fase 2</a:t>
            </a:r>
          </a:p>
        </p:txBody>
      </p:sp>
    </p:spTree>
    <p:extLst>
      <p:ext uri="{BB962C8B-B14F-4D97-AF65-F5344CB8AC3E}">
        <p14:creationId xmlns:p14="http://schemas.microsoft.com/office/powerpoint/2010/main" val="33953035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755B96F-4A93-4246-B7F8-CC8DE47CEEC1}"/>
              </a:ext>
            </a:extLst>
          </p:cNvPr>
          <p:cNvSpPr txBox="1"/>
          <p:nvPr/>
        </p:nvSpPr>
        <p:spPr>
          <a:xfrm>
            <a:off x="465969" y="1690624"/>
            <a:ext cx="11256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Distribuição no dia 23/02/2023 às Regionais de Saúde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205.200 doses de vacina bivalente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Atendimento de 100% da população indígena e 16% das demais populações da fase 1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FA082D-69AB-440A-A319-EA6A519C5FCA}"/>
              </a:ext>
            </a:extLst>
          </p:cNvPr>
          <p:cNvSpPr txBox="1"/>
          <p:nvPr/>
        </p:nvSpPr>
        <p:spPr>
          <a:xfrm>
            <a:off x="674703" y="464156"/>
            <a:ext cx="10085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Campanha de Vacinação contra a COVID-19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B6AD33-339F-46C1-B1A8-A685961B3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08" y="3083869"/>
            <a:ext cx="2407379" cy="31754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048D97-D3D9-4FB5-8FE8-46173CC6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50" y="3083869"/>
            <a:ext cx="2297871" cy="3175404"/>
          </a:xfrm>
          <a:prstGeom prst="rect">
            <a:avLst/>
          </a:prstGeom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C1D92736-6801-4DD8-A79D-5BA370C55A60}"/>
              </a:ext>
            </a:extLst>
          </p:cNvPr>
          <p:cNvSpPr/>
          <p:nvPr/>
        </p:nvSpPr>
        <p:spPr>
          <a:xfrm>
            <a:off x="4279753" y="4912529"/>
            <a:ext cx="2297871" cy="102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977" tIns="44988" rIns="89977" bIns="44988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t-BR" dirty="0"/>
          </a:p>
          <a:p>
            <a:pPr>
              <a:lnSpc>
                <a:spcPct val="150000"/>
              </a:lnSpc>
              <a:defRPr/>
            </a:pPr>
            <a:r>
              <a:rPr lang="pt-BR" sz="1200" b="1" spc="-1" dirty="0">
                <a:highlight>
                  <a:srgbClr val="FFFFFF"/>
                </a:highlight>
              </a:rPr>
              <a:t>Acesso ao novo BI da Campanha COVID-19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3CE0C3-4296-4F08-A729-E91E308E0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703" y="3178985"/>
            <a:ext cx="2138123" cy="21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2814934" y="667014"/>
            <a:ext cx="7092545" cy="3850541"/>
          </a:xfrm>
          <a:prstGeom prst="rect">
            <a:avLst/>
          </a:prstGeom>
          <a:noFill/>
          <a:ln w="9525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r>
              <a:rPr lang="pt-BR" sz="4800" b="1" strike="noStrike" spc="-1" dirty="0">
                <a:solidFill>
                  <a:srgbClr val="000000"/>
                </a:solidFill>
                <a:latin typeface="Noto Sans"/>
                <a:ea typeface="Microsoft YaHei"/>
              </a:rPr>
              <a:t>OBRIGADA</a:t>
            </a:r>
          </a:p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endParaRPr lang="pt-BR" sz="4800" b="1" spc="-1" dirty="0">
              <a:solidFill>
                <a:srgbClr val="000000"/>
              </a:solidFill>
              <a:latin typeface="Noto Sans"/>
              <a:ea typeface="Microsoft YaHei"/>
            </a:endParaRPr>
          </a:p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endParaRPr lang="pt-BR" sz="4800" b="1" strike="noStrike" spc="-1" dirty="0">
              <a:solidFill>
                <a:srgbClr val="000000"/>
              </a:solidFill>
              <a:latin typeface="Noto Sans"/>
              <a:ea typeface="Microsoft YaHei"/>
            </a:endParaRPr>
          </a:p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r>
              <a:rPr lang="pt-BR" sz="4000" b="1" spc="-1" dirty="0">
                <a:solidFill>
                  <a:srgbClr val="000000"/>
                </a:solidFill>
                <a:latin typeface="Noto Sans"/>
                <a:ea typeface="Microsoft YaHei"/>
              </a:rPr>
              <a:t>Divisão de Vigilância do Programa de Imunização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150" name="Imagem 149"/>
          <p:cNvPicPr/>
          <p:nvPr/>
        </p:nvPicPr>
        <p:blipFill>
          <a:blip r:embed="rId3"/>
          <a:stretch/>
        </p:blipFill>
        <p:spPr>
          <a:xfrm>
            <a:off x="73800" y="2160000"/>
            <a:ext cx="2265840" cy="376128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E2D4B6-FA00-4E99-92B0-C55AF0FB3820}"/>
              </a:ext>
            </a:extLst>
          </p:cNvPr>
          <p:cNvSpPr txBox="1"/>
          <p:nvPr/>
        </p:nvSpPr>
        <p:spPr>
          <a:xfrm>
            <a:off x="4944862" y="6006320"/>
            <a:ext cx="253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dvvpi@sesa.pr.gov.br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de rotina – crianças menores de 2 anos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02/2023.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25F9DB-314C-48E4-B276-58B17552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1" y="1461649"/>
            <a:ext cx="11127002" cy="37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9" y="209183"/>
            <a:ext cx="11665297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Cenário Geral Doses Aplicadas e Distribuídas – Campanha 2021-2022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Boletim epidemiológico Covid-19, 27/02/2023.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6580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1 – Total de doses distribuídas pelo Ministério da Saúde ao Paraná. Esse número contabiliza tanto as doses já recebidas quanto aquelas que estão em processo de distribuição.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2 – Considera-se o total de pessoas que recebeu a primeira ou a dose única contra a COVID-19.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3 – DA: Imunossuprimidos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4 – DR: Indivíduos que receberam mais uma dose, além do esquema primário.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5 – Engloba o quantitativo de doses aplicadas dos grupos: 1ª dose, 2ªdose e única, doses adicionais (DA) e doses de reforço (DR).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6 - Engloba o quantitativo de doses aplicadas de segundo reforço.</a:t>
            </a: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B7DA11-D171-466E-ACC4-B02800A4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684021"/>
            <a:ext cx="6091910" cy="52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contra Covid-19 – vacina monovalente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23/02/2023.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D3D28E0-BF02-404D-9C5E-D9E43359964D}"/>
              </a:ext>
            </a:extLst>
          </p:cNvPr>
          <p:cNvGraphicFramePr>
            <a:graphicFrameLocks/>
          </p:cNvGraphicFramePr>
          <p:nvPr/>
        </p:nvGraphicFramePr>
        <p:xfrm>
          <a:off x="1208087" y="1066800"/>
          <a:ext cx="97726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59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755B96F-4A93-4246-B7F8-CC8DE47CEEC1}"/>
              </a:ext>
            </a:extLst>
          </p:cNvPr>
          <p:cNvSpPr txBox="1"/>
          <p:nvPr/>
        </p:nvSpPr>
        <p:spPr>
          <a:xfrm>
            <a:off x="465969" y="1166842"/>
            <a:ext cx="112568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Realização da Campanha Nacional de Vacinação contra a Covid-19 – 2023 – Vacina Bivalente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Operacionalizar ações de vacinação com vacinas bivalentes para os grupos prioritários, ocorrendo por fases e de forma escalonada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Ressalta-se que o recebimento do reforço com a vacina bivalente está condicionado à existência de esquema primário (básico) completo (duas doses) com vacina monovalente.</a:t>
            </a:r>
          </a:p>
          <a:p>
            <a:pPr lvl="1"/>
            <a:endParaRPr lang="pt-BR" b="1" dirty="0"/>
          </a:p>
          <a:p>
            <a:r>
              <a:rPr lang="pt-BR" dirty="0"/>
              <a:t>Intensificar a vacinação com vacinas Covid-19 monovalentes, para a população de</a:t>
            </a:r>
            <a:r>
              <a:rPr lang="pt-BR" b="1" dirty="0"/>
              <a:t> 6 meses a 59 anos de idade não vacinada ou com esquemas vacinais incompletos</a:t>
            </a:r>
            <a:r>
              <a:rPr lang="pt-BR" dirty="0"/>
              <a:t>.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/>
              <a:t>Dose de reforço para crianças entre 5 e 11 anos de idade (11 anos, 11 meses e 29 dias).</a:t>
            </a:r>
          </a:p>
          <a:p>
            <a:endParaRPr lang="pt-BR" dirty="0"/>
          </a:p>
          <a:p>
            <a:r>
              <a:rPr lang="pt-BR" dirty="0"/>
              <a:t>Informar o encerramento das edições do PNO a partir da publicação do Informe Técnico Operacional de Vacinação conta a Covid-19 (fev. 2023). As atualizações pertinentes continuarão a ser realizadas por meio de notas e informes técnicos.</a:t>
            </a:r>
          </a:p>
          <a:p>
            <a:endParaRPr lang="pt-BR" dirty="0"/>
          </a:p>
          <a:p>
            <a:r>
              <a:rPr lang="pt-BR" dirty="0"/>
              <a:t>Comunicar que a dose adicional realizada nos esquemas primário em imunocomprometidos, passa </a:t>
            </a:r>
          </a:p>
          <a:p>
            <a:r>
              <a:rPr lang="pt-BR" dirty="0"/>
              <a:t>ser denominado </a:t>
            </a:r>
            <a:r>
              <a:rPr lang="pt-BR" b="1" dirty="0"/>
              <a:t>terceira dose</a:t>
            </a:r>
            <a:r>
              <a:rPr lang="pt-BR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FA082D-69AB-440A-A319-EA6A519C5FCA}"/>
              </a:ext>
            </a:extLst>
          </p:cNvPr>
          <p:cNvSpPr txBox="1"/>
          <p:nvPr/>
        </p:nvSpPr>
        <p:spPr>
          <a:xfrm>
            <a:off x="674703" y="464156"/>
            <a:ext cx="10085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PROPOSTA PNI - 2023</a:t>
            </a:r>
          </a:p>
        </p:txBody>
      </p:sp>
    </p:spTree>
    <p:extLst>
      <p:ext uri="{BB962C8B-B14F-4D97-AF65-F5344CB8AC3E}">
        <p14:creationId xmlns:p14="http://schemas.microsoft.com/office/powerpoint/2010/main" val="357208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3">
            <a:extLst>
              <a:ext uri="{FF2B5EF4-FFF2-40B4-BE49-F238E27FC236}">
                <a16:creationId xmlns:a16="http://schemas.microsoft.com/office/drawing/2014/main" id="{07811A2A-6DDF-42C7-8A37-C77D52CD71CE}"/>
              </a:ext>
            </a:extLst>
          </p:cNvPr>
          <p:cNvSpPr/>
          <p:nvPr/>
        </p:nvSpPr>
        <p:spPr>
          <a:xfrm>
            <a:off x="418354" y="305634"/>
            <a:ext cx="10969943" cy="11427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algn="ctr">
              <a:lnSpc>
                <a:spcPct val="90000"/>
              </a:lnSpc>
              <a:defRPr/>
            </a:pPr>
            <a:r>
              <a:rPr lang="pt-BR" sz="3000" b="1" dirty="0"/>
              <a:t>Atualizações -  Vacina Pfizer Bivalente (tampa cinza)</a:t>
            </a:r>
          </a:p>
        </p:txBody>
      </p:sp>
      <p:sp>
        <p:nvSpPr>
          <p:cNvPr id="61" name="CustomShape 4">
            <a:extLst>
              <a:ext uri="{FF2B5EF4-FFF2-40B4-BE49-F238E27FC236}">
                <a16:creationId xmlns:a16="http://schemas.microsoft.com/office/drawing/2014/main" id="{7E561EE6-1DE7-48CC-B065-7D6E422EF4B9}"/>
              </a:ext>
            </a:extLst>
          </p:cNvPr>
          <p:cNvSpPr/>
          <p:nvPr/>
        </p:nvSpPr>
        <p:spPr>
          <a:xfrm>
            <a:off x="418355" y="1027906"/>
            <a:ext cx="11352116" cy="50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977" tIns="44988" rIns="89977" bIns="4498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/>
              <a:t>Vacina Pfizer Bivalente (</a:t>
            </a:r>
            <a:r>
              <a:rPr lang="pt-BR" dirty="0" err="1"/>
              <a:t>booster</a:t>
            </a:r>
            <a:r>
              <a:rPr lang="pt-BR" dirty="0"/>
              <a:t> no sistema imunológico) </a:t>
            </a:r>
            <a:r>
              <a:rPr lang="pt-BR" dirty="0">
                <a:sym typeface="Wingdings" panose="05000000000000000000" pitchFamily="2" charset="2"/>
              </a:rPr>
              <a:t> inclui RNAm da cepa </a:t>
            </a:r>
            <a:r>
              <a:rPr lang="pt-BR" dirty="0"/>
              <a:t>ancestral de SARS-CoV-2 + BA.1 (</a:t>
            </a:r>
            <a:r>
              <a:rPr lang="pt-BR" dirty="0" err="1"/>
              <a:t>Ômicron</a:t>
            </a:r>
            <a:r>
              <a:rPr lang="pt-BR" dirty="0"/>
              <a:t>) e as variantes BA.4 e BA.5</a:t>
            </a:r>
          </a:p>
          <a:p>
            <a:pPr>
              <a:lnSpc>
                <a:spcPct val="150000"/>
              </a:lnSpc>
              <a:defRPr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/>
              <a:t>Indicada apenas para reforço</a:t>
            </a:r>
          </a:p>
          <a:p>
            <a:pPr>
              <a:lnSpc>
                <a:spcPct val="150000"/>
              </a:lnSpc>
              <a:defRPr/>
            </a:pPr>
            <a:endParaRPr lang="pt-BR" sz="1799" b="1" spc="-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spc="-1" dirty="0"/>
              <a:t>Frasco de 6 doses – cada dose terá 0,3 ml</a:t>
            </a:r>
          </a:p>
          <a:p>
            <a:pPr>
              <a:lnSpc>
                <a:spcPct val="150000"/>
              </a:lnSpc>
              <a:defRPr/>
            </a:pPr>
            <a:endParaRPr lang="pt-BR" sz="1799" spc="-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spc="-1" dirty="0"/>
              <a:t>Validade: -90°C a -60°C: 12 meses</a:t>
            </a:r>
          </a:p>
          <a:p>
            <a:pPr>
              <a:lnSpc>
                <a:spcPct val="150000"/>
              </a:lnSpc>
              <a:defRPr/>
            </a:pPr>
            <a:r>
              <a:rPr lang="pt-BR" sz="1799" spc="-1" dirty="0"/>
              <a:t>	       02°C a 08°C: 10 semanas</a:t>
            </a:r>
          </a:p>
          <a:p>
            <a:pPr>
              <a:lnSpc>
                <a:spcPct val="150000"/>
              </a:lnSpc>
              <a:defRPr/>
            </a:pPr>
            <a:r>
              <a:rPr lang="pt-BR" sz="1799" spc="-1" dirty="0"/>
              <a:t>                     12 horas após abertura do frasco</a:t>
            </a:r>
          </a:p>
          <a:p>
            <a:pPr>
              <a:lnSpc>
                <a:spcPct val="150000"/>
              </a:lnSpc>
              <a:defRPr/>
            </a:pPr>
            <a:endParaRPr lang="pt-BR" sz="1799" b="1" spc="-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b="1" spc="-1" dirty="0"/>
              <a:t>Diferencial: já vem diluída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A3E16-42FE-42C9-8EAF-BC757229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4" y="2149192"/>
            <a:ext cx="3720063" cy="2559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12D2B59-49FA-4A9A-907C-73E1E4AB1CFC}"/>
              </a:ext>
            </a:extLst>
          </p:cNvPr>
          <p:cNvSpPr txBox="1"/>
          <p:nvPr/>
        </p:nvSpPr>
        <p:spPr>
          <a:xfrm>
            <a:off x="4194698" y="6051906"/>
            <a:ext cx="6205491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Aprovada para uso apenas a partir de 12 anos de idade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CA71B3C-3131-41E2-ABD9-63BDF6BE891E}"/>
              </a:ext>
            </a:extLst>
          </p:cNvPr>
          <p:cNvSpPr/>
          <p:nvPr/>
        </p:nvSpPr>
        <p:spPr>
          <a:xfrm>
            <a:off x="2792027" y="6075874"/>
            <a:ext cx="1402671" cy="357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38555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FA082D-69AB-440A-A319-EA6A519C5FCA}"/>
              </a:ext>
            </a:extLst>
          </p:cNvPr>
          <p:cNvSpPr txBox="1"/>
          <p:nvPr/>
        </p:nvSpPr>
        <p:spPr>
          <a:xfrm>
            <a:off x="443883" y="148920"/>
            <a:ext cx="11332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GRUPOS PRIORITÁRIOS PARA VACINA BIVALENTE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B103C94-2478-43DF-9CEA-B5C4586E2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83302"/>
              </p:ext>
            </p:extLst>
          </p:nvPr>
        </p:nvGraphicFramePr>
        <p:xfrm>
          <a:off x="408373" y="702918"/>
          <a:ext cx="11367764" cy="546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13">
                  <a:extLst>
                    <a:ext uri="{9D8B030D-6E8A-4147-A177-3AD203B41FA5}">
                      <a16:colId xmlns:a16="http://schemas.microsoft.com/office/drawing/2014/main" val="3917424729"/>
                    </a:ext>
                  </a:extLst>
                </a:gridCol>
                <a:gridCol w="1438646">
                  <a:extLst>
                    <a:ext uri="{9D8B030D-6E8A-4147-A177-3AD203B41FA5}">
                      <a16:colId xmlns:a16="http://schemas.microsoft.com/office/drawing/2014/main" val="2730654944"/>
                    </a:ext>
                  </a:extLst>
                </a:gridCol>
                <a:gridCol w="8957605">
                  <a:extLst>
                    <a:ext uri="{9D8B030D-6E8A-4147-A177-3AD203B41FA5}">
                      <a16:colId xmlns:a16="http://schemas.microsoft.com/office/drawing/2014/main" val="1402303171"/>
                    </a:ext>
                  </a:extLst>
                </a:gridCol>
              </a:tblGrid>
              <a:tr h="31054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Previsão de início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Público alvo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540753"/>
                  </a:ext>
                </a:extLst>
              </a:tr>
              <a:tr h="17246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Fase 1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600" dirty="0"/>
                        <a:t>27/02/2023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Idosos com 70 anos e mais;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Pessoas vivendo em instituições de longa permanência (ILP), a partir de 12 anos, abrigados e seus trabalhadores;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Imunocomprometidos (a partir de 12 anos de idade);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Comunidades indígenas, ribeirinhas e quilombolas (a partir de 12 anos de idade).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19307"/>
                  </a:ext>
                </a:extLst>
              </a:tr>
              <a:tr h="6353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Fase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06/03/2023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Pessoas de 60 a 69 anos de idade;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38734"/>
                  </a:ext>
                </a:extLst>
              </a:tr>
              <a:tr h="6353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Fase 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20/03/2023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Gestantes e puérperas;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219458"/>
                  </a:ext>
                </a:extLst>
              </a:tr>
              <a:tr h="6353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Fase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17/04/2023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Trabalhadores da saúde;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708952"/>
                  </a:ext>
                </a:extLst>
              </a:tr>
              <a:tr h="6353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Fase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17/04/2023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Pessoas com deficiência permanente (a partir de 12 anos de idade);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População Privada de Liberdade (a partir de 18 anos de idade);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Adolescentes cumprindo medidas socioeducativas (menores de 18 anos);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dirty="0"/>
                        <a:t>Funcionários do sistema de privação de liberdade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812677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392C014-C8B9-4195-B4D9-D701D4F8ED9B}"/>
              </a:ext>
            </a:extLst>
          </p:cNvPr>
          <p:cNvSpPr txBox="1"/>
          <p:nvPr/>
        </p:nvSpPr>
        <p:spPr>
          <a:xfrm>
            <a:off x="443882" y="6187816"/>
            <a:ext cx="9428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Quadro 1 </a:t>
            </a:r>
            <a:r>
              <a:rPr lang="pt-BR" sz="1200" dirty="0"/>
              <a:t>– Grupos prioritários para vacinação com vacina bivalente distribuídos por fases .</a:t>
            </a:r>
          </a:p>
        </p:txBody>
      </p:sp>
    </p:spTree>
    <p:extLst>
      <p:ext uri="{BB962C8B-B14F-4D97-AF65-F5344CB8AC3E}">
        <p14:creationId xmlns:p14="http://schemas.microsoft.com/office/powerpoint/2010/main" val="260566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FA082D-69AB-440A-A319-EA6A519C5FCA}"/>
              </a:ext>
            </a:extLst>
          </p:cNvPr>
          <p:cNvSpPr txBox="1"/>
          <p:nvPr/>
        </p:nvSpPr>
        <p:spPr>
          <a:xfrm>
            <a:off x="372808" y="213064"/>
            <a:ext cx="10085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GRUPOS PRIORITÁRIOS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B103C94-2478-43DF-9CEA-B5C4586E2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90377"/>
              </p:ext>
            </p:extLst>
          </p:nvPr>
        </p:nvGraphicFramePr>
        <p:xfrm>
          <a:off x="1158120" y="917633"/>
          <a:ext cx="8294523" cy="491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717">
                  <a:extLst>
                    <a:ext uri="{9D8B030D-6E8A-4147-A177-3AD203B41FA5}">
                      <a16:colId xmlns:a16="http://schemas.microsoft.com/office/drawing/2014/main" val="3917424729"/>
                    </a:ext>
                  </a:extLst>
                </a:gridCol>
                <a:gridCol w="2887806">
                  <a:extLst>
                    <a:ext uri="{9D8B030D-6E8A-4147-A177-3AD203B41FA5}">
                      <a16:colId xmlns:a16="http://schemas.microsoft.com/office/drawing/2014/main" val="1402303171"/>
                    </a:ext>
                  </a:extLst>
                </a:gridCol>
              </a:tblGrid>
              <a:tr h="316014">
                <a:tc>
                  <a:txBody>
                    <a:bodyPr/>
                    <a:lstStyle/>
                    <a:p>
                      <a:r>
                        <a:rPr lang="pt-BR" sz="1500" dirty="0"/>
                        <a:t>Público alvo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População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540753"/>
                  </a:ext>
                </a:extLst>
              </a:tr>
              <a:tr h="271181">
                <a:tc>
                  <a:txBody>
                    <a:bodyPr/>
                    <a:lstStyle/>
                    <a:p>
                      <a:r>
                        <a:rPr lang="pt-BR" sz="1500" dirty="0"/>
                        <a:t>Idosos com 60 anos e mais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1.853.455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9307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r>
                        <a:rPr lang="pt-BR" sz="1500" dirty="0"/>
                        <a:t>Gestantes e puérperas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123.647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38734"/>
                  </a:ext>
                </a:extLst>
              </a:tr>
              <a:tr h="217028">
                <a:tc>
                  <a:txBody>
                    <a:bodyPr/>
                    <a:lstStyle/>
                    <a:p>
                      <a:r>
                        <a:rPr lang="pt-BR" sz="1500" dirty="0"/>
                        <a:t>Indígenas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23.909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19458"/>
                  </a:ext>
                </a:extLst>
              </a:tr>
              <a:tr h="287605"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rgbClr val="FF0000"/>
                          </a:solidFill>
                        </a:rPr>
                        <a:t>Ribeirinhos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rgbClr val="FF0000"/>
                          </a:solidFill>
                        </a:rPr>
                        <a:t>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708952"/>
                  </a:ext>
                </a:extLst>
              </a:tr>
              <a:tr h="278284">
                <a:tc>
                  <a:txBody>
                    <a:bodyPr/>
                    <a:lstStyle/>
                    <a:p>
                      <a:r>
                        <a:rPr lang="pt-BR" sz="1500" dirty="0"/>
                        <a:t>Residentes de ILPI a partir de 12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34.959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12677"/>
                  </a:ext>
                </a:extLst>
              </a:tr>
              <a:tr h="268962">
                <a:tc>
                  <a:txBody>
                    <a:bodyPr/>
                    <a:lstStyle/>
                    <a:p>
                      <a:r>
                        <a:rPr lang="pt-BR" sz="1500" i="0" dirty="0">
                          <a:solidFill>
                            <a:srgbClr val="FF0000"/>
                          </a:solidFill>
                        </a:rPr>
                        <a:t>Quilombolas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i="0" dirty="0"/>
                        <a:t>5.646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24331"/>
                  </a:ext>
                </a:extLst>
              </a:tr>
              <a:tr h="259640">
                <a:tc>
                  <a:txBody>
                    <a:bodyPr/>
                    <a:lstStyle/>
                    <a:p>
                      <a:r>
                        <a:rPr lang="pt-BR" sz="1500" dirty="0"/>
                        <a:t>Trabalhadores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303.026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82292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r>
                        <a:rPr lang="pt-BR" sz="1500" dirty="0"/>
                        <a:t>Pessoas imunocomprometidas a partir de 12a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74.883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56668"/>
                  </a:ext>
                </a:extLst>
              </a:tr>
              <a:tr h="320452">
                <a:tc>
                  <a:txBody>
                    <a:bodyPr/>
                    <a:lstStyle/>
                    <a:p>
                      <a:r>
                        <a:rPr lang="pt-BR" sz="1500" dirty="0"/>
                        <a:t>Pessoas com def. permanente acima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431.722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243471"/>
                  </a:ext>
                </a:extLst>
              </a:tr>
              <a:tr h="390618">
                <a:tc>
                  <a:txBody>
                    <a:bodyPr/>
                    <a:lstStyle/>
                    <a:p>
                      <a:r>
                        <a:rPr lang="pt-BR" sz="1500" dirty="0"/>
                        <a:t>Adolescentes em medidas socioeducativas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1.300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09641"/>
                  </a:ext>
                </a:extLst>
              </a:tr>
              <a:tr h="257452">
                <a:tc>
                  <a:txBody>
                    <a:bodyPr/>
                    <a:lstStyle/>
                    <a:p>
                      <a:r>
                        <a:rPr lang="pt-BR" sz="1500" dirty="0"/>
                        <a:t>População privada de liberdade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32.820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15665"/>
                  </a:ext>
                </a:extLst>
              </a:tr>
              <a:tr h="239253">
                <a:tc>
                  <a:txBody>
                    <a:bodyPr/>
                    <a:lstStyle/>
                    <a:p>
                      <a:r>
                        <a:rPr lang="pt-BR" sz="1500" dirty="0"/>
                        <a:t>Funcionários do sistema prisional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5.875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40118"/>
                  </a:ext>
                </a:extLst>
              </a:tr>
              <a:tr h="150033"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33003"/>
                  </a:ext>
                </a:extLst>
              </a:tr>
              <a:tr h="366265">
                <a:tc>
                  <a:txBody>
                    <a:bodyPr/>
                    <a:lstStyle/>
                    <a:p>
                      <a:r>
                        <a:rPr lang="pt-BR" sz="1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2.891.394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584018"/>
                  </a:ext>
                </a:extLst>
              </a:tr>
            </a:tbl>
          </a:graphicData>
        </a:graphic>
      </p:graphicFrame>
      <p:sp>
        <p:nvSpPr>
          <p:cNvPr id="5" name="CustomShape 4">
            <a:extLst>
              <a:ext uri="{FF2B5EF4-FFF2-40B4-BE49-F238E27FC236}">
                <a16:creationId xmlns:a16="http://schemas.microsoft.com/office/drawing/2014/main" id="{2CD58C5C-C650-426C-8A79-86AB82460AC2}"/>
              </a:ext>
            </a:extLst>
          </p:cNvPr>
          <p:cNvSpPr/>
          <p:nvPr/>
        </p:nvSpPr>
        <p:spPr>
          <a:xfrm>
            <a:off x="10049415" y="3309129"/>
            <a:ext cx="1402779" cy="454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977" tIns="44988" rIns="89977" bIns="4498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799" b="1" spc="-1" dirty="0">
                <a:solidFill>
                  <a:srgbClr val="000000"/>
                </a:solidFill>
              </a:rPr>
              <a:t>Meta: 90% </a:t>
            </a:r>
            <a:endParaRPr lang="pt-BR" sz="1799" b="1" spc="-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326176-5E6A-480F-9A4C-C9AFA027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221" y="1927261"/>
            <a:ext cx="1846836" cy="13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3">
            <a:extLst>
              <a:ext uri="{FF2B5EF4-FFF2-40B4-BE49-F238E27FC236}">
                <a16:creationId xmlns:a16="http://schemas.microsoft.com/office/drawing/2014/main" id="{07811A2A-6DDF-42C7-8A37-C77D52CD71CE}"/>
              </a:ext>
            </a:extLst>
          </p:cNvPr>
          <p:cNvSpPr/>
          <p:nvPr/>
        </p:nvSpPr>
        <p:spPr>
          <a:xfrm>
            <a:off x="418354" y="305634"/>
            <a:ext cx="10969943" cy="11427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algn="ctr">
              <a:lnSpc>
                <a:spcPct val="90000"/>
              </a:lnSpc>
              <a:defRPr/>
            </a:pPr>
            <a:r>
              <a:rPr lang="pt-BR" sz="3000" b="1" dirty="0"/>
              <a:t>Comprovação de condições especiais</a:t>
            </a:r>
          </a:p>
        </p:txBody>
      </p:sp>
      <p:sp>
        <p:nvSpPr>
          <p:cNvPr id="61" name="CustomShape 4">
            <a:extLst>
              <a:ext uri="{FF2B5EF4-FFF2-40B4-BE49-F238E27FC236}">
                <a16:creationId xmlns:a16="http://schemas.microsoft.com/office/drawing/2014/main" id="{7E561EE6-1DE7-48CC-B065-7D6E422EF4B9}"/>
              </a:ext>
            </a:extLst>
          </p:cNvPr>
          <p:cNvSpPr/>
          <p:nvPr/>
        </p:nvSpPr>
        <p:spPr>
          <a:xfrm>
            <a:off x="516010" y="1589308"/>
            <a:ext cx="11352116" cy="21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977" tIns="44988" rIns="89977" bIns="4498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b="1" spc="-1" dirty="0"/>
              <a:t>Gestantes: </a:t>
            </a:r>
            <a:r>
              <a:rPr lang="pt-BR" sz="1799" spc="-1" dirty="0"/>
              <a:t>carteirinha de pré-natal ou exames ou declaração médica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b="1" spc="-1" dirty="0"/>
              <a:t>Deficiência permanente e imunocomprometidos: </a:t>
            </a:r>
            <a:r>
              <a:rPr lang="pt-BR" sz="1799" spc="-1" dirty="0"/>
              <a:t>laudos médicos ou declaração médica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sz="1799" spc="-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sz="1799" spc="-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799" spc="-1" dirty="0"/>
              <a:t>Auto declarações não serão aceitas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B9DFDA-FE75-438E-9566-CB4918D7BF27}"/>
              </a:ext>
            </a:extLst>
          </p:cNvPr>
          <p:cNvSpPr txBox="1"/>
          <p:nvPr/>
        </p:nvSpPr>
        <p:spPr>
          <a:xfrm>
            <a:off x="2867379" y="4751457"/>
            <a:ext cx="7608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FF0000"/>
                </a:solidFill>
              </a:rPr>
              <a:t>Não é necessário prescrição médica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4692126-C126-4E48-B9DF-FC6087D36BA5}"/>
              </a:ext>
            </a:extLst>
          </p:cNvPr>
          <p:cNvSpPr/>
          <p:nvPr/>
        </p:nvSpPr>
        <p:spPr>
          <a:xfrm>
            <a:off x="1464708" y="4775425"/>
            <a:ext cx="1402671" cy="357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2444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16230</TotalTime>
  <Words>894</Words>
  <Application>Microsoft Office PowerPoint</Application>
  <PresentationFormat>Personalizar</PresentationFormat>
  <Paragraphs>157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Microsoft YaHei</vt:lpstr>
      <vt:lpstr>Arial</vt:lpstr>
      <vt:lpstr>Calibri</vt:lpstr>
      <vt:lpstr>DejaVu Sans</vt:lpstr>
      <vt:lpstr>Noto Sans</vt:lpstr>
      <vt:lpstr>Symbol</vt:lpstr>
      <vt:lpstr>Times New Roman</vt:lpstr>
      <vt:lpstr>Wingdings</vt:lpstr>
      <vt:lpstr>Office Theme</vt:lpstr>
      <vt:lpstr>Apresentação do PowerPoint</vt:lpstr>
      <vt:lpstr>Cobertura vacinal de rotina – crianças menores de 2 anos</vt:lpstr>
      <vt:lpstr>Cenário Geral Doses Aplicadas e Distribuídas – Campanha 2021-2022</vt:lpstr>
      <vt:lpstr>Cobertura vacinal contra Covid-19 – vacina monovalente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SESA</dc:creator>
  <dc:description/>
  <cp:lastModifiedBy>Virginia Dobkowski Franco dos Santos</cp:lastModifiedBy>
  <cp:revision>1113</cp:revision>
  <cp:lastPrinted>2021-06-14T23:43:57Z</cp:lastPrinted>
  <dcterms:created xsi:type="dcterms:W3CDTF">2019-05-27T16:04:40Z</dcterms:created>
  <dcterms:modified xsi:type="dcterms:W3CDTF">2023-03-02T11:08:14Z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Personalizar</vt:lpwstr>
  </property>
  <property fmtid="{D5CDD505-2E9C-101B-9397-08002B2CF9AE}" pid="4" name="Slides">
    <vt:i4>7</vt:i4>
  </property>
</Properties>
</file>