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1" r:id="rId2"/>
    <p:sldMasterId id="2147483652" r:id="rId3"/>
    <p:sldMasterId id="2147483653" r:id="rId4"/>
    <p:sldMasterId id="2147483654" r:id="rId5"/>
    <p:sldMasterId id="2147483655" r:id="rId6"/>
    <p:sldMasterId id="2147483656" r:id="rId7"/>
    <p:sldMasterId id="2147483657" r:id="rId8"/>
    <p:sldMasterId id="2147483658" r:id="rId9"/>
    <p:sldMasterId id="2147483659" r:id="rId10"/>
  </p:sldMasterIdLst>
  <p:notesMasterIdLst>
    <p:notesMasterId r:id="rId24"/>
  </p:notesMasterIdLst>
  <p:sldIdLst>
    <p:sldId id="256" r:id="rId11"/>
    <p:sldId id="508" r:id="rId12"/>
    <p:sldId id="472" r:id="rId13"/>
    <p:sldId id="475" r:id="rId14"/>
    <p:sldId id="504" r:id="rId15"/>
    <p:sldId id="509" r:id="rId16"/>
    <p:sldId id="515" r:id="rId17"/>
    <p:sldId id="510" r:id="rId18"/>
    <p:sldId id="513" r:id="rId19"/>
    <p:sldId id="511" r:id="rId20"/>
    <p:sldId id="514" r:id="rId21"/>
    <p:sldId id="507" r:id="rId22"/>
    <p:sldId id="282" r:id="rId23"/>
  </p:sldIdLst>
  <p:sldSz cx="12188825" cy="6858000"/>
  <p:notesSz cx="7104063" cy="102346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70">
          <p15:clr>
            <a:srgbClr val="A4A3A4"/>
          </p15:clr>
        </p15:guide>
        <p15:guide id="2" pos="225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ia Venze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05B87B-B842-44B2-8621-2BF6BEA6D37C}" v="202" dt="2023-12-07T16:31:18.334"/>
    <p1510:client id="{AE39A999-3808-4264-A999-4F805AB731F0}" v="26" dt="2023-12-07T17:01:50.8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970" y="18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70"/>
        <p:guide pos="225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1">
            <a:extLst>
              <a:ext uri="{FF2B5EF4-FFF2-40B4-BE49-F238E27FC236}">
                <a16:creationId xmlns:a16="http://schemas.microsoft.com/office/drawing/2014/main" id="{65552E63-B036-5C5B-EE85-B86559FDF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67" name="AutoShape 2">
            <a:extLst>
              <a:ext uri="{FF2B5EF4-FFF2-40B4-BE49-F238E27FC236}">
                <a16:creationId xmlns:a16="http://schemas.microsoft.com/office/drawing/2014/main" id="{C366BCB7-E7C2-0175-1ACD-7C3D384F0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68" name="AutoShape 3">
            <a:extLst>
              <a:ext uri="{FF2B5EF4-FFF2-40B4-BE49-F238E27FC236}">
                <a16:creationId xmlns:a16="http://schemas.microsoft.com/office/drawing/2014/main" id="{7A37266C-3827-3C61-999B-46574D225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69" name="AutoShape 4">
            <a:extLst>
              <a:ext uri="{FF2B5EF4-FFF2-40B4-BE49-F238E27FC236}">
                <a16:creationId xmlns:a16="http://schemas.microsoft.com/office/drawing/2014/main" id="{B481D9B7-8BA8-D33A-0DC1-F939ACCC6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0" name="AutoShape 5">
            <a:extLst>
              <a:ext uri="{FF2B5EF4-FFF2-40B4-BE49-F238E27FC236}">
                <a16:creationId xmlns:a16="http://schemas.microsoft.com/office/drawing/2014/main" id="{624FD0BD-A76C-D69A-3CF2-8FD39920D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1" name="AutoShape 6">
            <a:extLst>
              <a:ext uri="{FF2B5EF4-FFF2-40B4-BE49-F238E27FC236}">
                <a16:creationId xmlns:a16="http://schemas.microsoft.com/office/drawing/2014/main" id="{DFAF6BDC-2E12-152A-6793-CA03F4668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4063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2" name="AutoShape 7">
            <a:extLst>
              <a:ext uri="{FF2B5EF4-FFF2-40B4-BE49-F238E27FC236}">
                <a16:creationId xmlns:a16="http://schemas.microsoft.com/office/drawing/2014/main" id="{DDD08B5A-3890-C9B1-954F-E002D807E9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5650" cy="10236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3" name="AutoShape 8">
            <a:extLst>
              <a:ext uri="{FF2B5EF4-FFF2-40B4-BE49-F238E27FC236}">
                <a16:creationId xmlns:a16="http://schemas.microsoft.com/office/drawing/2014/main" id="{41808331-A87A-1F5B-B64A-19260AA0A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5650" cy="10236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4" name="AutoShape 9">
            <a:extLst>
              <a:ext uri="{FF2B5EF4-FFF2-40B4-BE49-F238E27FC236}">
                <a16:creationId xmlns:a16="http://schemas.microsoft.com/office/drawing/2014/main" id="{B4DEDA92-A8D5-214E-6210-E070715F4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5650" cy="102362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5" name="AutoShape 10">
            <a:extLst>
              <a:ext uri="{FF2B5EF4-FFF2-40B4-BE49-F238E27FC236}">
                <a16:creationId xmlns:a16="http://schemas.microsoft.com/office/drawing/2014/main" id="{522E707F-CD1F-6758-5843-2CD4B07DD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7238" cy="10237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6" name="AutoShape 11">
            <a:extLst>
              <a:ext uri="{FF2B5EF4-FFF2-40B4-BE49-F238E27FC236}">
                <a16:creationId xmlns:a16="http://schemas.microsoft.com/office/drawing/2014/main" id="{0CAB0337-CFF9-95AB-3D8D-942AB19F2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7238" cy="10237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7" name="AutoShape 12">
            <a:extLst>
              <a:ext uri="{FF2B5EF4-FFF2-40B4-BE49-F238E27FC236}">
                <a16:creationId xmlns:a16="http://schemas.microsoft.com/office/drawing/2014/main" id="{74BA1D88-869D-872D-8D66-953ECB51F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7238" cy="10237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8" name="AutoShape 13">
            <a:extLst>
              <a:ext uri="{FF2B5EF4-FFF2-40B4-BE49-F238E27FC236}">
                <a16:creationId xmlns:a16="http://schemas.microsoft.com/office/drawing/2014/main" id="{A40C4DA3-283F-602E-6A0F-A21C51D52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8825" cy="10239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79" name="AutoShape 14">
            <a:extLst>
              <a:ext uri="{FF2B5EF4-FFF2-40B4-BE49-F238E27FC236}">
                <a16:creationId xmlns:a16="http://schemas.microsoft.com/office/drawing/2014/main" id="{BDD2BB92-568B-7034-FA1D-398CF9150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8825" cy="102393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80" name="Text Box 15">
            <a:extLst>
              <a:ext uri="{FF2B5EF4-FFF2-40B4-BE49-F238E27FC236}">
                <a16:creationId xmlns:a16="http://schemas.microsoft.com/office/drawing/2014/main" id="{EC639BF7-E196-FB6A-62BE-4E97D76F0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307975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81" name="Text Box 16">
            <a:extLst>
              <a:ext uri="{FF2B5EF4-FFF2-40B4-BE49-F238E27FC236}">
                <a16:creationId xmlns:a16="http://schemas.microsoft.com/office/drawing/2014/main" id="{04D99C50-0D79-812A-96DD-5B63666A4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9075" y="0"/>
            <a:ext cx="307975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1282" name="Rectangle 17">
            <a:extLst>
              <a:ext uri="{FF2B5EF4-FFF2-40B4-BE49-F238E27FC236}">
                <a16:creationId xmlns:a16="http://schemas.microsoft.com/office/drawing/2014/main" id="{831B8521-7C1E-48B6-BA66-32350392CA4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53988" y="768350"/>
            <a:ext cx="6780212" cy="381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18">
            <a:extLst>
              <a:ext uri="{FF2B5EF4-FFF2-40B4-BE49-F238E27FC236}">
                <a16:creationId xmlns:a16="http://schemas.microsoft.com/office/drawing/2014/main" id="{5261C604-0573-4030-AD37-87FC3BFB2EA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2513"/>
            <a:ext cx="5667375" cy="458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 noProof="0"/>
          </a:p>
        </p:txBody>
      </p:sp>
      <p:sp>
        <p:nvSpPr>
          <p:cNvPr id="11284" name="Text Box 19">
            <a:extLst>
              <a:ext uri="{FF2B5EF4-FFF2-40B4-BE49-F238E27FC236}">
                <a16:creationId xmlns:a16="http://schemas.microsoft.com/office/drawing/2014/main" id="{0C901903-8159-E097-AB2D-1C1F8EA02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726613"/>
            <a:ext cx="3079750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814" tIns="47407" rIns="94814" bIns="47407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3" name="Rectangle 20">
            <a:extLst>
              <a:ext uri="{FF2B5EF4-FFF2-40B4-BE49-F238E27FC236}">
                <a16:creationId xmlns:a16="http://schemas.microsoft.com/office/drawing/2014/main" id="{BA7065F4-2C8F-4C71-AB3B-5FBC6A236CE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029075" y="9726613"/>
            <a:ext cx="3057525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1" tIns="48527" rIns="93321" bIns="48527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ts val="75"/>
              </a:spcBef>
              <a:spcAft>
                <a:spcPts val="75"/>
              </a:spcAft>
              <a:buSzPct val="10000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DejaVu Sans" pitchFamily="34" charset="0"/>
              </a:defRPr>
            </a:lvl1pPr>
          </a:lstStyle>
          <a:p>
            <a:fld id="{3824BE28-3775-493A-8AC4-5493A9D30E35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0">
            <a:extLst>
              <a:ext uri="{FF2B5EF4-FFF2-40B4-BE49-F238E27FC236}">
                <a16:creationId xmlns:a16="http://schemas.microsoft.com/office/drawing/2014/main" id="{C4577CF0-47A5-04F9-F67A-292EB9A252C8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60375" algn="l"/>
                <a:tab pos="925513" algn="l"/>
                <a:tab pos="1392238" algn="l"/>
                <a:tab pos="1857375" algn="l"/>
                <a:tab pos="2324100" algn="l"/>
                <a:tab pos="2789238" algn="l"/>
                <a:tab pos="3254375" algn="l"/>
                <a:tab pos="3721100" algn="l"/>
                <a:tab pos="4186238" algn="l"/>
                <a:tab pos="4652963" algn="l"/>
                <a:tab pos="5118100" algn="l"/>
                <a:tab pos="5584825" algn="l"/>
                <a:tab pos="6049963" algn="l"/>
                <a:tab pos="6516688" algn="l"/>
                <a:tab pos="6981825" algn="l"/>
                <a:tab pos="7446963" algn="l"/>
                <a:tab pos="7913688" algn="l"/>
                <a:tab pos="8378825" algn="l"/>
                <a:tab pos="8845550" algn="l"/>
                <a:tab pos="9310688" algn="l"/>
                <a:tab pos="9777413" algn="l"/>
                <a:tab pos="10242550" algn="l"/>
                <a:tab pos="10709275" algn="l"/>
                <a:tab pos="11174413" algn="l"/>
                <a:tab pos="11176000" algn="l"/>
                <a:tab pos="11177588" algn="l"/>
                <a:tab pos="1117917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</a:pPr>
            <a:fld id="{33DE7690-DC14-4DD5-A374-3C708B284259}" type="slidenum">
              <a:rPr lang="pt-BR" altLang="pt-BR"/>
              <a:pPr>
                <a:spcBef>
                  <a:spcPts val="75"/>
                </a:spcBef>
                <a:buClrTx/>
              </a:pPr>
              <a:t>1</a:t>
            </a:fld>
            <a:endParaRPr lang="pt-BR" altLang="pt-BR"/>
          </a:p>
        </p:txBody>
      </p:sp>
      <p:sp>
        <p:nvSpPr>
          <p:cNvPr id="13315" name="Rectangle 1">
            <a:extLst>
              <a:ext uri="{FF2B5EF4-FFF2-40B4-BE49-F238E27FC236}">
                <a16:creationId xmlns:a16="http://schemas.microsoft.com/office/drawing/2014/main" id="{FEF140C8-7D3D-42E4-2597-62C2807E96C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9225" y="768350"/>
            <a:ext cx="6799263" cy="3825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>
            <a:extLst>
              <a:ext uri="{FF2B5EF4-FFF2-40B4-BE49-F238E27FC236}">
                <a16:creationId xmlns:a16="http://schemas.microsoft.com/office/drawing/2014/main" id="{30251A38-E4D6-6BFA-28BA-D9F73DE9BC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76900" cy="45974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13317" name="Text Box 3">
            <a:extLst>
              <a:ext uri="{FF2B5EF4-FFF2-40B4-BE49-F238E27FC236}">
                <a16:creationId xmlns:a16="http://schemas.microsoft.com/office/drawing/2014/main" id="{0E10EE84-DC4B-AA57-4329-FA176FAE3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9075" y="9726613"/>
            <a:ext cx="306705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321" tIns="48527" rIns="93321" bIns="48527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4500" algn="l"/>
                <a:tab pos="893763" algn="l"/>
                <a:tab pos="1343025" algn="l"/>
                <a:tab pos="1792288" algn="l"/>
                <a:tab pos="2241550" algn="l"/>
                <a:tab pos="2690813" algn="l"/>
                <a:tab pos="3140075" algn="l"/>
                <a:tab pos="3589338" algn="l"/>
                <a:tab pos="4038600" algn="l"/>
                <a:tab pos="4487863" algn="l"/>
                <a:tab pos="4937125" algn="l"/>
                <a:tab pos="5386388" algn="l"/>
                <a:tab pos="5835650" algn="l"/>
                <a:tab pos="6284913" algn="l"/>
                <a:tab pos="6734175" algn="l"/>
                <a:tab pos="7183438" algn="l"/>
                <a:tab pos="7632700" algn="l"/>
                <a:tab pos="8081963" algn="l"/>
                <a:tab pos="8531225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</a:pPr>
            <a:fld id="{4D197C7B-6A17-44CF-8E63-598698FEA2BB}" type="slidenum">
              <a:rPr lang="pt-BR" altLang="pt-BR" b="0">
                <a:cs typeface="DejaVu Sans" pitchFamily="34" charset="0"/>
              </a:rPr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</a:pPr>
              <a:t>1</a:t>
            </a:fld>
            <a:endParaRPr lang="pt-BR" altLang="pt-BR" b="0">
              <a:cs typeface="DejaVu Sans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6A2270-1409-439B-B420-5BACDCDD67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1BFC72-DE64-405D-9030-BD9004FBF1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1969983-C7C5-4417-6DC4-47A46265CEB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CA9F76-8D1C-4538-ABDA-01BF6A6AFC9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1685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B4E8E0-E8A4-4155-8B8F-1CBFDC3AC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B87F488-6A14-43CB-8E74-2282865DD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61398C2-803D-B39F-2F6C-4E29BBF0876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609B1-96A7-4124-90EE-601A1C94F94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6872748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A1A897-51F5-4C0D-A9B7-68A8C6A8B4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CF7EB18-C60C-47DA-B46A-F10BDDFF7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B327CA-8F31-F22D-F608-A3E1F8C92E1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15D9CA-308E-4EDA-AB0B-F7ED8D443D7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5709401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81FC5C-3CEE-4E4E-A816-039756E85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65F5AD2-4EA0-456E-AE8B-97E712FCA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A71753-859C-26F7-8B09-1F5B13B3189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84DB1-7F9A-49B5-BB07-81DCEA67D76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084707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F75BE8-75B9-4E00-942D-073F246FA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3D96C05-FAE2-4245-AEDF-FC7BDF367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1142C7A-4B19-300D-F4E3-60AF150A0F3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76AD4-EE93-47EA-B59E-BEB562B25A2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9468631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CE19A4-520F-446D-9044-8D85D9C18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E6AAFE-666E-4A4E-B96D-A6C66CBAA8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18DC2FD-B613-4B79-96AF-61E8B6C60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48F706-2B77-92BF-F7D1-9B0081414E2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9F86F4-D7C9-404B-BD7C-FF0086D5E8E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8485636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437F30-44B1-47E7-A91F-79987948E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F51FEA9-A456-434C-9B53-D3F9F913C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C94E0B-73D4-4905-A0D0-4059F79F6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5CFDA60-2639-4B4A-992D-4BD5AACB2F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1D750D2-8494-4E37-8644-8D0F5AB875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F3C7F1D-A5AB-58B0-A831-F6F62F3DC81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F9A0AF-B432-454A-88FE-67149C784F1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1407298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C5F0D1-6F83-4FC9-A13F-DEDBFA05D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3B30DA5-B69E-B368-A3B5-157B4A15E43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35AA90-F209-4355-9553-3CEAAAFDCAD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6469021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3CD7B6E-B98D-224A-7CF8-554659929AD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F4765C-2AAE-4286-A8E4-64B543D77D5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1792673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98EBF3-AA25-4A86-A548-6533AD2D8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91AF5C8-417D-42D8-AFE8-8D0A93720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ADCD969-A57A-4149-8AA8-D6B6D1376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8FA816-97C1-34EA-A767-8447CF99E64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8E4ED6-BEE7-4A30-8AB1-38A4B5D478C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5555160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11AE40-E573-4CDE-8BF4-8BBAF111F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68E8044-FF21-4C7F-84C5-C7419B105C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33A1098-3B57-424A-B871-4C982B0EE4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576154D-C30D-FE42-B3E5-3AFAF7C8EF3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6641B-FCC5-45BA-B6FE-964EA252917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4920654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F26295-E63C-43F8-85A0-370C4260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7BD77F3-AFD9-402C-B043-A2EEE070A0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E823E8-4C0E-A506-9B47-2444543D18C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023272-5FE5-4B2C-A567-F99839CCDBA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72034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F786BB5-4B86-4271-83D1-F3A48C07C2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F4A6F4A-D6E8-48EC-B7A7-98459D733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FB819BF-EC95-AEC2-FC4C-24B88880912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C4E83C-E6B5-44A6-987C-4C13C674E0C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8880217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E9CA9D2-33F0-4379-A35C-E0C7FF20B5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9B3A5C6-4800-4CBF-AA21-CC68C67211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46D4775-DB35-553A-D719-212BF650284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1F685-C12F-4BBA-928B-A6A3226F709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33853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CA1715-5493-4151-8FC6-E72426C092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83315CD-2396-45DB-B9BB-85F958F88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6ECDA19-1E1E-7F99-6BC7-6F50D1492CB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B47FD6-F289-42E6-9B80-55B13087AB5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48533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821C8D-DD41-4B97-91C6-A7591B9D0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ACFCFCF-D860-4638-9B84-5BAA4C19C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DBD8865-61C6-F564-94B0-E1CFDFE69A2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028C67-EF08-4BA5-9834-5E1BA581E25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43973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D0F733-8CF2-40FD-A581-3DCCD14C2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BA45239-50F7-4D66-A6CC-06EB88350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FCE4740-58C3-903E-4AE9-8EBD469DB64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00C05-32BE-4AF1-A250-5E673F5C974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23926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2FA33F-9BB4-490F-9051-E5C9ABBFE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FDEA30D-2EBF-4FB2-9BA3-7731304696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A5F5D42-0519-4833-8A32-AEB0A8DD4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A7B3EB-7FAE-45DF-2F36-66EE5A9F89F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EEEA0B-AF66-43C9-9B53-33C47D51A70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43652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C6C0C5-A2DD-4E26-83DA-65390A10C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F496706-28C6-42D6-8012-8AC491DBF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2115AAC-672A-4DD8-9125-0416586499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D4B03B1-0721-437B-A592-546317F44B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D7B2416-5C09-49D4-A604-FD0E288C33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F66037-7D30-B7A9-CC6A-E7CB5A8F880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7120E7-26B1-4EF5-8900-95C910242E1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16494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B9E643-5C1F-40A8-90A9-1E995D814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7ADFAE1-09ED-EB57-99C4-DDE776E915F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1055D2-8088-470F-872E-8B8FA512EE9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883476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DC565E2-455D-CB91-F625-6CEB64110BA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C2C7C-A0C8-4D56-A793-CB97C87D16B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99210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D80725-71AD-43EF-9916-AFBEB67DD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49F50D4-4DEF-4706-B20F-03A887128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235FFA2-0E1E-459F-89B0-E27DBCDFD0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450AF6-4A72-7508-A916-EE5DFF268BF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5FD297-DE35-4FB6-B6DE-B644F9AC022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2010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6FC60E-C67B-411F-AC26-2CD05E085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DD9012C-2AF2-4511-B336-FF19BCDFA9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E0938F-B9EE-0DC3-DB23-0490A96FF19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FBB4ED-DF6E-4DD6-A23F-1DBE886796C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434349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90D571-664C-40A3-BDAF-B8F988E0F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D9FA649-8793-4C6E-85F7-B387D2B385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ABB5B13-436F-4531-8E18-FB7B67D47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254047-8DB1-75CD-96F2-82DB2024FC2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610A2-D343-4235-A14E-C6FD8CE0C4E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87360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443DC5-B208-4512-ACE0-C16557701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150B8E2-0C22-4D19-AAA0-87D0A00301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7822B0-F1DE-95F9-7F46-F50390C5E96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BFA3A-7B8A-4C18-A5F8-6F7DFA95425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129579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03FF410-C8FD-4D85-A89E-B3FBB96E32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3F3F01A-8248-4AF5-83E9-F6125DD07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8EA9128-36E7-68D2-B1FA-D892DEA5AFD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E3CCBF-E521-4691-9CF9-991E21BECEB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02305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FB363F-9180-44FD-B8A9-CD73E53DEE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4DD8AA4-10FE-46B2-B8F3-C952F977B9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850A1F4-2009-6341-F4E9-E028E6CDB96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432364-724B-4136-8427-81F05A3F4E8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918747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5F1544-230F-46C1-BE5A-A0F927AF1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743EED7-BBBF-4AA1-8370-D1B74077E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FDBA6D3-EDF0-346A-F6BE-48925ED35AF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683617-C80B-4ED5-A26A-9969E0130D7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09247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ADFDF8-DDA4-487F-AEBF-C59B24FBF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9369D0D-7F60-4F74-B4A1-DF6F5FC2E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D28F1B-F2BF-23A3-6DB3-5B848EF2B3F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0BB2F7-4E7B-4F03-AC85-7DFEC911DC3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305415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133220-6E88-4AA5-92A5-82508BC99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C464D2A-88A0-4397-A9A3-84F0F3DDB2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EF1AC57-EA05-4838-8D09-24836F457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003D5D-818E-3701-9C51-164A21CDCCF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7E6D87-7273-472D-B1D0-824AA8209A5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983208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EC456F-A6B1-4BE8-A848-B3022F7F0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51C5042-AC14-44E9-A15C-830773349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238C5E1-099B-4EC2-833C-996BE6C4F0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4CEF927-800D-4A44-B0A4-292725BEE0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30C4E99-3347-419A-9DF4-0C82370259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78D06AD-F6A8-152E-9E6C-AEC0315FD56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9E51ED-B395-4921-A7B0-B7B6A59EFCB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513469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7F2C38-5114-48F6-8698-D9A39F05C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7A09B3C-51C8-AC02-AC8E-D3FC01D19A7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CBEAE-7D2D-44F1-92F0-E76C03EB1AA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799685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3E18165-6D38-4A8E-D5C2-DCD785F0008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3AF104-73BA-4E90-BEC1-02C55B707FB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90357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B8499F-43D0-47E6-9A94-00C99F8D2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B291B08-E414-4FEA-8EAA-10BA209A6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C0CF6C0-69A8-BEEC-3B19-38347AD9D3B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805F17-5AC9-40DD-A3F7-8B7CF1B24F0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839426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903A6D-5F50-4A9E-AC32-31505E041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5835FA0-665B-4B6D-A10E-1EFE8CF98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6820A9E-A4C1-41D7-BE3A-E13262546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293CAC-3623-644A-76AD-7D69BAE44B1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22A94-F5CC-43F8-AB1A-801F160E887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834556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8C8A39-D34D-443A-B7ED-44FF8A359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B482777-0C46-4723-871F-173C9FCA8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683AC2D-55BC-41A9-B158-065EA2B85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C2DB7-6730-A522-7C63-12C84669ED7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DA1D4B-124D-4C04-A461-1CB8B697895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220633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893DFB-BD15-4A06-BEFE-216119E72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7BECAEF-86C9-479C-9997-CA142D08B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F6066CD-D03A-A6C1-544A-8C8FD45E39F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4190A0-5ED4-4CD0-870C-E75538423EC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285405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56C82E8-5B8E-4E76-BBE1-7CE8F0112B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CA6D4FF-0A58-4E03-90B1-2C576180B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742E473-BEEC-B74B-01C7-D4CD7137ECF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DE24DE-CA7E-45ED-8FA4-7D3699A88AA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976244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2E5E0A-7915-48B7-91B8-6C860652C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1E092E-2FF0-4762-B126-639E9C0630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97AC3E1-8C11-0C17-4D7C-CDCF67BEDF6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A5875-1931-4375-9A80-8B4A57CE282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736666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632357-4187-42C2-BB2B-2A68B6828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145539B-D049-47E9-9736-7E858588C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518B749-C9D7-9AE3-0B8F-8F3C7CD24E9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C8BF39-0AD2-47B3-A3A3-9DCCC6A2E36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2926637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41DCDB-FEB5-4960-B9D2-344253CB4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1387801-F665-4D8C-94EA-5BC0B1153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E53A9F4-6A25-CC9F-57FA-25206EB1C5A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A2AF0-5273-47CD-882A-994C51FC93A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397100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4F1F8B-0A67-4467-8CD8-B71D8650A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66F0666-11BE-4E25-8A74-B6583C172D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0BECFC6-1691-4BBC-8EA0-54205D5672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2ABDD1-FF4A-F378-B1D7-6510684073E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6141C7-ECA7-4257-8579-968653AA7FF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928394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B3C039-5F19-40D9-87A0-CE5E02683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E252905-0F7B-4199-9D2D-B7F144F14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2D94A90-6C44-4D83-9E77-68C02F4C2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39FEE6E-D1BD-4C73-8A47-F4F6CD964D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B19A2BF-73E6-4E28-BAC2-AD84F6A5A8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29F0355-07DA-7E9A-CB74-6B12B7A4122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981AB6-0F63-48BA-BE10-E81B3D6EE90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374954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3CD912-0705-4C68-9EFA-0351CC209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834E524-8A2B-8803-D319-2A0A356ED16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26BE4-CA1A-426E-925F-32AEC42FCAB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44040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EC3DF1-4BC2-4488-8D15-7445287B8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3C15613-7E4C-41A5-8A33-13760CC22F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E819539-5E55-4B37-B62C-A11D5ACF0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5E6EC3-154A-2F43-7AEA-42F5FC1AA5B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6BB3E-6D98-4AAD-92C3-242FBEC4E55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818943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1DA7CFF-4819-43C9-FBA3-751D2DB6371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63C62E-EEF2-4D69-9EB2-914D9CE2B73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126711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91A535-996C-4246-918C-1983B2AC5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D857A04-D373-40D7-A060-68C319DEE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82CDBC2-433C-4347-88C5-62B739A3A4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1FAA06-7433-5C15-5C4B-10C3D63A887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6C99CC-1B5A-4CA4-A8BF-4C8A1BFD9E2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593273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BAEC81-77BA-4BE1-A20B-CC78D5F86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DB7AE31-ED33-4527-B959-27B8A47742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D785CEA-7375-4BBF-A939-7E9C1D5C1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9D716D-95AC-53E3-F927-985C69F231E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AD6F4D-D88C-425F-9492-7486731FD3E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842985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06EEEA-B958-4AF2-B737-4940A772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725CABF-9ED9-4BB5-98A7-1D1F98C70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4CB3E0D-4EF3-E2EE-7C84-FC78E76C613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6CAD30-A513-40F3-A0F2-967B52C8C14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038626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BC25284-1386-4916-949D-2885496890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29B4617-102D-4DEB-91A6-EAFE7757C9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E99F804-BEB1-0426-71BE-D535A9A9F91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2B8FD7-6B2C-4435-88D7-F483F6AC0E7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4211613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77CE1A-C96F-4AB1-9433-B44AFC5643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6F1898-48C6-44D8-9753-0C6927F1EE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E788242-56DC-5D73-1B09-CFF7191D740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1C637C-881C-448B-A46E-188FBDBB452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831425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6FB17B-5B5B-4A08-BF93-DCF9BBDBF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54AEA34-6B95-449D-A3E0-6AD67D728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6E069AE-03DC-7B87-24DB-9C179168423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234953-7604-4196-9B09-AC127872C2C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005563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F28D62-CA93-467D-9983-863D90F40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A87FEE7-C3FE-424D-821D-467C6F1B8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A86E2C1-C974-1297-2513-4B102BEE348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A40403-B1C8-4432-AD68-C686828E490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899653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2C5A93-C415-44C8-AB88-62C921A34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C198972-5379-49C9-97CD-2573AB1EBB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BF8C3E-E24B-4300-B417-953892C67A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6D3988-10F4-F6DD-E32A-87FFA8E5D99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7875AB-35E0-42C7-8952-7871FFB19F5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021600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5F2A4F-AB77-480C-8A2A-791B193EA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A647295-E5E3-4EA6-B960-09A9187B3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292A56A-EF1E-4808-A9E2-74A393A9A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89CCCF5-6C5F-4FA3-95F8-D11BBD4F25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86C937A-87A6-4C41-9E2A-D5ACAD4CC3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164FEC4-2486-9073-06CF-D834EBF39B5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649698-DCAE-4515-B55F-BFB4DE1ED22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31864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0AFC19-DD68-44D9-9BF9-077317581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4139C1E-CD45-46A3-8A4E-E6C6E796F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9310FF5-2110-441A-819F-11D2E54CA4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09AD6C5-4002-405C-B3E0-14517D09E5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B53A617-2C85-4252-8E10-6FBC24D017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7EEA9BB-BA93-6E31-36A4-1B3E886B31F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66851E-7B06-4540-8376-C9F3C74EB2C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819632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75DB00-5967-4DB2-935F-499233DF8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1951877-0949-DEF5-3A2C-04F8DD478CE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B2173D-1EC9-4922-B5D0-BFD1C1645D6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411796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7E8F27D-6870-D2C8-6E7D-0A4B863297F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D880CD-9DA3-4967-A484-5B5638F723F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155272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962233-0FA3-4BFD-ADEE-1521EFD4A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876100-AACC-42F0-AB06-002085245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DE30431-E1BA-412A-95D1-43DB409C2E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25CB37-F929-10F7-B621-E4578920211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D5B29A-4B2B-4A96-9770-CE274E8A770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4041953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EFF4EF-18BC-4350-8C10-953323AF5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2206D5F-077B-4F74-9567-9D76D4775C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E123578-3ED5-47DC-A323-9AACFBD339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F1D613-EBC6-DD6D-9E64-C1BC8713A4F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06D723-183C-4C9C-A435-7811C38D67C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784672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8C6ED7-9522-4ABC-BD96-6AA5AA37A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52EB0BE-7E3F-4E1F-A410-6AF83E65F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6C6FF59-901B-B5E8-0B48-B54D497A0B5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14DD4A-678B-423E-A6BB-62EC785E8A7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747034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C509236-BAC2-4D1F-AD06-0C911DE9C4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560DBD5-CC79-4CDE-97E5-C24F2D71E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FC2B12D-9A72-2BED-B36A-76FA6C9C227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A779CF-E187-4AC6-B63D-1AA36D25876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39132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F84DB4-A6B4-40EA-93AA-BB55723E80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C65254-D527-437E-93B6-22F406730D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2D0AC51-880B-AB17-442C-201E2CB3F28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EAA692-5361-415F-9811-3186B179F43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71909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B1609E-584E-4EAE-AE6C-356B6951D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0DAFBA-BACD-4AA6-A10B-D24294147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0DD6501-A313-70C1-F1FB-D015DB43735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D7BA1-6265-4AE8-9585-7F67ACFC45A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7861445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276778-B115-4282-B53F-6E6554876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69E0806-5677-46A7-AA2D-F698A831D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5ACECC7-98FB-5AD7-20F2-41A2977212E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6904B4-8DCC-4970-B44A-B685D5C9F0B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8647832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4C7C16-C0F0-4A10-9E62-BDBF5BD5A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6CF0DE-3CC5-4C5C-B0DF-9F2D5C3F67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5438" cy="3971925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DDCBEBA-6550-45B4-AF3A-2B82D651E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7438" y="1604963"/>
            <a:ext cx="5407025" cy="3971925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0BD740-430E-6192-20D6-A8CF8BC43DC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9DDD16-B1A6-40A8-9A1D-454BFED3C4D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76445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89B821-25D3-48BB-8B39-5CA19B18D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499B191-8F71-6342-525B-FB83E8BDD66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940733-67A5-4564-B43F-2AB45137FDB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758584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2D3551-168B-474E-BFF3-834B8FC46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164A37-2087-4DA8-A0B8-9C781C5C4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7C3CD17-73DF-4DE0-B63C-E6ABD001D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499ECF0-106C-4CB3-A42C-1031B868A2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FFF47B4-5585-4FC1-839C-8CBBD03AA7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3BB8130-02E8-D6CE-E2C0-94F1476C20A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001DB2-0FA0-4BBF-8D25-EAD7BE7B6DC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704808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020708-ED8E-44A0-B332-9D90D8B8D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BBD943D-D7EB-E37D-D1B2-67F00D8AE9E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A53B2A-CC83-4F9E-8CA9-F1388E0706B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302787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A1B4CF7-5E50-B77F-D03C-F5F0BEFFEB9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E5A52-FC7E-49C4-BEBC-28DCAA36EE8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1857065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F210F2-3766-4912-BB58-7BE9D41C9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7ADA229-7D24-4CFF-8D11-3A338336E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0512DEA-E23C-4226-9DD4-F2E9EE4D00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C96A40-8549-76E4-E3B2-6A66A2FE409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13137A-09C5-4ECC-8F15-F3C43A3993E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56780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FDD7D6-E86B-4FC5-8164-D0F28B46F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1544934-0FAE-490D-9991-9412AD4EBB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2BC5C4B-B6FA-44D3-930D-E273DDF07D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64B184-D7D1-84B0-FB46-C66A8A67120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158BF0-0D49-4A92-9322-73E35E5A86E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083532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84EE92-F34C-4FE9-B9F6-96A823796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EA524D5-47B6-47FF-B71E-40B4BE3343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A8C8152-3AD0-C7B8-0B10-EAFFE0695D7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4E558-6E78-43F2-94CA-9ADE9C6DFCE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723858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E85CE7C-32FD-4DCB-8131-418A66C22B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4438" y="273050"/>
            <a:ext cx="2740025" cy="5303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03F635F-81D7-40CB-A87C-F6A9A4A60F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2438" cy="5303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B112F61-316C-02A4-DCE2-071F04AA908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9F446F-547C-4BEF-B32A-A1EB107C105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901712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E43C39-AFFB-45FB-8876-E3650DE78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1C3B420-9FD0-400A-9238-72AF53E86E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D0B4A3E-7100-8425-5D6E-48E504DD0A7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000F8-0574-411F-8DC4-FC8D4E224B6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66651829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00F12B-015F-4BE9-B4D6-61820F547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0871ED0-6F1E-4941-8D80-1699D8FC8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188307B-F23C-083A-DAF1-DCD4BD753297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719B82-D69F-4C39-AFB5-60F71594967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9798076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353C82-907A-4810-AD5A-7939B7F88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5593B93-8EE8-4423-A099-26932128C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95F517-15AD-00D0-554F-903F0A40A8E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B0B382-4F95-447E-87E0-DBC25CD28EB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62916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AF288CC-6498-2A00-8926-6175E55F5F1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487194-05AF-4170-8C1C-21A4054705E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6761348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48ECE-81C6-4759-A923-46E5F8D1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8746BD9-8EFB-4AA8-A4D5-A1F4989D1E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11788F1-CCDB-472F-AE6E-43037CD6DA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0DD324-9CBC-810A-AEF0-6E127C58947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BE38DD-E654-4BF7-BF5C-9EC78261953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1539281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82831D-B509-4FE7-B242-29CBD1824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90ED81E-4F92-48CB-AFD1-8FB4C2249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CB20513-56C2-4049-83B2-7BC7E00020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C12D36B-39D0-497C-8041-21313EB1CD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191EAEE-0742-494F-A0D0-1C05CF2BCC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5BC1A64-B62E-1587-60EA-DB56175FEC8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B1D224-B79F-430A-B6B2-313DFF2D05E9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888990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84EDE9-4C95-40C5-BE5B-49ED7E534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30F6E43-7396-FBA4-E780-24742F2DC40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34C61B-FE70-4065-B14A-F6D15A332DC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8528875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5ADA964-B823-C370-2D19-61C8A96AAFC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D4CBCA-5A91-451C-BB95-7CDB66F15BB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7516235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BA1FD-E5EA-4E68-A2C8-2AE4FFAD3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E122E8-50F0-4F3B-919E-C04AA7696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0415750-39C0-4060-BF2E-B70C579361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D3A423-B3CE-DB09-9465-C7179CB8283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F4C029-EF3B-4084-94A8-BE8688D4F4D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9361381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21D8E-A28C-4B4F-9996-8BC58CBAF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57EFC8C-1FB5-4E38-9E5F-2B35F9A7DD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A90545E-A011-4EE2-B3CF-660653C81E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80099B-3257-6078-C407-8638E40C0BC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B5B482-E0C5-4662-8CF9-011EC0363A6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631989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F6B8B-72C9-45A7-A8C6-406A66700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A3725CD-59F1-4CA1-A778-287ED51933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8BEEA79-7507-8902-0EE6-126FC541DBC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4DE8FB-63A4-43BB-9038-B49EC82CA4F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965245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82C52EE-AE7F-4276-984F-3F9EF8A370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E40729F-D1FE-4709-81C2-9867D22BE6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EC7D95E-24A7-4727-74A9-47907485A71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16CCF7-C43D-4DFC-AC19-7BFCF23717A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7202907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CBECF0-0292-4A2A-B737-3E8FB44CB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52EF47-DCC0-4DF0-851A-2A020D636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6279563-B514-DEB7-F268-774B9E984E8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8F20DB-D960-4A1D-AEBB-0AD42467A0F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2811777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7FF3F-C110-48AA-B684-D437AF2ED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B4072B-E8FB-41C7-B468-44B90E539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A9B29B4-57B1-EC19-BF50-D859B2114AF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AE7B8-DBD5-4B32-BB41-AE88E6AF31D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6831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C1EDD7-4864-42B5-BAD4-DF0E540D5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4119D8-952F-4BF2-8D88-D5809C605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89CB60F-DD2A-48A2-B0CA-E8ABBB102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91784C-B224-73A7-1356-D8A5A4AFC59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C2AF11-5F82-42A8-AD55-C5DF6F6C6F8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8500330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1D72EE-C562-4619-9211-869538A2C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15400D4-531E-4A4C-8839-3896DC862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BC531C3-DF7C-1AEC-3B01-5E7774A2892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3E3A60-C521-49A2-8820-34C263861F9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99013350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CF5F86-EB7F-4738-8929-680BADE11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9264DD7-8E1D-42FB-B273-68296A2AD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8ABC502-337A-404A-B684-9F7019571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806505-6C7F-F83B-2487-E79B2EEFCD2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68A1EC-59B0-411F-9BDF-E8A9988F7FD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359007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F3D13C-2D1F-4035-AFC0-873F285A1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CAE06EB-D28E-47C6-8938-AF00D748F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9C3B3EB-4DB2-47B5-A379-4622CF12F3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7817BC4-E705-4038-A8C7-777C21F679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9477AB7F-D5C4-43AA-B17A-615F4E33C1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9991E14-0513-921D-2C96-18B927410C8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6282B1-2CEE-42C4-B97B-6C2D32B5700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6386426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68B04-F3BE-442C-BB75-8400462D9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4C3B510-4090-4557-0D86-56881835F66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2E406C-6160-4BC7-B887-6C32D727490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169786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D6813B0-3AB3-B5BE-5BFE-630CFB75462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464715-5F31-4185-B558-8BB1FF85947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202365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FB6AFA-722B-4FDF-A1E0-4A816757A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FA41A8E-6BF5-4660-9A20-A46D069A6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587FC7E-CFC1-47B5-AF63-D4A1FAE8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78061B-6B64-198A-C4F0-866ACA89930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04018C-B78E-4FCB-92A2-7150FA4BDDA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6089934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46CC30-3616-4962-977A-1EB339C12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F9CA9B5-1FC7-49F3-8933-C346FD271B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2911708-8E64-4260-ABC0-A98E0FACBF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E93BCE-6093-056A-86B1-76C986BF86D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73C39-0605-4A7A-BB25-26A00C4AD57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11316406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FD845D-E3CB-4CC4-A180-4266B70C2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4967D26-5691-42B7-88BE-DE587D00F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A787C3A-BE21-F3C7-DA0E-15AB97919FD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E17C25-343B-4BE6-A800-7C904232C9E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197717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BAB9F87-E9EE-4231-A18E-A3B5CC25F4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B1F02D1-A619-4B12-A20D-B53FEB58ED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0A0B3FE-810B-3364-CFE4-FC1CCA78E501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975E51-3A9D-4B1C-B76F-5BA028BF112D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9281383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02234E-E2DE-4392-B7FC-EE4501E37A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DDBCCFF-303B-49B5-BBF9-803A406B8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3E80CF-5245-C702-AB1D-2CD054F15B0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14C47F-CA7D-4209-96C0-F584CC3A790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5249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CF1AF0-C879-4F42-B634-A8C4B1342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BB36794-2C51-4696-B87B-E5506D38B6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C6E58CB-42F9-4697-97A7-33F2C020D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F566AD-8CF4-B17E-578A-5820B9D4DC9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AABDC-520C-4320-AC74-0EA1F65ADEB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29176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16C483-96A8-4C1C-A362-770F20F2D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750F0DF-FE69-4225-B61C-E89C1E81E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83B4753-76B3-DA6B-7F13-E24D2637EE0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67AFF-35FF-478D-951E-FD50A7965B3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1589279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298C4B-22F8-499C-AFBA-3F2C22522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E8B60CB-3355-4C98-B29C-D676EB97E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E697C1-FB12-1055-5276-DE120CC0B7C6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DEAD73-C33C-492B-9850-4C204C4C98D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5424115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36770-9DAB-43EF-8291-90C6E3FE1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380F95-2EE3-485B-A886-0298480BC5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6C7030D-D06E-4101-863A-36444285F6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FB817E-5E88-081D-513D-182B74FCABD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D1F97A-6B8C-4FA8-B74E-DE9481E2A2F5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2564656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0E9FA8-1D2C-4D64-97A3-76EED27F1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5F97633-DFB2-498C-B405-711D33DE4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F1430D9-20A6-4D93-A0B9-0823849EB5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AB17A7B-F4BD-477B-8A90-F51C3503A8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1D5C445-6CB0-4407-A8DB-51BDC93C41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FABFA74-CD11-0AD0-504E-C66B3BAEABA8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7637DD-72A6-4D53-B0D9-D011FA76A737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0288000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A069D3-444D-4F12-8FCB-82DE9462D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ECDB3FA-C749-1550-1EE3-8876555FD20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69F302-6F19-4E09-A6E9-9BD0551A5A5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1952735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51E6204-7BBD-B89E-7FFB-83C7E722CE3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DB0F6C-FEFD-4069-8797-A7CB6D39CF4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3510216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76E144-5765-41FB-84A4-C59BEFD08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D6237D-F38B-45F7-9D64-1A7041F05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0222EA3-A28D-4E80-8049-1415FD0FD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D67EA8-DD43-9F18-D1C3-8D641DE57F6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05F0C-73E8-4721-B760-A0A89002CC6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08668354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FD2A1D-9395-4F2F-A4E6-7E39744BC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10D3BAC-3CB5-45FB-A5B5-ECD64EDC08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E8F54D-FC04-49D1-BB3D-8607184B8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511B42-4D0D-35C0-7635-164F95C106F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A9069A-67D1-4C1E-B916-09FC36E3B094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126436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721A24-2A1A-4B5D-BFA8-E4C5CF58E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E8E73E8-8E70-4BAA-819C-7BE02D629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990A4DC-52AE-852F-052F-01740425A74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8E2EE1-7204-44B6-9EF5-10B84D5861D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568128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EB1D427-4CED-4D85-A786-F5587D3A51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D3A968A-44C0-49E2-9BBB-68975A400A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640BF9C-1BD0-C3FF-1944-7449E8A43DE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CE0CE9-93B6-4CDE-B4B7-0CFBA7FDB91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26898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">
            <a:extLst>
              <a:ext uri="{FF2B5EF4-FFF2-40B4-BE49-F238E27FC236}">
                <a16:creationId xmlns:a16="http://schemas.microsoft.com/office/drawing/2014/main" id="{E70B5524-6D47-AE16-7941-31A46C588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7" name="Freeform 2">
            <a:extLst>
              <a:ext uri="{FF2B5EF4-FFF2-40B4-BE49-F238E27FC236}">
                <a16:creationId xmlns:a16="http://schemas.microsoft.com/office/drawing/2014/main" id="{AB539318-33B5-75FE-FE1E-C4FCF06D5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028" name="Picture 3">
            <a:extLst>
              <a:ext uri="{FF2B5EF4-FFF2-40B4-BE49-F238E27FC236}">
                <a16:creationId xmlns:a16="http://schemas.microsoft.com/office/drawing/2014/main" id="{E94F9CC4-7FB9-265C-6861-5BB0EF31C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8C09515D-93DF-4A65-A537-4D27BDEF7CA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4111CAFC-9A75-407C-9EC0-9C8823A45090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1">
            <a:extLst>
              <a:ext uri="{FF2B5EF4-FFF2-40B4-BE49-F238E27FC236}">
                <a16:creationId xmlns:a16="http://schemas.microsoft.com/office/drawing/2014/main" id="{EB2BFA4A-2D51-729B-7577-09903E1F2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43" name="Freeform 2">
            <a:extLst>
              <a:ext uri="{FF2B5EF4-FFF2-40B4-BE49-F238E27FC236}">
                <a16:creationId xmlns:a16="http://schemas.microsoft.com/office/drawing/2014/main" id="{87137282-431C-0253-9472-ACFDB2C3D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10244" name="Picture 3">
            <a:extLst>
              <a:ext uri="{FF2B5EF4-FFF2-40B4-BE49-F238E27FC236}">
                <a16:creationId xmlns:a16="http://schemas.microsoft.com/office/drawing/2014/main" id="{5239F6CE-9CE9-C9E5-29FC-D8DFAC679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90F51764-C088-45F2-A6FF-D65EC0727C0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FFFFFF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86E16126-1C8B-4C26-88EB-C7A4BC767C57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">
            <a:extLst>
              <a:ext uri="{FF2B5EF4-FFF2-40B4-BE49-F238E27FC236}">
                <a16:creationId xmlns:a16="http://schemas.microsoft.com/office/drawing/2014/main" id="{4CD06B91-7DFC-9E8F-F998-7CD9190C8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Freeform 2">
            <a:extLst>
              <a:ext uri="{FF2B5EF4-FFF2-40B4-BE49-F238E27FC236}">
                <a16:creationId xmlns:a16="http://schemas.microsoft.com/office/drawing/2014/main" id="{9DC0A43A-BBA8-A1F2-6BCB-57DA0DF0A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2052" name="Picture 3">
            <a:extLst>
              <a:ext uri="{FF2B5EF4-FFF2-40B4-BE49-F238E27FC236}">
                <a16:creationId xmlns:a16="http://schemas.microsoft.com/office/drawing/2014/main" id="{A67DB85B-8C54-74EA-C596-B381BE9FE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99D233A3-EC55-4485-AA23-26F55F74572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4232E3AB-127A-4A45-BC6C-89A65E2E4270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1">
            <a:extLst>
              <a:ext uri="{FF2B5EF4-FFF2-40B4-BE49-F238E27FC236}">
                <a16:creationId xmlns:a16="http://schemas.microsoft.com/office/drawing/2014/main" id="{9AD3256B-45C6-94B4-502F-6A59C7452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5" name="Freeform 2">
            <a:extLst>
              <a:ext uri="{FF2B5EF4-FFF2-40B4-BE49-F238E27FC236}">
                <a16:creationId xmlns:a16="http://schemas.microsoft.com/office/drawing/2014/main" id="{E53D6517-101C-843C-16C3-F566C39B0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3076" name="Picture 3">
            <a:extLst>
              <a:ext uri="{FF2B5EF4-FFF2-40B4-BE49-F238E27FC236}">
                <a16:creationId xmlns:a16="http://schemas.microsoft.com/office/drawing/2014/main" id="{16803F1D-E10E-4ED3-6A35-EDC7D5D90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C6BDE1E8-C065-4B24-AAD4-3EE43D9A27D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7B0E2BEA-E55D-44E3-B3C5-D5018ED6B5E6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1">
            <a:extLst>
              <a:ext uri="{FF2B5EF4-FFF2-40B4-BE49-F238E27FC236}">
                <a16:creationId xmlns:a16="http://schemas.microsoft.com/office/drawing/2014/main" id="{66D7C55E-22B9-AF10-9462-C8653B115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9" name="Freeform 2">
            <a:extLst>
              <a:ext uri="{FF2B5EF4-FFF2-40B4-BE49-F238E27FC236}">
                <a16:creationId xmlns:a16="http://schemas.microsoft.com/office/drawing/2014/main" id="{2E970302-6139-4B6B-0A7E-ED163EA41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4100" name="Picture 3">
            <a:extLst>
              <a:ext uri="{FF2B5EF4-FFF2-40B4-BE49-F238E27FC236}">
                <a16:creationId xmlns:a16="http://schemas.microsoft.com/office/drawing/2014/main" id="{2CBD015D-1A54-FE3F-9F1D-C52011E17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47D01D89-38CA-47C6-ABEE-0ADB9303BE7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A132E912-2129-4D4D-8D3F-07184CC1C76B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1">
            <a:extLst>
              <a:ext uri="{FF2B5EF4-FFF2-40B4-BE49-F238E27FC236}">
                <a16:creationId xmlns:a16="http://schemas.microsoft.com/office/drawing/2014/main" id="{C12E1921-45CA-FF4A-D3E4-A62C5EC54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5123" name="Freeform 2">
            <a:extLst>
              <a:ext uri="{FF2B5EF4-FFF2-40B4-BE49-F238E27FC236}">
                <a16:creationId xmlns:a16="http://schemas.microsoft.com/office/drawing/2014/main" id="{69A9E508-CE8F-423F-7431-8F369081D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5124" name="Picture 3">
            <a:extLst>
              <a:ext uri="{FF2B5EF4-FFF2-40B4-BE49-F238E27FC236}">
                <a16:creationId xmlns:a16="http://schemas.microsoft.com/office/drawing/2014/main" id="{F9127F7A-0364-F43C-5DEA-14EEEE70C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7737E3AF-2283-49B9-8EB9-DED4E8A6988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4F4EED29-2404-4233-B46B-46D6EFC06DC2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1">
            <a:extLst>
              <a:ext uri="{FF2B5EF4-FFF2-40B4-BE49-F238E27FC236}">
                <a16:creationId xmlns:a16="http://schemas.microsoft.com/office/drawing/2014/main" id="{61EF72DE-375B-4FB4-E185-B5D63850F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6147" name="Freeform 2">
            <a:extLst>
              <a:ext uri="{FF2B5EF4-FFF2-40B4-BE49-F238E27FC236}">
                <a16:creationId xmlns:a16="http://schemas.microsoft.com/office/drawing/2014/main" id="{38705937-D972-EA78-529E-DEF22F048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6148" name="Picture 3">
            <a:extLst>
              <a:ext uri="{FF2B5EF4-FFF2-40B4-BE49-F238E27FC236}">
                <a16:creationId xmlns:a16="http://schemas.microsoft.com/office/drawing/2014/main" id="{C9A5B2A4-71C0-1E6D-77FE-1808E54CA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F616E817-5E7C-49EA-BAE8-DF86EA56628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02BFB253-D58B-49C6-AF4E-A72B814372D2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6150" name="Rectangle 5">
            <a:extLst>
              <a:ext uri="{FF2B5EF4-FFF2-40B4-BE49-F238E27FC236}">
                <a16:creationId xmlns:a16="http://schemas.microsoft.com/office/drawing/2014/main" id="{18018590-11A6-49F6-83ED-0C9C51582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050"/>
            <a:ext cx="10964863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do título</a:t>
            </a:r>
          </a:p>
        </p:txBody>
      </p:sp>
      <p:sp>
        <p:nvSpPr>
          <p:cNvPr id="6151" name="Rectangle 6">
            <a:extLst>
              <a:ext uri="{FF2B5EF4-FFF2-40B4-BE49-F238E27FC236}">
                <a16:creationId xmlns:a16="http://schemas.microsoft.com/office/drawing/2014/main" id="{CC7A3FFD-36E0-3081-B6D8-EFB56A811C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64863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da estrutura de tópicos</a:t>
            </a:r>
          </a:p>
          <a:p>
            <a:pPr lvl="1"/>
            <a:r>
              <a:rPr lang="en-GB" altLang="pt-BR"/>
              <a:t>2.º nível da estrutura de tópicos</a:t>
            </a:r>
          </a:p>
          <a:p>
            <a:pPr lvl="2"/>
            <a:r>
              <a:rPr lang="en-GB" altLang="pt-BR"/>
              <a:t>3.º nível da estrutura de tópicos</a:t>
            </a:r>
          </a:p>
          <a:p>
            <a:pPr lvl="3"/>
            <a:r>
              <a:rPr lang="en-GB" altLang="pt-BR"/>
              <a:t>4.º nível da estrutura de tópicos</a:t>
            </a:r>
          </a:p>
          <a:p>
            <a:pPr lvl="4"/>
            <a:r>
              <a:rPr lang="en-GB" altLang="pt-BR"/>
              <a:t>5.º nível da estrutura de tópicos</a:t>
            </a:r>
          </a:p>
          <a:p>
            <a:pPr lvl="4"/>
            <a:r>
              <a:rPr lang="en-GB" altLang="pt-BR"/>
              <a:t>6.º nível da estrutura de tópicos</a:t>
            </a:r>
          </a:p>
          <a:p>
            <a:pPr lvl="4"/>
            <a:r>
              <a:rPr lang="en-GB" altLang="pt-BR"/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1">
            <a:extLst>
              <a:ext uri="{FF2B5EF4-FFF2-40B4-BE49-F238E27FC236}">
                <a16:creationId xmlns:a16="http://schemas.microsoft.com/office/drawing/2014/main" id="{9A1DE1BA-9673-F736-745B-015C73011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7171" name="Freeform 2">
            <a:extLst>
              <a:ext uri="{FF2B5EF4-FFF2-40B4-BE49-F238E27FC236}">
                <a16:creationId xmlns:a16="http://schemas.microsoft.com/office/drawing/2014/main" id="{42E4F496-0851-0DBC-C769-5C0491FE6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7172" name="Picture 3">
            <a:extLst>
              <a:ext uri="{FF2B5EF4-FFF2-40B4-BE49-F238E27FC236}">
                <a16:creationId xmlns:a16="http://schemas.microsoft.com/office/drawing/2014/main" id="{06CB75A3-88E3-A3A9-A72A-9658BB853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C7689F93-A8B8-45C5-8F2F-1FC8B61C70C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E4B16E67-B1E3-4C17-AD9D-600774E55618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1">
            <a:extLst>
              <a:ext uri="{FF2B5EF4-FFF2-40B4-BE49-F238E27FC236}">
                <a16:creationId xmlns:a16="http://schemas.microsoft.com/office/drawing/2014/main" id="{D36DB09A-DAD2-CCE3-51F6-4EF5B2865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8195" name="Freeform 2">
            <a:extLst>
              <a:ext uri="{FF2B5EF4-FFF2-40B4-BE49-F238E27FC236}">
                <a16:creationId xmlns:a16="http://schemas.microsoft.com/office/drawing/2014/main" id="{1D78AB13-F907-9A65-3837-380277993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8196" name="Picture 3">
            <a:extLst>
              <a:ext uri="{FF2B5EF4-FFF2-40B4-BE49-F238E27FC236}">
                <a16:creationId xmlns:a16="http://schemas.microsoft.com/office/drawing/2014/main" id="{69048ECB-47CA-F31F-BE96-555EA6FC5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9E4069B5-38BC-4AB8-9F10-AC76EC5DE8A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099F2929-4282-4A76-91EA-B4311EC762B2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1">
            <a:extLst>
              <a:ext uri="{FF2B5EF4-FFF2-40B4-BE49-F238E27FC236}">
                <a16:creationId xmlns:a16="http://schemas.microsoft.com/office/drawing/2014/main" id="{167FAA62-42BC-83DD-7817-54B518A75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34175"/>
            <a:ext cx="9248775" cy="1238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9219" name="Freeform 2">
            <a:extLst>
              <a:ext uri="{FF2B5EF4-FFF2-40B4-BE49-F238E27FC236}">
                <a16:creationId xmlns:a16="http://schemas.microsoft.com/office/drawing/2014/main" id="{B8E0A184-D02E-44B9-3E48-A19404ACB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00" y="6727825"/>
            <a:ext cx="2867025" cy="1238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pic>
        <p:nvPicPr>
          <p:cNvPr id="9220" name="Picture 3">
            <a:extLst>
              <a:ext uri="{FF2B5EF4-FFF2-40B4-BE49-F238E27FC236}">
                <a16:creationId xmlns:a16="http://schemas.microsoft.com/office/drawing/2014/main" id="{EB9A4CF9-08D4-CEEB-21FC-67F429BE7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363" y="5876925"/>
            <a:ext cx="1741487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BEECC192-AD19-4BE8-8E99-34F8F694F9C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609013" y="6356350"/>
            <a:ext cx="27225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15900" indent="-215900" eaLnBrk="1">
              <a:spcBef>
                <a:spcPts val="75"/>
              </a:spcBef>
              <a:spcAft>
                <a:spcPts val="75"/>
              </a:spcAft>
              <a:buSzPct val="4500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 b="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18DF7324-F73F-417F-B057-0454F788348B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2pPr>
      <a:lvl3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3pPr>
      <a:lvl4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4pPr>
      <a:lvl5pPr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4300">
          <a:solidFill>
            <a:srgbClr val="000000"/>
          </a:solidFill>
          <a:latin typeface="Calibri Light" panose="020F030202020403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7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9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75"/>
        </a:spcBef>
        <a:spcAft>
          <a:spcPts val="75"/>
        </a:spcAft>
        <a:buClr>
          <a:srgbClr val="000000"/>
        </a:buClr>
        <a:buSzPct val="100000"/>
        <a:buFont typeface="Times New Roman" panose="02020603050405020304" pitchFamily="18" charset="0"/>
        <a:defRPr sz="17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>
            <a:extLst>
              <a:ext uri="{FF2B5EF4-FFF2-40B4-BE49-F238E27FC236}">
                <a16:creationId xmlns:a16="http://schemas.microsoft.com/office/drawing/2014/main" id="{1E2B5A7E-B7FF-9027-B03E-BB3CD02AC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-25400"/>
            <a:ext cx="12239625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Rectangle 2">
            <a:extLst>
              <a:ext uri="{FF2B5EF4-FFF2-40B4-BE49-F238E27FC236}">
                <a16:creationId xmlns:a16="http://schemas.microsoft.com/office/drawing/2014/main" id="{84546655-725F-E7F3-D588-40986FFE3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72250"/>
            <a:ext cx="12188825" cy="12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pt-BR" altLang="pt-BR"/>
          </a:p>
        </p:txBody>
      </p:sp>
      <p:sp>
        <p:nvSpPr>
          <p:cNvPr id="12292" name="Text Box 3">
            <a:extLst>
              <a:ext uri="{FF2B5EF4-FFF2-40B4-BE49-F238E27FC236}">
                <a16:creationId xmlns:a16="http://schemas.microsoft.com/office/drawing/2014/main" id="{F6585E9A-AA18-BF79-6869-4F6490099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8" y="981075"/>
            <a:ext cx="7993062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0000"/>
              </a:lnSpc>
              <a:spcBef>
                <a:spcPts val="10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7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0000"/>
              </a:lnSpc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3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0000"/>
              </a:lnSpc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9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0000"/>
              </a:lnSpc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7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0000"/>
              </a:lnSpc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7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7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7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7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17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75"/>
              </a:spcBef>
              <a:buClrTx/>
              <a:buFontTx/>
              <a:buNone/>
            </a:pPr>
            <a:r>
              <a:rPr lang="pt-BR" altLang="pt-BR" sz="3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Panorama do Plano Estadual de Gestão do Trabalho e Educação na Saúde - PEGTES</a:t>
            </a:r>
          </a:p>
          <a:p>
            <a:pPr eaLnBrk="1" hangingPunct="1">
              <a:lnSpc>
                <a:spcPct val="100000"/>
              </a:lnSpc>
              <a:spcBef>
                <a:spcPts val="75"/>
              </a:spcBef>
              <a:buClrTx/>
              <a:buFontTx/>
              <a:buNone/>
            </a:pPr>
            <a:endParaRPr lang="pt-BR" altLang="pt-BR" sz="2800" b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ço Reservado para Conteúdo 5">
            <a:extLst>
              <a:ext uri="{FF2B5EF4-FFF2-40B4-BE49-F238E27FC236}">
                <a16:creationId xmlns:a16="http://schemas.microsoft.com/office/drawing/2014/main" id="{7CB988D9-44A2-EF4C-38D0-A683A0E91D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pt-BR" altLang="pt-BR"/>
          </a:p>
        </p:txBody>
      </p:sp>
      <p:graphicFrame>
        <p:nvGraphicFramePr>
          <p:cNvPr id="8" name="Espaço Reservado para Conteúdo 4">
            <a:extLst>
              <a:ext uri="{FF2B5EF4-FFF2-40B4-BE49-F238E27FC236}">
                <a16:creationId xmlns:a16="http://schemas.microsoft.com/office/drawing/2014/main" id="{2A80CB80-D303-401D-BE08-987D752D5835}"/>
              </a:ext>
            </a:extLst>
          </p:cNvPr>
          <p:cNvGraphicFramePr>
            <a:graphicFrameLocks/>
          </p:cNvGraphicFramePr>
          <p:nvPr/>
        </p:nvGraphicFramePr>
        <p:xfrm>
          <a:off x="0" y="0"/>
          <a:ext cx="12188826" cy="5589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4413">
                  <a:extLst>
                    <a:ext uri="{9D8B030D-6E8A-4147-A177-3AD203B41FA5}">
                      <a16:colId xmlns:a16="http://schemas.microsoft.com/office/drawing/2014/main" val="2137619755"/>
                    </a:ext>
                  </a:extLst>
                </a:gridCol>
                <a:gridCol w="6094413">
                  <a:extLst>
                    <a:ext uri="{9D8B030D-6E8A-4147-A177-3AD203B41FA5}">
                      <a16:colId xmlns:a16="http://schemas.microsoft.com/office/drawing/2014/main" val="177057720"/>
                    </a:ext>
                  </a:extLst>
                </a:gridCol>
              </a:tblGrid>
              <a:tr h="697795">
                <a:tc gridSpan="2"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Módulo Operacional 2 – Gestão do Trabalho</a:t>
                      </a:r>
                    </a:p>
                  </a:txBody>
                  <a:tcPr marT="45723" marB="45723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94099"/>
                  </a:ext>
                </a:extLst>
              </a:tr>
              <a:tr h="611474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Objetivos específicos </a:t>
                      </a:r>
                    </a:p>
                  </a:txBody>
                  <a:tcPr marT="45723" marB="45723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Ações /atividades</a:t>
                      </a:r>
                    </a:p>
                  </a:txBody>
                  <a:tcPr marT="45723" marB="45723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199518"/>
                  </a:ext>
                </a:extLst>
              </a:tr>
              <a:tr h="2140160">
                <a:tc rowSpan="2">
                  <a:txBody>
                    <a:bodyPr/>
                    <a:lstStyle/>
                    <a:p>
                      <a:pPr algn="ctr"/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pt-B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Fomentar a participação das entidades na MENPSUS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pt-B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Realizar encontro/evento com as entidades com representatividade na MENPSUS para resgatar a importância desse espaço de negociação permanente para a GTES no SUS.</a:t>
                      </a:r>
                    </a:p>
                  </a:txBody>
                  <a:tcPr marT="45723" marB="4572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552070"/>
                  </a:ext>
                </a:extLst>
              </a:tr>
              <a:tr h="214016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pt-B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pt-B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Propor o envolvimento da MENPSUS no desenvolvimento do PEGTES.</a:t>
                      </a:r>
                    </a:p>
                  </a:txBody>
                  <a:tcPr marT="45723" marB="4572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7349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>
            <a:extLst>
              <a:ext uri="{FF2B5EF4-FFF2-40B4-BE49-F238E27FC236}">
                <a16:creationId xmlns:a16="http://schemas.microsoft.com/office/drawing/2014/main" id="{2C74AB68-63C4-49AE-BCDA-13E8C2D622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pt-BR" altLang="pt-BR"/>
          </a:p>
        </p:txBody>
      </p:sp>
      <p:sp>
        <p:nvSpPr>
          <p:cNvPr id="23555" name="Espaço Reservado para Conteúdo 2">
            <a:extLst>
              <a:ext uri="{FF2B5EF4-FFF2-40B4-BE49-F238E27FC236}">
                <a16:creationId xmlns:a16="http://schemas.microsoft.com/office/drawing/2014/main" id="{6D3583CB-22ED-EE5A-7181-897386C4652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pt-BR" altLang="pt-BR"/>
          </a:p>
        </p:txBody>
      </p:sp>
      <p:graphicFrame>
        <p:nvGraphicFramePr>
          <p:cNvPr id="4" name="Espaço Reservado para Conteúdo 4">
            <a:extLst>
              <a:ext uri="{FF2B5EF4-FFF2-40B4-BE49-F238E27FC236}">
                <a16:creationId xmlns:a16="http://schemas.microsoft.com/office/drawing/2014/main" id="{99872B51-77BD-40DF-ACBA-3C48B02F11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6430269"/>
              </p:ext>
            </p:extLst>
          </p:nvPr>
        </p:nvGraphicFramePr>
        <p:xfrm>
          <a:off x="427337" y="712810"/>
          <a:ext cx="11104193" cy="5151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04193">
                  <a:extLst>
                    <a:ext uri="{9D8B030D-6E8A-4147-A177-3AD203B41FA5}">
                      <a16:colId xmlns:a16="http://schemas.microsoft.com/office/drawing/2014/main" val="2137619755"/>
                    </a:ext>
                  </a:extLst>
                </a:gridCol>
              </a:tblGrid>
              <a:tr h="42793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Módulo Operacional 3 – Gestão da Educação</a:t>
                      </a: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198194099"/>
                  </a:ext>
                </a:extLst>
              </a:tr>
              <a:tr h="396231"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PROBLEMA: Fragilidade no planejamento das ações de Educação na Saúde de forma ascendente.</a:t>
                      </a: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40318439"/>
                  </a:ext>
                </a:extLst>
              </a:tr>
              <a:tr h="301135"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OBJETIVO GERAL: Fortalecer o planejamento das ações de Educação na Saúde (ES), integrado ao Planejamento Regional Integrado (PRI)</a:t>
                      </a: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2620731151"/>
                  </a:ext>
                </a:extLst>
              </a:tr>
              <a:tr h="301135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Objetivos específicos </a:t>
                      </a:r>
                    </a:p>
                  </a:txBody>
                  <a:tcPr marT="45715" marB="45715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199518"/>
                  </a:ext>
                </a:extLst>
              </a:tr>
              <a:tr h="1521527">
                <a:tc>
                  <a:txBody>
                    <a:bodyPr/>
                    <a:lstStyle/>
                    <a:p>
                      <a:pPr algn="ctr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algn="ctr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algn="just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algn="just"/>
                      <a:r>
                        <a:rPr lang="pt-BR" sz="1600" dirty="0">
                          <a:latin typeface="Arial"/>
                          <a:cs typeface="Arial"/>
                        </a:rPr>
                        <a:t> 1. Planejar, de forma ascendente, vinculado ao PRI, os processos de educação na saúde baseados nas necessidades do território considerando os diferentes níveis de formação</a:t>
                      </a:r>
                    </a:p>
                  </a:txBody>
                  <a:tcPr marT="45715" marB="45715"/>
                </a:tc>
                <a:extLst>
                  <a:ext uri="{0D108BD9-81ED-4DB2-BD59-A6C34878D82A}">
                    <a16:rowId xmlns:a16="http://schemas.microsoft.com/office/drawing/2014/main" val="2693552070"/>
                  </a:ext>
                </a:extLst>
              </a:tr>
              <a:tr h="1949453">
                <a:tc>
                  <a:txBody>
                    <a:bodyPr/>
                    <a:lstStyle/>
                    <a:p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r>
                        <a:rPr lang="pt-BR" sz="1600" dirty="0">
                          <a:latin typeface="Arial"/>
                          <a:cs typeface="Arial"/>
                        </a:rPr>
                        <a:t>2. Reestruturar a CIESC estadual e implementar as </a:t>
                      </a:r>
                      <a:r>
                        <a:rPr lang="pt-BR" sz="1600" dirty="0" err="1">
                          <a:latin typeface="Arial"/>
                          <a:cs typeface="Arial"/>
                        </a:rPr>
                        <a:t>CIESCs</a:t>
                      </a:r>
                      <a:r>
                        <a:rPr lang="pt-BR" sz="1600" dirty="0">
                          <a:latin typeface="Arial"/>
                          <a:cs typeface="Arial"/>
                        </a:rPr>
                        <a:t> nas macrorregiões</a:t>
                      </a:r>
                    </a:p>
                  </a:txBody>
                  <a:tcPr marT="45715" marB="45715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93535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>
            <a:extLst>
              <a:ext uri="{FF2B5EF4-FFF2-40B4-BE49-F238E27FC236}">
                <a16:creationId xmlns:a16="http://schemas.microsoft.com/office/drawing/2014/main" id="{8329D9C4-0B79-5F0C-9E61-AECC03052B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981075"/>
            <a:ext cx="10964863" cy="503238"/>
          </a:xfrm>
        </p:spPr>
        <p:txBody>
          <a:bodyPr/>
          <a:lstStyle/>
          <a:p>
            <a:r>
              <a:rPr lang="pt-BR" altLang="pt-BR" sz="2800" b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 de Valorização da Gestão do Trabalho e da Educação na Saúde no âmbito do SUS (ValorizaGTES-SUS)</a:t>
            </a:r>
            <a:br>
              <a:rPr lang="pt-BR" altLang="pt-BR" sz="2800" b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altLang="pt-BR" sz="28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altLang="pt-BR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6CCAF63-A017-45E1-8DC1-161FF3203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Fica instituído incentivo financeiro de custeio para implantação do Programa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ValorizaGTES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-SUS;</a:t>
            </a:r>
          </a:p>
          <a:p>
            <a:pPr marL="0" indent="0" algn="just">
              <a:defRPr/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O valor do incentivo financeiro para implantação e execução Planos Estaduais e Distrital de Gestão do Trabalho e Educação na Saúde , será definido por faixa com valor fixado, considerando o número de regiões de saúde existentes no estado e no Distrito Federal;</a:t>
            </a:r>
          </a:p>
          <a:p>
            <a:pPr marL="0" indent="0" algn="just">
              <a:defRPr/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Faixa 4 - 16 a 25 Regiões de Saúde - R$ 3.000.000,00</a:t>
            </a:r>
          </a:p>
          <a:p>
            <a:pPr marL="0" indent="0" algn="just">
              <a:defRPr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pt-BR" dirty="0"/>
          </a:p>
          <a:p>
            <a:pPr algn="just">
              <a:defRPr/>
            </a:pPr>
            <a:r>
              <a:rPr lang="pt-BR" dirty="0"/>
              <a:t> 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74614C1B-6B92-CC4C-9D8E-D16F2D4FD079}"/>
              </a:ext>
            </a:extLst>
          </p:cNvPr>
          <p:cNvSpPr txBox="1"/>
          <p:nvPr/>
        </p:nvSpPr>
        <p:spPr>
          <a:xfrm>
            <a:off x="1019175" y="3727450"/>
            <a:ext cx="7646988" cy="2860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3599" dirty="0">
                <a:solidFill>
                  <a:srgbClr val="455861"/>
                </a:solidFill>
                <a:latin typeface="Bradley Hand ITC" panose="03070402050302030203" pitchFamily="66" charset="0"/>
                <a:cs typeface="Calibri Light" panose="020F0302020204030204" pitchFamily="34" charset="0"/>
              </a:rPr>
              <a:t>“Não se gerencia o que não se mede, não se mede o que não se define, não se define o que não se entende, e não há sucesso no que não se gerencia.”                  </a:t>
            </a:r>
            <a:r>
              <a:rPr lang="pt-BR" sz="3199" i="1" dirty="0">
                <a:solidFill>
                  <a:srgbClr val="45586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Willian Deming</a:t>
            </a:r>
          </a:p>
        </p:txBody>
      </p:sp>
      <p:pic>
        <p:nvPicPr>
          <p:cNvPr id="26627" name="Imagem 8">
            <a:extLst>
              <a:ext uri="{FF2B5EF4-FFF2-40B4-BE49-F238E27FC236}">
                <a16:creationId xmlns:a16="http://schemas.microsoft.com/office/drawing/2014/main" id="{DCBC4CF9-8E1D-A1EF-4170-D91E23C1F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15" b="31015"/>
          <a:stretch>
            <a:fillRect/>
          </a:stretch>
        </p:blipFill>
        <p:spPr bwMode="auto">
          <a:xfrm>
            <a:off x="1019175" y="512763"/>
            <a:ext cx="10150475" cy="291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Freeform 5">
            <a:extLst>
              <a:ext uri="{FF2B5EF4-FFF2-40B4-BE49-F238E27FC236}">
                <a16:creationId xmlns:a16="http://schemas.microsoft.com/office/drawing/2014/main" id="{DC4C1D72-82FD-E545-599E-719D5F84012F}"/>
              </a:ext>
            </a:extLst>
          </p:cNvPr>
          <p:cNvSpPr>
            <a:spLocks/>
          </p:cNvSpPr>
          <p:nvPr/>
        </p:nvSpPr>
        <p:spPr bwMode="auto">
          <a:xfrm>
            <a:off x="-1519238" y="6732588"/>
            <a:ext cx="10185401" cy="134937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2147483646 h 133"/>
              <a:gd name="T6" fmla="*/ 2147483646 w 9712"/>
              <a:gd name="T7" fmla="*/ 2147483646 h 133"/>
              <a:gd name="T8" fmla="*/ 2147483646 w 9712"/>
              <a:gd name="T9" fmla="*/ 0 h 133"/>
              <a:gd name="T10" fmla="*/ 0 w 9712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pt-BR"/>
          </a:p>
        </p:txBody>
      </p:sp>
      <p:sp>
        <p:nvSpPr>
          <p:cNvPr id="26629" name="Freeform 6">
            <a:extLst>
              <a:ext uri="{FF2B5EF4-FFF2-40B4-BE49-F238E27FC236}">
                <a16:creationId xmlns:a16="http://schemas.microsoft.com/office/drawing/2014/main" id="{40CD97F1-0DB3-C360-022E-12FCAE9293AA}"/>
              </a:ext>
            </a:extLst>
          </p:cNvPr>
          <p:cNvSpPr>
            <a:spLocks/>
          </p:cNvSpPr>
          <p:nvPr/>
        </p:nvSpPr>
        <p:spPr bwMode="auto">
          <a:xfrm>
            <a:off x="8726488" y="6732588"/>
            <a:ext cx="3157537" cy="134937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pt-BR"/>
          </a:p>
        </p:txBody>
      </p:sp>
      <p:sp>
        <p:nvSpPr>
          <p:cNvPr id="26630" name="Freeform 6">
            <a:extLst>
              <a:ext uri="{FF2B5EF4-FFF2-40B4-BE49-F238E27FC236}">
                <a16:creationId xmlns:a16="http://schemas.microsoft.com/office/drawing/2014/main" id="{C8949196-CD89-49A5-7A00-4CEB6761088D}"/>
              </a:ext>
            </a:extLst>
          </p:cNvPr>
          <p:cNvSpPr>
            <a:spLocks/>
          </p:cNvSpPr>
          <p:nvPr/>
        </p:nvSpPr>
        <p:spPr bwMode="auto">
          <a:xfrm>
            <a:off x="9032875" y="6726238"/>
            <a:ext cx="3155950" cy="136525"/>
          </a:xfrm>
          <a:custGeom>
            <a:avLst/>
            <a:gdLst>
              <a:gd name="T0" fmla="*/ 2147483646 w 3010"/>
              <a:gd name="T1" fmla="*/ 0 h 133"/>
              <a:gd name="T2" fmla="*/ 2147483646 w 3010"/>
              <a:gd name="T3" fmla="*/ 0 h 133"/>
              <a:gd name="T4" fmla="*/ 0 w 3010"/>
              <a:gd name="T5" fmla="*/ 2147483646 h 133"/>
              <a:gd name="T6" fmla="*/ 2147483646 w 3010"/>
              <a:gd name="T7" fmla="*/ 2147483646 h 133"/>
              <a:gd name="T8" fmla="*/ 2147483646 w 3010"/>
              <a:gd name="T9" fmla="*/ 0 h 133"/>
              <a:gd name="T10" fmla="*/ 2147483646 w 3010"/>
              <a:gd name="T11" fmla="*/ 0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lIns="91416" tIns="45708" rIns="91416" bIns="45708"/>
          <a:lstStyle/>
          <a:p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D3960B9F-9089-9C29-6E3A-3B11D721E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336675"/>
            <a:ext cx="239077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9" name="Text Box 5">
            <a:extLst>
              <a:ext uri="{FF2B5EF4-FFF2-40B4-BE49-F238E27FC236}">
                <a16:creationId xmlns:a16="http://schemas.microsoft.com/office/drawing/2014/main" id="{14F25497-6A25-C849-7C4F-65B6AB7799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0588" y="692150"/>
            <a:ext cx="6551612" cy="69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pt-BR" altLang="pt-BR" sz="2000">
                <a:solidFill>
                  <a:srgbClr val="004D99"/>
                </a:solidFill>
                <a:cs typeface="Arial" panose="020B0604020202020204" pitchFamily="34" charset="0"/>
              </a:rPr>
              <a:t>PLANO ESTADUAL DE GESTÃO DO TRABALHO E DA EDUCAÇÃO NA SAÚDE (PEGTES) </a:t>
            </a:r>
          </a:p>
        </p:txBody>
      </p:sp>
      <p:sp>
        <p:nvSpPr>
          <p:cNvPr id="14340" name="Retângulo 3">
            <a:extLst>
              <a:ext uri="{FF2B5EF4-FFF2-40B4-BE49-F238E27FC236}">
                <a16:creationId xmlns:a16="http://schemas.microsoft.com/office/drawing/2014/main" id="{B8C94A85-A7CF-9D69-96B1-9EC5FC889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7925" y="3644900"/>
            <a:ext cx="729456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pt-BR" altLang="pt-BR" sz="1800">
                <a:solidFill>
                  <a:srgbClr val="000000"/>
                </a:solidFill>
              </a:rPr>
              <a:t>Junho/2023: </a:t>
            </a:r>
            <a:r>
              <a:rPr lang="pt-BR" altLang="pt-BR" sz="1800" b="0">
                <a:solidFill>
                  <a:srgbClr val="000000"/>
                </a:solidFill>
              </a:rPr>
              <a:t>A Secretaria de Gestão do Trabalho e da Educação na Saúde do Ministério da Saúde (SGTES/MS) promoveu Oficinas Regionais de Planejamento da Área de Gestão do Trabalho e Educação na Saúde no SUS;</a:t>
            </a:r>
          </a:p>
          <a:p>
            <a:pPr algn="just"/>
            <a:endParaRPr lang="pt-BR" altLang="pt-BR" sz="180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t-BR" altLang="pt-BR" sz="1800" b="0">
                <a:solidFill>
                  <a:srgbClr val="000000"/>
                </a:solidFill>
              </a:rPr>
              <a:t>Nos dias 28 e 29/06/23 foi realizada, em Curitiba, a Oficina da Região Sul;</a:t>
            </a:r>
          </a:p>
        </p:txBody>
      </p:sp>
      <p:sp>
        <p:nvSpPr>
          <p:cNvPr id="14341" name="Text Box 4">
            <a:extLst>
              <a:ext uri="{FF2B5EF4-FFF2-40B4-BE49-F238E27FC236}">
                <a16:creationId xmlns:a16="http://schemas.microsoft.com/office/drawing/2014/main" id="{48199672-5DEF-881B-FFBF-8E4C145D4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2025" y="1949450"/>
            <a:ext cx="7416800" cy="12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 sz="1000" b="1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pt-BR" altLang="pt-BR" sz="1800">
                <a:solidFill>
                  <a:srgbClr val="000000"/>
                </a:solidFill>
                <a:cs typeface="Arial" panose="020B0604020202020204" pitchFamily="34" charset="0"/>
              </a:rPr>
              <a:t>Objetivo: </a:t>
            </a:r>
            <a:r>
              <a:rPr lang="pt-BR" altLang="pt-BR" sz="1800" b="0">
                <a:solidFill>
                  <a:srgbClr val="000000"/>
                </a:solidFill>
                <a:cs typeface="Arial" panose="020B0604020202020204" pitchFamily="34" charset="0"/>
              </a:rPr>
              <a:t>consolidar um processo de planejamento participativo e ascendente, envolvendo diversos atores da área de trabalho e educação em saúde em níveis nacional, estadual e municipal, com vistas a fortalecer a área de GTES em todo o país.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372F314A-2C89-06B8-781A-D6253C01E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2117725"/>
            <a:ext cx="2720975" cy="417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CaixaDeTexto 4">
            <a:extLst>
              <a:ext uri="{FF2B5EF4-FFF2-40B4-BE49-F238E27FC236}">
                <a16:creationId xmlns:a16="http://schemas.microsoft.com/office/drawing/2014/main" id="{1563C6B5-E790-A98E-9FDE-7581CE483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476250"/>
            <a:ext cx="103695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altLang="pt-BR">
                <a:solidFill>
                  <a:srgbClr val="FFFFFF"/>
                </a:solidFill>
                <a:cs typeface="Arial" panose="020B0604020202020204" pitchFamily="34" charset="0"/>
              </a:rPr>
              <a:t>Plano Estadual de Gestão do Trabalho e Educação na Saúde - PEGTES</a:t>
            </a:r>
            <a:endParaRPr lang="pt-BR" altLang="pt-BR"/>
          </a:p>
        </p:txBody>
      </p:sp>
      <p:sp>
        <p:nvSpPr>
          <p:cNvPr id="15364" name="CaixaDeTexto 5">
            <a:extLst>
              <a:ext uri="{FF2B5EF4-FFF2-40B4-BE49-F238E27FC236}">
                <a16:creationId xmlns:a16="http://schemas.microsoft.com/office/drawing/2014/main" id="{CCACCEBD-17B6-B9EB-FFA1-0879A0AC8A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600075"/>
            <a:ext cx="10739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altLang="pt-BR" sz="2000">
                <a:solidFill>
                  <a:srgbClr val="000000"/>
                </a:solidFill>
              </a:rPr>
              <a:t>Curso de Atualização em Gestão do Trabalho e Educação na Saúde (GTES)</a:t>
            </a:r>
            <a:endParaRPr lang="pt-BR" altLang="pt-BR" sz="2000"/>
          </a:p>
        </p:txBody>
      </p:sp>
      <p:sp>
        <p:nvSpPr>
          <p:cNvPr id="15365" name="CaixaDeTexto 6">
            <a:extLst>
              <a:ext uri="{FF2B5EF4-FFF2-40B4-BE49-F238E27FC236}">
                <a16:creationId xmlns:a16="http://schemas.microsoft.com/office/drawing/2014/main" id="{CADF8A10-4751-AFB7-F50E-01978524A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6850" y="1392238"/>
            <a:ext cx="68405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altLang="pt-BR"/>
              <a:t>Dde</a:t>
            </a:r>
          </a:p>
        </p:txBody>
      </p:sp>
      <p:sp>
        <p:nvSpPr>
          <p:cNvPr id="15366" name="CaixaDeTexto 7">
            <a:extLst>
              <a:ext uri="{FF2B5EF4-FFF2-40B4-BE49-F238E27FC236}">
                <a16:creationId xmlns:a16="http://schemas.microsoft.com/office/drawing/2014/main" id="{DC0FBDF7-47D8-59BD-1BF3-802457D21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4413" y="1916113"/>
            <a:ext cx="5545137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pt-BR" altLang="pt-BR" sz="2000">
                <a:solidFill>
                  <a:srgbClr val="000000"/>
                </a:solidFill>
              </a:rPr>
              <a:t>Participantes</a:t>
            </a:r>
            <a:r>
              <a:rPr lang="pt-BR" altLang="pt-BR" sz="2000" b="0">
                <a:solidFill>
                  <a:srgbClr val="000000"/>
                </a:solidFill>
              </a:rPr>
              <a:t>:  Gestão do Trabalho, Gestão da Educação na Saúde, Planejamento, Vigilância, Atenção Primária, Atenção Especializada, Vigilância à Saúde, Superintendência do Ministério da Saúde, CES, COSEMS, CONASEMS e Distrito Sanitário Indígena. </a:t>
            </a:r>
            <a:r>
              <a:rPr lang="pt-BR" altLang="pt-BR" sz="2000" b="0" i="1">
                <a:solidFill>
                  <a:srgbClr val="000000"/>
                </a:solidFill>
              </a:rPr>
              <a:t>(Ofício Circular em 2023/SGTES/GAB/MS) </a:t>
            </a:r>
            <a:r>
              <a:rPr lang="pt-BR" altLang="pt-BR" sz="2000" b="0"/>
              <a:t>GEvagasd02dasddddddddddd</a:t>
            </a:r>
          </a:p>
        </p:txBody>
      </p:sp>
      <p:pic>
        <p:nvPicPr>
          <p:cNvPr id="15367" name="Picture 3">
            <a:extLst>
              <a:ext uri="{FF2B5EF4-FFF2-40B4-BE49-F238E27FC236}">
                <a16:creationId xmlns:a16="http://schemas.microsoft.com/office/drawing/2014/main" id="{D9A3505E-7645-831B-52CF-188044710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225" y="1409700"/>
            <a:ext cx="2589213" cy="352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>
            <a:extLst>
              <a:ext uri="{FF2B5EF4-FFF2-40B4-BE49-F238E27FC236}">
                <a16:creationId xmlns:a16="http://schemas.microsoft.com/office/drawing/2014/main" id="{F246E64B-93FF-1D11-DB01-A55E088E21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z="2400" b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Plano Estadual de Gestão do Trabalho e Educação na Saúde - PEGTES</a:t>
            </a:r>
          </a:p>
        </p:txBody>
      </p:sp>
      <p:sp>
        <p:nvSpPr>
          <p:cNvPr id="16387" name="Espaço Reservado para Conteúdo 2">
            <a:extLst>
              <a:ext uri="{FF2B5EF4-FFF2-40B4-BE49-F238E27FC236}">
                <a16:creationId xmlns:a16="http://schemas.microsoft.com/office/drawing/2014/main" id="{815430EC-C831-3E05-1C3F-7A2B7E30FDB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844675"/>
            <a:ext cx="10964863" cy="3732213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 Realizado informes e pautado na Comissão Intersetorial de Saúde do Trabalhador e Comissão de RH do CES/PR;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 Realizado informe na CIB em outubro/2023;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A Secretaria Executiva do CES enviou e-mail, em 13/11/2023, do material produzido pelo grupo até o momento para conhecimento dos conselheiros;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Dia 27/11/2023 reunião do grupo para definição dos indicadores e socialização do material produzido pelo grupo no curso GTES dia 28/11/2023;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altLang="pt-BR" sz="2400">
                <a:latin typeface="Arial" panose="020B0604020202020204" pitchFamily="34" charset="0"/>
                <a:cs typeface="Arial" panose="020B0604020202020204" pitchFamily="34" charset="0"/>
              </a:rPr>
              <a:t>30/11/2023 – aprovado por unanimidade  PEGTES no Pleno do CES.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>
            <a:extLst>
              <a:ext uri="{FF2B5EF4-FFF2-40B4-BE49-F238E27FC236}">
                <a16:creationId xmlns:a16="http://schemas.microsoft.com/office/drawing/2014/main" id="{2DF74C6A-A3D6-667C-3810-6409CD00B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z="2400" b="1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PRODUTO 1 - ANÁLISE DA SITUAÇÃO DA GESTÃO DO TRABALHO E DA EDUCAÇÃO NA SAÚDE NO ÂMBITO DO ESTADO DO PARANÁ</a:t>
            </a:r>
            <a:endParaRPr lang="pt-BR" altLang="pt-BR" sz="2400" b="1"/>
          </a:p>
        </p:txBody>
      </p:sp>
      <p:pic>
        <p:nvPicPr>
          <p:cNvPr id="18435" name="Imagem 1">
            <a:extLst>
              <a:ext uri="{FF2B5EF4-FFF2-40B4-BE49-F238E27FC236}">
                <a16:creationId xmlns:a16="http://schemas.microsoft.com/office/drawing/2014/main" id="{DF54218E-F41F-8CB8-B4D2-216A02D10D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0313" y="1412875"/>
            <a:ext cx="5483225" cy="51720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CaixaDeTexto 4">
            <a:extLst>
              <a:ext uri="{FF2B5EF4-FFF2-40B4-BE49-F238E27FC236}">
                <a16:creationId xmlns:a16="http://schemas.microsoft.com/office/drawing/2014/main" id="{E8CCC20A-0145-5C23-AC83-EF8FE1E4E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1916113"/>
            <a:ext cx="5919787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pt-BR" altLang="pt-BR" sz="2800" b="0">
                <a:solidFill>
                  <a:srgbClr val="000000"/>
                </a:solidFill>
                <a:cs typeface="Arial" panose="020B0604020202020204" pitchFamily="34" charset="0"/>
              </a:rPr>
              <a:t>  </a:t>
            </a:r>
            <a:r>
              <a:rPr lang="pt-BR" altLang="pt-BR" sz="2000" b="0">
                <a:solidFill>
                  <a:srgbClr val="000000"/>
                </a:solidFill>
                <a:cs typeface="Arial" panose="020B0604020202020204" pitchFamily="34" charset="0"/>
              </a:rPr>
              <a:t>Proposta de planejamento da  SGTES em três dimensões:           </a:t>
            </a:r>
          </a:p>
          <a:p>
            <a:pPr algn="just"/>
            <a:endParaRPr lang="pt-BR" altLang="pt-BR" sz="2000" b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just"/>
            <a:r>
              <a:rPr lang="pt-BR" altLang="pt-BR" sz="2000" b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pt-BR" altLang="pt-BR" sz="2000" b="0" i="1">
                <a:solidFill>
                  <a:srgbClr val="000000"/>
                </a:solidFill>
                <a:cs typeface="Arial" panose="020B0604020202020204" pitchFamily="34" charset="0"/>
              </a:rPr>
              <a:t>1- Governança</a:t>
            </a:r>
          </a:p>
          <a:p>
            <a:pPr algn="just"/>
            <a:r>
              <a:rPr lang="pt-BR" altLang="pt-BR" sz="2000" b="0" i="1">
                <a:solidFill>
                  <a:srgbClr val="000000"/>
                </a:solidFill>
                <a:cs typeface="Arial" panose="020B0604020202020204" pitchFamily="34" charset="0"/>
              </a:rPr>
              <a:t>2- Gestão do Trabalho </a:t>
            </a:r>
          </a:p>
          <a:p>
            <a:pPr algn="just"/>
            <a:r>
              <a:rPr lang="pt-BR" altLang="pt-BR" sz="2000" b="0" i="1">
                <a:solidFill>
                  <a:srgbClr val="000000"/>
                </a:solidFill>
                <a:cs typeface="Arial" panose="020B0604020202020204" pitchFamily="34" charset="0"/>
              </a:rPr>
              <a:t>3- Educação na Saúde </a:t>
            </a:r>
          </a:p>
          <a:p>
            <a:pPr algn="just"/>
            <a:endParaRPr lang="pt-BR" altLang="pt-BR" sz="2000" b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just"/>
            <a:r>
              <a:rPr lang="pt-BR" altLang="pt-BR" sz="2000" b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pt-BR" altLang="pt-BR" sz="2000" b="0" i="1">
                <a:solidFill>
                  <a:srgbClr val="000000"/>
                </a:solidFill>
                <a:cs typeface="Arial" panose="020B0604020202020204" pitchFamily="34" charset="0"/>
              </a:rPr>
              <a:t>“A análise tem a finalidade de contemplar um diagnóstico das ações que vêm sendo desenvolvidas (ou não), com vistas a delimitar os pontos fortes e fracos das referidas dimensões.”       (BRASIL. Ministério da Saúde, 2023).</a:t>
            </a:r>
            <a:r>
              <a:rPr lang="pt-BR" altLang="pt-BR" sz="2000" i="1">
                <a:cs typeface="Arial" panose="020B0604020202020204" pitchFamily="34" charset="0"/>
              </a:rPr>
              <a:t>e</a:t>
            </a:r>
          </a:p>
          <a:p>
            <a:pPr algn="just"/>
            <a:r>
              <a:rPr lang="pt-BR" altLang="pt-BR" sz="2400">
                <a:cs typeface="Arial" panose="020B0604020202020204" pitchFamily="34" charset="0"/>
              </a:rPr>
              <a:t>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>
            <a:extLst>
              <a:ext uri="{FF2B5EF4-FFF2-40B4-BE49-F238E27FC236}">
                <a16:creationId xmlns:a16="http://schemas.microsoft.com/office/drawing/2014/main" id="{D3AA7363-3E5B-4E4F-90F8-C4390E94F2D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88826" cy="7375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4413">
                  <a:extLst>
                    <a:ext uri="{9D8B030D-6E8A-4147-A177-3AD203B41FA5}">
                      <a16:colId xmlns:a16="http://schemas.microsoft.com/office/drawing/2014/main" val="2137619755"/>
                    </a:ext>
                  </a:extLst>
                </a:gridCol>
                <a:gridCol w="6094413">
                  <a:extLst>
                    <a:ext uri="{9D8B030D-6E8A-4147-A177-3AD203B41FA5}">
                      <a16:colId xmlns:a16="http://schemas.microsoft.com/office/drawing/2014/main" val="177057720"/>
                    </a:ext>
                  </a:extLst>
                </a:gridCol>
              </a:tblGrid>
              <a:tr h="679158">
                <a:tc gridSpan="2"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Módulo Operacional 1 - Governança</a:t>
                      </a:r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94099"/>
                  </a:ext>
                </a:extLst>
              </a:tr>
              <a:tr h="624223">
                <a:tc gridSpan="2"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PROBLEMA: Ausência de Regulamentação para efetividade na implementação da Política de Gestão do Trabalho integrada à Gestão da Educação na Saúde e fragilidade na efetividade da Política Nacional de Educação Permanente na saúde integrada a Gestão do Trabalho.</a:t>
                      </a:r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8439"/>
                  </a:ext>
                </a:extLst>
              </a:tr>
              <a:tr h="518116">
                <a:tc gridSpan="2"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OBJETIVO GERAL: Instituir premissas para a Gestão do Trabalho, com vistas à integração das ações e valorização dos trabalhadores e trabalhadoras do SUS.</a:t>
                      </a:r>
                    </a:p>
                  </a:txBody>
                  <a:tcPr marT="45716" marB="45716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0731151"/>
                  </a:ext>
                </a:extLst>
              </a:tr>
              <a:tr h="389313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Objetivos específicos </a:t>
                      </a:r>
                    </a:p>
                  </a:txBody>
                  <a:tcPr marT="45716" marB="4571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Ações /atividades</a:t>
                      </a:r>
                    </a:p>
                  </a:txBody>
                  <a:tcPr marT="45716" marB="45716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199518"/>
                  </a:ext>
                </a:extLst>
              </a:tr>
              <a:tr h="681297">
                <a:tc rowSpan="3">
                  <a:txBody>
                    <a:bodyPr/>
                    <a:lstStyle/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Mapear os Sistemas de Informação (SI) existentes para a Gestão do Trabalho (GT) e Educação na Saúde (ES)</a:t>
                      </a: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Verificar os SI existentes voltados à GT e ES junto aos diversos órgãos governamentais</a:t>
                      </a: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2693552070"/>
                  </a:ext>
                </a:extLst>
              </a:tr>
              <a:tr h="681297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Avaliar se os dados dos SI existentes produzem informações consistentes para a GT e ES</a:t>
                      </a:r>
                    </a:p>
                  </a:txBody>
                  <a:tcPr marT="45716" marB="45716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325120"/>
                  </a:ext>
                </a:extLst>
              </a:tr>
              <a:tr h="681297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Analisar possibilidade de integração entre os SI para a formulação e regulamentação da PGTES</a:t>
                      </a: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3428734917"/>
                  </a:ext>
                </a:extLst>
              </a:tr>
              <a:tr h="881255">
                <a:tc rowSpan="4">
                  <a:txBody>
                    <a:bodyPr/>
                    <a:lstStyle/>
                    <a:p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Pactuar no CES e CIB o Plano de Gestão do Trabalho e da Educação na Saúde além do fortalecimento da Comunicação em Saúde 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Elaborar apresentação para informar ao CES e CIB sobre as etapas de elaboração do Plano Estadual de Gestão do Trabalho e Educação na Saúde (PEGTES)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935352"/>
                  </a:ext>
                </a:extLst>
              </a:tr>
              <a:tr h="679158">
                <a:tc vMerge="1">
                  <a:txBody>
                    <a:bodyPr/>
                    <a:lstStyle/>
                    <a:p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Apresentar as etapas de elaboração do PEGTES a título de informação nas Comissões Temáticas do CES e Grupos de Trabalho da CIB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610944"/>
                  </a:ext>
                </a:extLst>
              </a:tr>
              <a:tr h="679158">
                <a:tc vMerge="1">
                  <a:txBody>
                    <a:bodyPr/>
                    <a:lstStyle/>
                    <a:p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Apresentar e pactuar o PEGTES no CES e na CIB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751854"/>
                  </a:ext>
                </a:extLst>
              </a:tr>
              <a:tr h="881255">
                <a:tc vMerge="1">
                  <a:txBody>
                    <a:bodyPr/>
                    <a:lstStyle/>
                    <a:p>
                      <a:endParaRPr lang="pt-BR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Realizar ampla divulgação do PEGTES por meio dos canais de comunicação da rede COSEMS e SESA</a:t>
                      </a:r>
                    </a:p>
                    <a:p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3951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ço Reservado para Conteúdo 4">
            <a:extLst>
              <a:ext uri="{FF2B5EF4-FFF2-40B4-BE49-F238E27FC236}">
                <a16:creationId xmlns:a16="http://schemas.microsoft.com/office/drawing/2014/main" id="{D3AA7363-3E5B-4E4F-90F8-C4390E94F2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851866"/>
              </p:ext>
            </p:extLst>
          </p:nvPr>
        </p:nvGraphicFramePr>
        <p:xfrm>
          <a:off x="-1" y="378842"/>
          <a:ext cx="12064510" cy="6252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4510">
                  <a:extLst>
                    <a:ext uri="{9D8B030D-6E8A-4147-A177-3AD203B41FA5}">
                      <a16:colId xmlns:a16="http://schemas.microsoft.com/office/drawing/2014/main" val="2137619755"/>
                    </a:ext>
                  </a:extLst>
                </a:gridCol>
              </a:tblGrid>
              <a:tr h="416164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Módulo Operacional 1 - Governança</a:t>
                      </a: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98194099"/>
                  </a:ext>
                </a:extLst>
              </a:tr>
              <a:tr h="443909"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PROBLEMA: Ausência de Regulamentação para efetividade na implementação da Política de Gestão do Trabalho integrada à Gestão da Educação na Saúde e fragilidade na efetividade da Política Nacional de Educação Permanente na saúde integrada a Gestão do Trabalho.</a:t>
                      </a: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40318439"/>
                  </a:ext>
                </a:extLst>
              </a:tr>
              <a:tr h="443909"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OBJETIVO GERAL: Instituir premissas para a Gestão do Trabalho, com vistas à integração das ações e valorização dos trabalhadores e trabalhadoras do SUS.</a:t>
                      </a: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2620731151"/>
                  </a:ext>
                </a:extLst>
              </a:tr>
              <a:tr h="26357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Objetivos específicos </a:t>
                      </a:r>
                    </a:p>
                  </a:txBody>
                  <a:tcPr marT="45716" marB="45716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199518"/>
                  </a:ext>
                </a:extLst>
              </a:tr>
              <a:tr h="804586">
                <a:tc>
                  <a:txBody>
                    <a:bodyPr/>
                    <a:lstStyle/>
                    <a:p>
                      <a:pPr marL="342900" indent="-342900" algn="just">
                        <a:buAutoNum type="arabicPeriod"/>
                      </a:pPr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marL="342900" lvl="0" indent="-342900" algn="just">
                        <a:buAutoNum type="arabicPeriod"/>
                      </a:pPr>
                      <a:r>
                        <a:rPr lang="pt-BR" sz="1600" dirty="0">
                          <a:latin typeface="Arial"/>
                          <a:cs typeface="Arial"/>
                        </a:rPr>
                        <a:t>Mapear os Sistemas de Informação (SI) existentes para a Gestão do Trabalho (GT) e Educação na Saúde (ES)</a:t>
                      </a: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2693552070"/>
                  </a:ext>
                </a:extLst>
              </a:tr>
              <a:tr h="1776581">
                <a:tc>
                  <a:txBody>
                    <a:bodyPr/>
                    <a:lstStyle/>
                    <a:p>
                      <a:pPr marL="342900" indent="-342900" algn="just">
                        <a:buAutoNum type="arabicPeriod"/>
                      </a:pPr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marL="342900" indent="-342900" algn="just">
                        <a:buAutoNum type="arabicPeriod"/>
                      </a:pPr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marL="342900" indent="-342900" algn="just">
                        <a:buAutoNum type="arabicPeriod"/>
                      </a:pPr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marL="0" indent="0" algn="just">
                        <a:buNone/>
                      </a:pPr>
                      <a:r>
                        <a:rPr lang="pt-BR" sz="1600" dirty="0">
                          <a:latin typeface="Arial"/>
                          <a:cs typeface="Arial"/>
                        </a:rPr>
                        <a:t>2. Pactuar no CES e CIB o Plano de Gestão do Trabalho e da Educação na Saúde além do fortalecimento da Comunicação em Saúde </a:t>
                      </a: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935352"/>
                  </a:ext>
                </a:extLst>
              </a:tr>
              <a:tr h="191435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endParaRPr lang="pt-BR" sz="1600" b="0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endParaRPr lang="pt-BR" sz="1600" b="0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endParaRPr lang="pt-BR" sz="1600" b="0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3. Propor investimentos para as ações de Gestão do Trabalho e Educação na Saúde</a:t>
                      </a:r>
                      <a:endParaRPr lang="pt-BR" sz="1600" dirty="0"/>
                    </a:p>
                    <a:p>
                      <a:pPr marL="342900" lvl="0" indent="-342900" algn="just">
                        <a:buAutoNum type="arabicPeriod"/>
                      </a:pPr>
                      <a:endParaRPr lang="pt-BR" sz="1600" dirty="0">
                        <a:latin typeface="Arial"/>
                        <a:cs typeface="Arial"/>
                      </a:endParaRPr>
                    </a:p>
                  </a:txBody>
                  <a:tcPr marT="45716" marB="45716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611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358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4">
            <a:extLst>
              <a:ext uri="{FF2B5EF4-FFF2-40B4-BE49-F238E27FC236}">
                <a16:creationId xmlns:a16="http://schemas.microsoft.com/office/drawing/2014/main" id="{D280CD38-6507-4593-9BEA-8EDA17395C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5714961"/>
              </p:ext>
            </p:extLst>
          </p:nvPr>
        </p:nvGraphicFramePr>
        <p:xfrm>
          <a:off x="106834" y="0"/>
          <a:ext cx="12065561" cy="5589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936">
                  <a:extLst>
                    <a:ext uri="{9D8B030D-6E8A-4147-A177-3AD203B41FA5}">
                      <a16:colId xmlns:a16="http://schemas.microsoft.com/office/drawing/2014/main" val="2137619755"/>
                    </a:ext>
                  </a:extLst>
                </a:gridCol>
                <a:gridCol w="6143625">
                  <a:extLst>
                    <a:ext uri="{9D8B030D-6E8A-4147-A177-3AD203B41FA5}">
                      <a16:colId xmlns:a16="http://schemas.microsoft.com/office/drawing/2014/main" val="177057720"/>
                    </a:ext>
                  </a:extLst>
                </a:gridCol>
              </a:tblGrid>
              <a:tr h="697795">
                <a:tc gridSpan="2"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Módulo Operacional 1 - Governança</a:t>
                      </a:r>
                    </a:p>
                  </a:txBody>
                  <a:tcPr marL="91441" marR="91441" marT="45723" marB="45723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94099"/>
                  </a:ext>
                </a:extLst>
              </a:tr>
              <a:tr h="611474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Objetivos específicos </a:t>
                      </a:r>
                    </a:p>
                  </a:txBody>
                  <a:tcPr marL="91441" marR="91441" marT="45723" marB="45723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Ações /atividades</a:t>
                      </a:r>
                    </a:p>
                  </a:txBody>
                  <a:tcPr marL="91441" marR="91441" marT="45723" marB="45723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199518"/>
                  </a:ext>
                </a:extLst>
              </a:tr>
              <a:tr h="1070080">
                <a:tc rowSpan="4">
                  <a:txBody>
                    <a:bodyPr/>
                    <a:lstStyle/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pt-B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Propor investimentos para as ações de Gestão do Trabalho e Educação na Saúde</a:t>
                      </a: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Identificar as necessidades/prioridades para o desenvolvimento de ações da GT e ES</a:t>
                      </a:r>
                    </a:p>
                  </a:txBody>
                  <a:tcPr marL="91441" marR="91441" marT="45723" marB="4572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552070"/>
                  </a:ext>
                </a:extLst>
              </a:tr>
              <a:tr h="107008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Estabelecer parcerias institucionais/governamentais para o desenvolvimento de ações relacionadas à  GT e ES</a:t>
                      </a:r>
                    </a:p>
                  </a:txBody>
                  <a:tcPr marL="91441" marR="91441" marT="45723" marB="4572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325120"/>
                  </a:ext>
                </a:extLst>
              </a:tr>
              <a:tr h="107008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Desenvolver projetos para execução de ações prioritárias de GT e ES</a:t>
                      </a:r>
                    </a:p>
                  </a:txBody>
                  <a:tcPr marL="91441" marR="91441" marT="45723" marB="4572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734917"/>
                  </a:ext>
                </a:extLst>
              </a:tr>
              <a:tr h="1070080">
                <a:tc vMerge="1">
                  <a:txBody>
                    <a:bodyPr/>
                    <a:lstStyle/>
                    <a:p>
                      <a:pPr algn="ctr"/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Monitorar e avaliar a aplicação dos recursos disponibilizados para o desenvolvimento das ações da GT e ES</a:t>
                      </a:r>
                    </a:p>
                  </a:txBody>
                  <a:tcPr marL="91441" marR="91441" marT="45723" marB="45723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56842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>
            <a:extLst>
              <a:ext uri="{FF2B5EF4-FFF2-40B4-BE49-F238E27FC236}">
                <a16:creationId xmlns:a16="http://schemas.microsoft.com/office/drawing/2014/main" id="{D4C97BF2-CC8C-48D8-D91C-A78781D2D6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pt-BR" altLang="pt-BR"/>
          </a:p>
        </p:txBody>
      </p:sp>
      <p:sp>
        <p:nvSpPr>
          <p:cNvPr id="21507" name="Espaço Reservado para Conteúdo 2">
            <a:extLst>
              <a:ext uri="{FF2B5EF4-FFF2-40B4-BE49-F238E27FC236}">
                <a16:creationId xmlns:a16="http://schemas.microsoft.com/office/drawing/2014/main" id="{BB64B214-241D-8153-6E1D-C5304738AB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pt-BR" altLang="pt-BR"/>
          </a:p>
        </p:txBody>
      </p:sp>
      <p:graphicFrame>
        <p:nvGraphicFramePr>
          <p:cNvPr id="4" name="Espaço Reservado para Conteúdo 4">
            <a:extLst>
              <a:ext uri="{FF2B5EF4-FFF2-40B4-BE49-F238E27FC236}">
                <a16:creationId xmlns:a16="http://schemas.microsoft.com/office/drawing/2014/main" id="{32A33EE2-8C26-48F6-829E-C0E1146739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5263371"/>
              </p:ext>
            </p:extLst>
          </p:nvPr>
        </p:nvGraphicFramePr>
        <p:xfrm>
          <a:off x="9712" y="77711"/>
          <a:ext cx="12176549" cy="6924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76549">
                  <a:extLst>
                    <a:ext uri="{9D8B030D-6E8A-4147-A177-3AD203B41FA5}">
                      <a16:colId xmlns:a16="http://schemas.microsoft.com/office/drawing/2014/main" val="2137619755"/>
                    </a:ext>
                  </a:extLst>
                </a:gridCol>
              </a:tblGrid>
              <a:tr h="280128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Módulo Operacional 2 – Gestão do Trabalho</a:t>
                      </a:r>
                      <a:endParaRPr lang="pt-BR" sz="1600" dirty="0">
                        <a:latin typeface="Arial"/>
                        <a:cs typeface="Arial"/>
                      </a:endParaRP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98194099"/>
                  </a:ext>
                </a:extLst>
              </a:tr>
              <a:tr h="426862">
                <a:tc>
                  <a:txBody>
                    <a:bodyPr/>
                    <a:lstStyle/>
                    <a:p>
                      <a:r>
                        <a:rPr lang="pt-BR" sz="1600" dirty="0">
                          <a:latin typeface="Arial"/>
                          <a:cs typeface="Arial"/>
                        </a:rPr>
                        <a:t>PROBLEMA:  Fragilidade da integração das ações de Gestão do Trabalho em âmbito estadual, ocasionando a fragmentação, fragilidade na intersetorialidade e a desvalorização dos trabalhadores do SUS</a:t>
                      </a: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40318439"/>
                  </a:ext>
                </a:extLst>
              </a:tr>
              <a:tr h="426862">
                <a:tc>
                  <a:txBody>
                    <a:bodyPr/>
                    <a:lstStyle/>
                    <a:p>
                      <a:r>
                        <a:rPr lang="pt-BR" sz="1600" dirty="0">
                          <a:latin typeface="Arial"/>
                          <a:cs typeface="Arial"/>
                        </a:rPr>
                        <a:t>OBJETIVO GERAL: Instituir premissas para a Gestão do Trabalho, com vistas à integração das ações e valorização dos trabalhadores e trabalhadoras do SUS</a:t>
                      </a: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1009875057"/>
                  </a:ext>
                </a:extLst>
              </a:tr>
              <a:tr h="253449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>
                          <a:latin typeface="Arial"/>
                          <a:cs typeface="Arial"/>
                        </a:rPr>
                        <a:t> Objetivos específicos </a:t>
                      </a:r>
                    </a:p>
                  </a:txBody>
                  <a:tcPr marT="45719" marB="45719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199518"/>
                  </a:ext>
                </a:extLst>
              </a:tr>
              <a:tr h="947101">
                <a:tc>
                  <a:txBody>
                    <a:bodyPr/>
                    <a:lstStyle/>
                    <a:p>
                      <a:pPr algn="just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algn="just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algn="just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lvl="0" algn="just">
                        <a:buNone/>
                      </a:pPr>
                      <a:r>
                        <a:rPr lang="pt-BR" sz="1600" dirty="0">
                          <a:latin typeface="Arial"/>
                          <a:cs typeface="Arial"/>
                        </a:rPr>
                        <a:t> 1.  Qualificar os trabalhadores do SUS acerca da Gestão do Trabalho (GT).</a:t>
                      </a: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val="2693552070"/>
                  </a:ext>
                </a:extLst>
              </a:tr>
              <a:tr h="2014258">
                <a:tc>
                  <a:txBody>
                    <a:bodyPr/>
                    <a:lstStyle/>
                    <a:p>
                      <a:pPr algn="just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algn="just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algn="just"/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lvl="0" algn="just">
                        <a:buNone/>
                      </a:pPr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lvl="0" algn="just">
                        <a:buNone/>
                      </a:pPr>
                      <a:endParaRPr lang="pt-BR" sz="1600" dirty="0">
                        <a:latin typeface="Arial"/>
                        <a:cs typeface="Arial"/>
                      </a:endParaRPr>
                    </a:p>
                    <a:p>
                      <a:pPr algn="just"/>
                      <a:r>
                        <a:rPr lang="pt-BR" sz="1600" dirty="0">
                          <a:latin typeface="Arial"/>
                          <a:cs typeface="Arial"/>
                        </a:rPr>
                        <a:t> 2. Propor a Política de Saúde dos Trabalhadores do SUS em âmbito estadual e municipal </a:t>
                      </a:r>
                      <a:endParaRPr lang="pt-BR" sz="1600">
                        <a:latin typeface="Arial"/>
                        <a:cs typeface="Arial"/>
                      </a:endParaRPr>
                    </a:p>
                  </a:txBody>
                  <a:tcPr marT="45719" marB="45719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935352"/>
                  </a:ext>
                </a:extLst>
              </a:tr>
              <a:tr h="2014258"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endParaRPr lang="pt-BR" sz="1600" b="0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lvl="0" algn="just">
                        <a:buNone/>
                      </a:pPr>
                      <a:endParaRPr lang="pt-BR" sz="1600" b="0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lvl="0" algn="just">
                        <a:buNone/>
                      </a:pPr>
                      <a:endParaRPr lang="pt-BR" sz="1600" b="0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lvl="0" algn="just">
                        <a:buNone/>
                      </a:pPr>
                      <a:r>
                        <a:rPr lang="pt-BR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3 . Fomentar a participação das entidades na MENPSUS</a:t>
                      </a:r>
                      <a:endParaRPr lang="pt-BR" sz="1600" dirty="0"/>
                    </a:p>
                  </a:txBody>
                  <a:tcPr marT="45718" marB="4571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50769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 Light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ts val="75"/>
          </a:spcBef>
          <a:spcAft>
            <a:spcPts val="75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18490</TotalTime>
  <Words>1421</Words>
  <Application>Microsoft Office PowerPoint</Application>
  <PresentationFormat>Personalizados</PresentationFormat>
  <Paragraphs>161</Paragraphs>
  <Slides>13</Slides>
  <Notes>1</Notes>
  <HiddenSlides>3</HiddenSlides>
  <MMClips>0</MMClips>
  <ScaleCrop>false</ScaleCrop>
  <HeadingPairs>
    <vt:vector size="4" baseType="variant">
      <vt:variant>
        <vt:lpstr>Tema</vt:lpstr>
      </vt:variant>
      <vt:variant>
        <vt:i4>10</vt:i4>
      </vt:variant>
      <vt:variant>
        <vt:lpstr>Títulos dos diapositivos</vt:lpstr>
      </vt:variant>
      <vt:variant>
        <vt:i4>13</vt:i4>
      </vt:variant>
    </vt:vector>
  </HeadingPairs>
  <TitlesOfParts>
    <vt:vector size="23" baseType="lpstr">
      <vt:lpstr>Tema do Office</vt:lpstr>
      <vt:lpstr>Tema do Office</vt:lpstr>
      <vt:lpstr>Tema do Office</vt:lpstr>
      <vt:lpstr>Tema do Office</vt:lpstr>
      <vt:lpstr>Tema do Office</vt:lpstr>
      <vt:lpstr>Tema do Office</vt:lpstr>
      <vt:lpstr>Tema do Office</vt:lpstr>
      <vt:lpstr>Tema do Office</vt:lpstr>
      <vt:lpstr>Tema do Office</vt:lpstr>
      <vt:lpstr>Tema do Office</vt:lpstr>
      <vt:lpstr>Apresentação do PowerPoint</vt:lpstr>
      <vt:lpstr>Apresentação do PowerPoint</vt:lpstr>
      <vt:lpstr>Apresentação do PowerPoint</vt:lpstr>
      <vt:lpstr>Plano Estadual de Gestão do Trabalho e Educação na Saúde - PEGTES</vt:lpstr>
      <vt:lpstr>PRODUTO 1 - ANÁLISE DA SITUAÇÃO DA GESTÃO DO TRABALHO E DA EDUCAÇÃO NA SAÚDE NO ÂMBITO DO ESTADO DO PARANÁ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Programa de Valorização da Gestão do Trabalho e da Educação na Saúde no âmbito do SUS (ValorizaGTES-SUS)  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SESA</dc:creator>
  <cp:lastModifiedBy>Maiquel Rodrigues Martins</cp:lastModifiedBy>
  <cp:revision>1638</cp:revision>
  <cp:lastPrinted>2023-11-29T13:17:22Z</cp:lastPrinted>
  <dcterms:created xsi:type="dcterms:W3CDTF">2019-05-27T16:04:40Z</dcterms:created>
  <dcterms:modified xsi:type="dcterms:W3CDTF">2023-12-07T17:05:50Z</dcterms:modified>
</cp:coreProperties>
</file>