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3" r:id="rId6"/>
    <p:sldId id="264" r:id="rId7"/>
    <p:sldId id="267" r:id="rId8"/>
    <p:sldId id="265" r:id="rId9"/>
    <p:sldId id="266" r:id="rId10"/>
  </p:sldIdLst>
  <p:sldSz cx="12188825" cy="6858000"/>
  <p:notesSz cx="6796088" cy="99250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7" roundtripDataSignature="AMtx7mgjyRicn/CJnSSU+cSjctihwD5Jf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8" autoAdjust="0"/>
    <p:restoredTop sz="94660"/>
  </p:normalViewPr>
  <p:slideViewPr>
    <p:cSldViewPr snapToGrid="0">
      <p:cViewPr varScale="1">
        <p:scale>
          <a:sx n="75" d="100"/>
          <a:sy n="75" d="100"/>
        </p:scale>
        <p:origin x="33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/>
        </p:nvSpPr>
        <p:spPr>
          <a:xfrm>
            <a:off x="0" y="0"/>
            <a:ext cx="6796087" cy="992505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4;n"/>
          <p:cNvSpPr/>
          <p:nvPr/>
        </p:nvSpPr>
        <p:spPr>
          <a:xfrm>
            <a:off x="0" y="0"/>
            <a:ext cx="6796087" cy="992505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5;n"/>
          <p:cNvSpPr txBox="1"/>
          <p:nvPr/>
        </p:nvSpPr>
        <p:spPr>
          <a:xfrm>
            <a:off x="0" y="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6;n"/>
          <p:cNvSpPr txBox="1"/>
          <p:nvPr/>
        </p:nvSpPr>
        <p:spPr>
          <a:xfrm>
            <a:off x="3849687" y="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n"/>
          <p:cNvSpPr>
            <a:spLocks noGrp="1" noRot="1" noChangeAspect="1"/>
          </p:cNvSpPr>
          <p:nvPr>
            <p:ph type="sldImg" idx="2"/>
          </p:nvPr>
        </p:nvSpPr>
        <p:spPr>
          <a:xfrm>
            <a:off x="90487" y="744537"/>
            <a:ext cx="6613525" cy="3719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" name="Google Shape;8;n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5600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n"/>
          <p:cNvSpPr txBox="1"/>
          <p:nvPr/>
        </p:nvSpPr>
        <p:spPr>
          <a:xfrm>
            <a:off x="0" y="9428162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n"/>
          <p:cNvSpPr txBox="1">
            <a:spLocks noGrp="1"/>
          </p:cNvSpPr>
          <p:nvPr>
            <p:ph type="sldNum" idx="12"/>
          </p:nvPr>
        </p:nvSpPr>
        <p:spPr>
          <a:xfrm>
            <a:off x="3849687" y="9428162"/>
            <a:ext cx="2943225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093867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 txBox="1"/>
          <p:nvPr/>
        </p:nvSpPr>
        <p:spPr>
          <a:xfrm>
            <a:off x="3849687" y="9428162"/>
            <a:ext cx="2943225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:notes"/>
          <p:cNvSpPr txBox="1"/>
          <p:nvPr/>
        </p:nvSpPr>
        <p:spPr>
          <a:xfrm>
            <a:off x="3849687" y="9428162"/>
            <a:ext cx="294481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:notes"/>
          <p:cNvSpPr txBox="1"/>
          <p:nvPr/>
        </p:nvSpPr>
        <p:spPr>
          <a:xfrm>
            <a:off x="3849687" y="9428162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70" name="Google Shape;70;p1:notes"/>
          <p:cNvSpPr txBox="1"/>
          <p:nvPr/>
        </p:nvSpPr>
        <p:spPr>
          <a:xfrm>
            <a:off x="679450" y="4776787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:notes"/>
          <p:cNvSpPr txBox="1"/>
          <p:nvPr/>
        </p:nvSpPr>
        <p:spPr>
          <a:xfrm>
            <a:off x="3849687" y="9428162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5600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815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:notes"/>
          <p:cNvSpPr txBox="1"/>
          <p:nvPr/>
        </p:nvSpPr>
        <p:spPr>
          <a:xfrm>
            <a:off x="3849687" y="9428162"/>
            <a:ext cx="2943225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:notes"/>
          <p:cNvSpPr txBox="1"/>
          <p:nvPr/>
        </p:nvSpPr>
        <p:spPr>
          <a:xfrm>
            <a:off x="3849687" y="9428162"/>
            <a:ext cx="294481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80" name="Google Shape;80;p2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972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aa121e3a5f_0_52:notes"/>
          <p:cNvSpPr txBox="1"/>
          <p:nvPr/>
        </p:nvSpPr>
        <p:spPr>
          <a:xfrm>
            <a:off x="3849687" y="9428162"/>
            <a:ext cx="29433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g1aa121e3a5f_0_52:notes"/>
          <p:cNvSpPr txBox="1"/>
          <p:nvPr/>
        </p:nvSpPr>
        <p:spPr>
          <a:xfrm>
            <a:off x="3849687" y="9428162"/>
            <a:ext cx="29448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g1aa121e3a5f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88" name="Google Shape;88;g1aa121e3a5f_0_52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5127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aa121e3a5f_0_7:notes"/>
          <p:cNvSpPr txBox="1"/>
          <p:nvPr/>
        </p:nvSpPr>
        <p:spPr>
          <a:xfrm>
            <a:off x="3849687" y="9428162"/>
            <a:ext cx="29433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g1aa121e3a5f_0_7:notes"/>
          <p:cNvSpPr txBox="1"/>
          <p:nvPr/>
        </p:nvSpPr>
        <p:spPr>
          <a:xfrm>
            <a:off x="3849687" y="9428162"/>
            <a:ext cx="29448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g1aa121e3a5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98" name="Google Shape;98;g1aa121e3a5f_0_7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3085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aa121e3a5f_0_89:notes"/>
          <p:cNvSpPr txBox="1"/>
          <p:nvPr/>
        </p:nvSpPr>
        <p:spPr>
          <a:xfrm>
            <a:off x="3849687" y="9428162"/>
            <a:ext cx="29433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g1aa121e3a5f_0_89:notes"/>
          <p:cNvSpPr txBox="1"/>
          <p:nvPr/>
        </p:nvSpPr>
        <p:spPr>
          <a:xfrm>
            <a:off x="3849687" y="9428162"/>
            <a:ext cx="29448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g1aa121e3a5f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38" name="Google Shape;138;g1aa121e3a5f_0_89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7144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aa121e3a5f_0_19:notes"/>
          <p:cNvSpPr txBox="1"/>
          <p:nvPr/>
        </p:nvSpPr>
        <p:spPr>
          <a:xfrm>
            <a:off x="3849687" y="9428162"/>
            <a:ext cx="29433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g1aa121e3a5f_0_19:notes"/>
          <p:cNvSpPr txBox="1"/>
          <p:nvPr/>
        </p:nvSpPr>
        <p:spPr>
          <a:xfrm>
            <a:off x="3849687" y="9428162"/>
            <a:ext cx="29448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g1aa121e3a5f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47" name="Google Shape;147;g1aa121e3a5f_0_19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9193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aa121e3a5f_0_84:notes"/>
          <p:cNvSpPr txBox="1"/>
          <p:nvPr/>
        </p:nvSpPr>
        <p:spPr>
          <a:xfrm>
            <a:off x="3849687" y="9428162"/>
            <a:ext cx="29433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g1aa121e3a5f_0_84:notes"/>
          <p:cNvSpPr txBox="1"/>
          <p:nvPr/>
        </p:nvSpPr>
        <p:spPr>
          <a:xfrm>
            <a:off x="3849687" y="9428162"/>
            <a:ext cx="29448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g1aa121e3a5f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55" name="Google Shape;155;g1aa121e3a5f_0_84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77719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aa121e3a5f_0_126:notes"/>
          <p:cNvSpPr txBox="1"/>
          <p:nvPr/>
        </p:nvSpPr>
        <p:spPr>
          <a:xfrm>
            <a:off x="3849687" y="9428162"/>
            <a:ext cx="29433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g1aa121e3a5f_0_126:notes"/>
          <p:cNvSpPr txBox="1"/>
          <p:nvPr/>
        </p:nvSpPr>
        <p:spPr>
          <a:xfrm>
            <a:off x="3849687" y="9428162"/>
            <a:ext cx="29448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g1aa121e3a5f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76" name="Google Shape;176;g1aa121e3a5f_0_126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1515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6"/>
          <p:cNvSpPr txBox="1">
            <a:spLocks noGrp="1"/>
          </p:cNvSpPr>
          <p:nvPr>
            <p:ph type="sldNum" idx="12"/>
          </p:nvPr>
        </p:nvSpPr>
        <p:spPr>
          <a:xfrm>
            <a:off x="8736012" y="6245225"/>
            <a:ext cx="2841625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68037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68037" cy="4522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736012" y="6245225"/>
            <a:ext cx="2841625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ctrTitle"/>
          </p:nvPr>
        </p:nvSpPr>
        <p:spPr>
          <a:xfrm>
            <a:off x="914400" y="2130425"/>
            <a:ext cx="10360025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1225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5pPr>
            <a:lvl6pPr lvl="5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6pPr>
            <a:lvl7pPr lvl="6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7pPr>
            <a:lvl8pPr lvl="7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8pPr>
            <a:lvl9pPr lvl="8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736012" y="6245225"/>
            <a:ext cx="2841625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7"/>
          <p:cNvSpPr txBox="1">
            <a:spLocks noGrp="1"/>
          </p:cNvSpPr>
          <p:nvPr>
            <p:ph type="title"/>
          </p:nvPr>
        </p:nvSpPr>
        <p:spPr>
          <a:xfrm rot="5400000">
            <a:off x="7282657" y="1828007"/>
            <a:ext cx="5848350" cy="2741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body" idx="1"/>
          </p:nvPr>
        </p:nvSpPr>
        <p:spPr>
          <a:xfrm rot="5400000">
            <a:off x="1722438" y="-838199"/>
            <a:ext cx="5848350" cy="807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sldNum" idx="12"/>
          </p:nvPr>
        </p:nvSpPr>
        <p:spPr>
          <a:xfrm>
            <a:off x="8736012" y="6245225"/>
            <a:ext cx="2841625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8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68037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body" idx="1"/>
          </p:nvPr>
        </p:nvSpPr>
        <p:spPr>
          <a:xfrm rot="5400000">
            <a:off x="3832225" y="-1622425"/>
            <a:ext cx="4522787" cy="10968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sldNum" idx="12"/>
          </p:nvPr>
        </p:nvSpPr>
        <p:spPr>
          <a:xfrm>
            <a:off x="8736012" y="6245225"/>
            <a:ext cx="2841625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"/>
          <p:cNvSpPr txBox="1">
            <a:spLocks noGrp="1"/>
          </p:cNvSpPr>
          <p:nvPr>
            <p:ph type="title"/>
          </p:nvPr>
        </p:nvSpPr>
        <p:spPr>
          <a:xfrm>
            <a:off x="2389188" y="4800600"/>
            <a:ext cx="7313612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9"/>
          <p:cNvSpPr>
            <a:spLocks noGrp="1"/>
          </p:cNvSpPr>
          <p:nvPr>
            <p:ph type="pic" idx="2"/>
          </p:nvPr>
        </p:nvSpPr>
        <p:spPr>
          <a:xfrm>
            <a:off x="2389188" y="612775"/>
            <a:ext cx="7313612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1" name="Google Shape;31;p9"/>
          <p:cNvSpPr txBox="1">
            <a:spLocks noGrp="1"/>
          </p:cNvSpPr>
          <p:nvPr>
            <p:ph type="body" idx="1"/>
          </p:nvPr>
        </p:nvSpPr>
        <p:spPr>
          <a:xfrm>
            <a:off x="2389188" y="5367338"/>
            <a:ext cx="7313612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736012" y="6245225"/>
            <a:ext cx="2841625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4010025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4765675" y="273050"/>
            <a:ext cx="68135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1pPr>
            <a:lvl2pPr marL="914400" lvl="1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28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24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2"/>
          </p:nvPr>
        </p:nvSpPr>
        <p:spPr>
          <a:xfrm>
            <a:off x="609600" y="1435100"/>
            <a:ext cx="4010025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sldNum" idx="12"/>
          </p:nvPr>
        </p:nvSpPr>
        <p:spPr>
          <a:xfrm>
            <a:off x="8736012" y="6245225"/>
            <a:ext cx="2841625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68037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sldNum" idx="12"/>
          </p:nvPr>
        </p:nvSpPr>
        <p:spPr>
          <a:xfrm>
            <a:off x="8736012" y="6245225"/>
            <a:ext cx="2841625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696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48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480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2400"/>
            </a:lvl1pPr>
            <a:lvl2pPr marL="914400" lvl="1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20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8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body" idx="3"/>
          </p:nvPr>
        </p:nvSpPr>
        <p:spPr>
          <a:xfrm>
            <a:off x="6191250" y="1535113"/>
            <a:ext cx="53879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body" idx="4"/>
          </p:nvPr>
        </p:nvSpPr>
        <p:spPr>
          <a:xfrm>
            <a:off x="6191250" y="2174875"/>
            <a:ext cx="53879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2400"/>
            </a:lvl1pPr>
            <a:lvl2pPr marL="914400" lvl="1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20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8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sldNum" idx="12"/>
          </p:nvPr>
        </p:nvSpPr>
        <p:spPr>
          <a:xfrm>
            <a:off x="8736012" y="6245225"/>
            <a:ext cx="2841625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68037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5407025" cy="452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2800"/>
            </a:lvl1pPr>
            <a:lvl2pPr marL="914400" lvl="1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24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20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body" idx="2"/>
          </p:nvPr>
        </p:nvSpPr>
        <p:spPr>
          <a:xfrm>
            <a:off x="6169025" y="1600200"/>
            <a:ext cx="5408613" cy="452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2800"/>
            </a:lvl1pPr>
            <a:lvl2pPr marL="914400" lvl="1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24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20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sldNum" idx="12"/>
          </p:nvPr>
        </p:nvSpPr>
        <p:spPr>
          <a:xfrm>
            <a:off x="8736012" y="6245225"/>
            <a:ext cx="2841625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>
            <a:spLocks noGrp="1"/>
          </p:cNvSpPr>
          <p:nvPr>
            <p:ph type="title"/>
          </p:nvPr>
        </p:nvSpPr>
        <p:spPr>
          <a:xfrm>
            <a:off x="963613" y="4406900"/>
            <a:ext cx="10360025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body" idx="1"/>
          </p:nvPr>
        </p:nvSpPr>
        <p:spPr>
          <a:xfrm>
            <a:off x="963613" y="2906713"/>
            <a:ext cx="10360025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ldNum" idx="12"/>
          </p:nvPr>
        </p:nvSpPr>
        <p:spPr>
          <a:xfrm>
            <a:off x="8736012" y="6245225"/>
            <a:ext cx="2841625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68037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68037" cy="4522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5"/>
          <p:cNvSpPr txBox="1"/>
          <p:nvPr/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5"/>
          <p:cNvSpPr txBox="1"/>
          <p:nvPr/>
        </p:nvSpPr>
        <p:spPr>
          <a:xfrm>
            <a:off x="4165600" y="6245225"/>
            <a:ext cx="3859212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5"/>
          <p:cNvSpPr txBox="1">
            <a:spLocks noGrp="1"/>
          </p:cNvSpPr>
          <p:nvPr>
            <p:ph type="sldNum" idx="12"/>
          </p:nvPr>
        </p:nvSpPr>
        <p:spPr>
          <a:xfrm>
            <a:off x="8736012" y="6245225"/>
            <a:ext cx="2841625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pic>
        <p:nvPicPr>
          <p:cNvPr id="17" name="Google Shape;17;p5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1587"/>
            <a:ext cx="12188825" cy="685482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587"/>
            <a:ext cx="12188825" cy="6854826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"/>
          <p:cNvSpPr txBox="1"/>
          <p:nvPr/>
        </p:nvSpPr>
        <p:spPr>
          <a:xfrm>
            <a:off x="323375" y="456600"/>
            <a:ext cx="7552500" cy="21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</a:rPr>
              <a:t>Recomendações para a atenção à saúde nas condições pós covid-19 na Atenção Primária e Ambulatorial Especializada.</a:t>
            </a:r>
            <a:endParaRPr sz="35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350" y="95325"/>
            <a:ext cx="4850975" cy="65532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3" name="Google Shape;83;p2"/>
          <p:cNvSpPr txBox="1"/>
          <p:nvPr/>
        </p:nvSpPr>
        <p:spPr>
          <a:xfrm>
            <a:off x="5688275" y="761675"/>
            <a:ext cx="6239700" cy="46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Elaborada entre outubro e novembro de 2022, pelas áreas técnicas da Diretoria de Atenção e Vigilância em Saúde: </a:t>
            </a:r>
            <a:endParaRPr sz="190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900" b="1"/>
              <a:t>- Coordenadoria de Atenção à Saúde</a:t>
            </a:r>
            <a:r>
              <a:rPr lang="en-US" sz="1900"/>
              <a:t> - Divisões de Saúde da Família, Pessoa com Deficiência, Saúde da Criança e do Adolescente, Saúde Bucal, Saúde Mental, Saúde do Idoso, e Gerências de Atenção Primária e Atenção Ambulatorial Especializada;</a:t>
            </a:r>
            <a:endParaRPr sz="1900"/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900" b="1"/>
              <a:t>- Coordenadoria de Promoção da Saúde</a:t>
            </a:r>
            <a:r>
              <a:rPr lang="en-US" sz="1900"/>
              <a:t> - Divisões de Prevenção e Controle de Doenças Crônicas e Tabagismo, e Promoção da Alimentação Saudável e Atividade Física</a:t>
            </a:r>
            <a:r>
              <a:rPr lang="en-US" sz="1600" b="1">
                <a:solidFill>
                  <a:srgbClr val="0C4070"/>
                </a:solidFill>
              </a:rPr>
              <a:t>.</a:t>
            </a:r>
            <a:endParaRPr sz="15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g1aa121e3a5f_0_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1238" y="907900"/>
            <a:ext cx="3828459" cy="5164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g1aa121e3a5f_0_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71525" y="907900"/>
            <a:ext cx="3200299" cy="433160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g1aa121e3a5f_0_52"/>
          <p:cNvSpPr txBox="1"/>
          <p:nvPr/>
        </p:nvSpPr>
        <p:spPr>
          <a:xfrm>
            <a:off x="314300" y="276700"/>
            <a:ext cx="112809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>
                <a:solidFill>
                  <a:srgbClr val="38761D"/>
                </a:solidFill>
              </a:rPr>
              <a:t>Embasamento </a:t>
            </a:r>
            <a:endParaRPr sz="1350">
              <a:solidFill>
                <a:srgbClr val="162937"/>
              </a:solidFill>
              <a:highlight>
                <a:srgbClr val="FFFFFF"/>
              </a:highlight>
            </a:endParaRPr>
          </a:p>
        </p:txBody>
      </p:sp>
      <p:pic>
        <p:nvPicPr>
          <p:cNvPr id="93" name="Google Shape;93;g1aa121e3a5f_0_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5800" y="846962"/>
            <a:ext cx="3633625" cy="5164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aa121e3a5f_0_7"/>
          <p:cNvSpPr txBox="1"/>
          <p:nvPr/>
        </p:nvSpPr>
        <p:spPr>
          <a:xfrm>
            <a:off x="399900" y="1297400"/>
            <a:ext cx="11070900" cy="3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/>
              <a:t>Portaria GM/MS nº 3.872, de 23 de dezembro de 2021 </a:t>
            </a:r>
            <a:endParaRPr sz="19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b="1"/>
          </a:p>
          <a:p>
            <a:pPr marL="457200" lvl="0" indent="-346075" algn="just" rtl="0">
              <a:spcBef>
                <a:spcPts val="0"/>
              </a:spcBef>
              <a:spcAft>
                <a:spcPts val="0"/>
              </a:spcAft>
              <a:buClr>
                <a:srgbClr val="162937"/>
              </a:buClr>
              <a:buSzPts val="1850"/>
              <a:buChar char="●"/>
            </a:pPr>
            <a:r>
              <a:rPr lang="en-US" sz="1850">
                <a:solidFill>
                  <a:srgbClr val="162937"/>
                </a:solidFill>
              </a:rPr>
              <a:t>Inclui procedimentos na Tabela de Procedimentos, Medicamentos, Órteses, Próteses e Materiais Especiais (OPM) do Sistema Único de Saúde - SUS; </a:t>
            </a:r>
            <a:endParaRPr sz="1850">
              <a:solidFill>
                <a:srgbClr val="162937"/>
              </a:solidFill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50">
              <a:solidFill>
                <a:srgbClr val="162937"/>
              </a:solidFill>
            </a:endParaRPr>
          </a:p>
          <a:p>
            <a:pPr marL="457200" lvl="0" indent="-346075" algn="just" rtl="0">
              <a:spcBef>
                <a:spcPts val="0"/>
              </a:spcBef>
              <a:spcAft>
                <a:spcPts val="0"/>
              </a:spcAft>
              <a:buClr>
                <a:srgbClr val="162937"/>
              </a:buClr>
              <a:buSzPts val="1850"/>
              <a:buChar char="●"/>
            </a:pPr>
            <a:r>
              <a:rPr lang="en-US" sz="1850">
                <a:solidFill>
                  <a:srgbClr val="162937"/>
                </a:solidFill>
              </a:rPr>
              <a:t>7 procedimentos relacionados ao pós covid-19 na Atenção Especializada;</a:t>
            </a:r>
            <a:endParaRPr sz="1850">
              <a:solidFill>
                <a:srgbClr val="162937"/>
              </a:solidFill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50">
              <a:solidFill>
                <a:srgbClr val="162937"/>
              </a:solidFill>
            </a:endParaRPr>
          </a:p>
          <a:p>
            <a:pPr marL="457200" lvl="0" indent="-346075" algn="just" rtl="0">
              <a:spcBef>
                <a:spcPts val="0"/>
              </a:spcBef>
              <a:spcAft>
                <a:spcPts val="0"/>
              </a:spcAft>
              <a:buClr>
                <a:srgbClr val="162937"/>
              </a:buClr>
              <a:buSzPts val="1850"/>
              <a:buChar char="●"/>
            </a:pPr>
            <a:r>
              <a:rPr lang="en-US" sz="1850">
                <a:solidFill>
                  <a:srgbClr val="162937"/>
                </a:solidFill>
              </a:rPr>
              <a:t>Financiamento: Fundo de Ações Estratégicas e Compensação (FAEC), por um período de 06 (seis) meses;</a:t>
            </a:r>
            <a:endParaRPr sz="1850">
              <a:solidFill>
                <a:srgbClr val="162937"/>
              </a:solidFill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50">
              <a:solidFill>
                <a:srgbClr val="162937"/>
              </a:solidFill>
            </a:endParaRPr>
          </a:p>
          <a:p>
            <a:pPr marL="457200" lvl="0" indent="-346075" algn="just" rtl="0">
              <a:spcBef>
                <a:spcPts val="0"/>
              </a:spcBef>
              <a:spcAft>
                <a:spcPts val="0"/>
              </a:spcAft>
              <a:buClr>
                <a:srgbClr val="162937"/>
              </a:buClr>
              <a:buSzPts val="1850"/>
              <a:buChar char="●"/>
            </a:pPr>
            <a:r>
              <a:rPr lang="en-US" sz="1850">
                <a:solidFill>
                  <a:srgbClr val="162937"/>
                </a:solidFill>
              </a:rPr>
              <a:t>Em 4 de outubro de 2022, a Portaria nº 3731 prorrogou por um período de 06 (seis) meses.</a:t>
            </a:r>
            <a:endParaRPr sz="1650">
              <a:solidFill>
                <a:srgbClr val="162937"/>
              </a:solidFill>
              <a:highlight>
                <a:srgbClr val="FFFFFF"/>
              </a:highlight>
            </a:endParaRPr>
          </a:p>
        </p:txBody>
      </p:sp>
      <p:sp>
        <p:nvSpPr>
          <p:cNvPr id="101" name="Google Shape;101;g1aa121e3a5f_0_7"/>
          <p:cNvSpPr txBox="1"/>
          <p:nvPr/>
        </p:nvSpPr>
        <p:spPr>
          <a:xfrm>
            <a:off x="314300" y="305225"/>
            <a:ext cx="112809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>
                <a:solidFill>
                  <a:srgbClr val="38761D"/>
                </a:solidFill>
              </a:rPr>
              <a:t>Embasamento </a:t>
            </a:r>
            <a:endParaRPr sz="1350">
              <a:solidFill>
                <a:srgbClr val="162937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aa121e3a5f_0_89"/>
          <p:cNvSpPr txBox="1"/>
          <p:nvPr/>
        </p:nvSpPr>
        <p:spPr>
          <a:xfrm>
            <a:off x="314300" y="305225"/>
            <a:ext cx="112809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>
                <a:solidFill>
                  <a:srgbClr val="38761D"/>
                </a:solidFill>
              </a:rPr>
              <a:t>Definição de condição pós-covid</a:t>
            </a:r>
            <a:endParaRPr sz="1350">
              <a:solidFill>
                <a:srgbClr val="162937"/>
              </a:solidFill>
              <a:highlight>
                <a:srgbClr val="FFFFFF"/>
              </a:highlight>
            </a:endParaRPr>
          </a:p>
        </p:txBody>
      </p:sp>
      <p:pic>
        <p:nvPicPr>
          <p:cNvPr id="141" name="Google Shape;141;g1aa121e3a5f_0_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6602" y="1260050"/>
            <a:ext cx="10055626" cy="225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g1aa121e3a5f_0_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12600" y="3910225"/>
            <a:ext cx="8772525" cy="188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aa121e3a5f_0_19"/>
          <p:cNvSpPr txBox="1"/>
          <p:nvPr/>
        </p:nvSpPr>
        <p:spPr>
          <a:xfrm>
            <a:off x="464838" y="614800"/>
            <a:ext cx="11100600" cy="6395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just" rtl="0">
              <a:lnSpc>
                <a:spcPct val="163636"/>
              </a:lnSpc>
              <a:spcBef>
                <a:spcPts val="1200"/>
              </a:spcBef>
              <a:spcAft>
                <a:spcPts val="0"/>
              </a:spcAft>
              <a:buClr>
                <a:srgbClr val="0C4070"/>
              </a:buClr>
              <a:buSzPts val="2000"/>
              <a:buChar char="●"/>
            </a:pPr>
            <a:r>
              <a:rPr lang="en-US" sz="2000" dirty="0">
                <a:solidFill>
                  <a:srgbClr val="0C4070"/>
                </a:solidFill>
              </a:rPr>
              <a:t>A </a:t>
            </a:r>
            <a:r>
              <a:rPr lang="en-US" sz="2000" b="1" dirty="0" err="1">
                <a:solidFill>
                  <a:srgbClr val="0C4070"/>
                </a:solidFill>
              </a:rPr>
              <a:t>Atenção</a:t>
            </a:r>
            <a:r>
              <a:rPr lang="en-US" sz="2000" b="1" dirty="0">
                <a:solidFill>
                  <a:srgbClr val="0C4070"/>
                </a:solidFill>
              </a:rPr>
              <a:t> </a:t>
            </a:r>
            <a:r>
              <a:rPr lang="en-US" sz="2000" b="1" dirty="0" err="1">
                <a:solidFill>
                  <a:srgbClr val="0C4070"/>
                </a:solidFill>
              </a:rPr>
              <a:t>Primária</a:t>
            </a:r>
            <a:r>
              <a:rPr lang="en-US" sz="2000" b="1" dirty="0">
                <a:solidFill>
                  <a:srgbClr val="0C4070"/>
                </a:solidFill>
              </a:rPr>
              <a:t> à </a:t>
            </a:r>
            <a:r>
              <a:rPr lang="en-US" sz="2000" b="1" dirty="0" err="1">
                <a:solidFill>
                  <a:srgbClr val="0C4070"/>
                </a:solidFill>
              </a:rPr>
              <a:t>Saúde</a:t>
            </a:r>
            <a:r>
              <a:rPr lang="en-US" sz="2000" b="1" dirty="0">
                <a:solidFill>
                  <a:srgbClr val="0C4070"/>
                </a:solidFill>
              </a:rPr>
              <a:t> (APS)</a:t>
            </a:r>
            <a:r>
              <a:rPr lang="en-US" sz="2000" dirty="0">
                <a:solidFill>
                  <a:srgbClr val="0C4070"/>
                </a:solidFill>
              </a:rPr>
              <a:t> é a principal </a:t>
            </a:r>
            <a:r>
              <a:rPr lang="en-US" sz="2000" dirty="0" err="1">
                <a:solidFill>
                  <a:srgbClr val="0C4070"/>
                </a:solidFill>
              </a:rPr>
              <a:t>porta</a:t>
            </a:r>
            <a:r>
              <a:rPr lang="en-US" sz="2000" dirty="0">
                <a:solidFill>
                  <a:srgbClr val="0C4070"/>
                </a:solidFill>
              </a:rPr>
              <a:t> de </a:t>
            </a:r>
            <a:r>
              <a:rPr lang="en-US" sz="2000" dirty="0" err="1">
                <a:solidFill>
                  <a:srgbClr val="0C4070"/>
                </a:solidFill>
              </a:rPr>
              <a:t>entrada</a:t>
            </a:r>
            <a:r>
              <a:rPr lang="en-US" sz="2000" dirty="0">
                <a:solidFill>
                  <a:srgbClr val="0C4070"/>
                </a:solidFill>
              </a:rPr>
              <a:t> do </a:t>
            </a:r>
            <a:r>
              <a:rPr lang="en-US" sz="2000" dirty="0" err="1">
                <a:solidFill>
                  <a:srgbClr val="0C4070"/>
                </a:solidFill>
              </a:rPr>
              <a:t>usuário</a:t>
            </a:r>
            <a:r>
              <a:rPr lang="en-US" sz="2000" dirty="0">
                <a:solidFill>
                  <a:srgbClr val="0C4070"/>
                </a:solidFill>
              </a:rPr>
              <a:t> à RAS, e </a:t>
            </a:r>
            <a:r>
              <a:rPr lang="en-US" sz="2000" dirty="0" err="1">
                <a:solidFill>
                  <a:srgbClr val="0C4070"/>
                </a:solidFill>
              </a:rPr>
              <a:t>como</a:t>
            </a:r>
            <a:r>
              <a:rPr lang="en-US" sz="2000" dirty="0">
                <a:solidFill>
                  <a:srgbClr val="0C4070"/>
                </a:solidFill>
              </a:rPr>
              <a:t> </a:t>
            </a:r>
            <a:r>
              <a:rPr lang="en-US" sz="2000" dirty="0" err="1">
                <a:solidFill>
                  <a:srgbClr val="0C4070"/>
                </a:solidFill>
              </a:rPr>
              <a:t>coordenadora</a:t>
            </a:r>
            <a:r>
              <a:rPr lang="en-US" sz="2000" dirty="0">
                <a:solidFill>
                  <a:srgbClr val="0C4070"/>
                </a:solidFill>
              </a:rPr>
              <a:t> e </a:t>
            </a:r>
            <a:r>
              <a:rPr lang="en-US" sz="2000" dirty="0" err="1">
                <a:solidFill>
                  <a:srgbClr val="0C4070"/>
                </a:solidFill>
              </a:rPr>
              <a:t>ordenadora</a:t>
            </a:r>
            <a:r>
              <a:rPr lang="en-US" sz="2000" dirty="0">
                <a:solidFill>
                  <a:srgbClr val="0C4070"/>
                </a:solidFill>
              </a:rPr>
              <a:t> do </a:t>
            </a:r>
            <a:r>
              <a:rPr lang="en-US" sz="2000" dirty="0" err="1">
                <a:solidFill>
                  <a:srgbClr val="0C4070"/>
                </a:solidFill>
              </a:rPr>
              <a:t>cuidado</a:t>
            </a:r>
            <a:r>
              <a:rPr lang="en-US" sz="2000" dirty="0">
                <a:solidFill>
                  <a:srgbClr val="0C4070"/>
                </a:solidFill>
              </a:rPr>
              <a:t> dos </a:t>
            </a:r>
            <a:r>
              <a:rPr lang="en-US" sz="2000" dirty="0" err="1">
                <a:solidFill>
                  <a:srgbClr val="0C4070"/>
                </a:solidFill>
              </a:rPr>
              <a:t>usuários</a:t>
            </a:r>
            <a:r>
              <a:rPr lang="en-US" sz="2000" dirty="0">
                <a:solidFill>
                  <a:srgbClr val="0C4070"/>
                </a:solidFill>
              </a:rPr>
              <a:t> sob </a:t>
            </a:r>
            <a:r>
              <a:rPr lang="en-US" sz="2000" dirty="0" err="1">
                <a:solidFill>
                  <a:srgbClr val="0C4070"/>
                </a:solidFill>
              </a:rPr>
              <a:t>sua</a:t>
            </a:r>
            <a:r>
              <a:rPr lang="en-US" sz="2000" dirty="0">
                <a:solidFill>
                  <a:srgbClr val="0C4070"/>
                </a:solidFill>
              </a:rPr>
              <a:t> </a:t>
            </a:r>
            <a:r>
              <a:rPr lang="en-US" sz="2000" dirty="0" err="1">
                <a:solidFill>
                  <a:srgbClr val="0C4070"/>
                </a:solidFill>
              </a:rPr>
              <a:t>responsabilidade</a:t>
            </a:r>
            <a:r>
              <a:rPr lang="en-US" sz="2000" dirty="0">
                <a:solidFill>
                  <a:srgbClr val="0C4070"/>
                </a:solidFill>
              </a:rPr>
              <a:t>, é a </a:t>
            </a:r>
            <a:r>
              <a:rPr lang="en-US" sz="2000" b="1" dirty="0" err="1">
                <a:solidFill>
                  <a:srgbClr val="0C4070"/>
                </a:solidFill>
              </a:rPr>
              <a:t>protagonista</a:t>
            </a:r>
            <a:r>
              <a:rPr lang="en-US" sz="2000" b="1" dirty="0">
                <a:solidFill>
                  <a:srgbClr val="0C4070"/>
                </a:solidFill>
              </a:rPr>
              <a:t> </a:t>
            </a:r>
            <a:r>
              <a:rPr lang="en-US" sz="2000" b="1" dirty="0" err="1">
                <a:solidFill>
                  <a:srgbClr val="0C4070"/>
                </a:solidFill>
              </a:rPr>
              <a:t>na</a:t>
            </a:r>
            <a:r>
              <a:rPr lang="en-US" sz="2000" b="1" dirty="0">
                <a:solidFill>
                  <a:srgbClr val="0C4070"/>
                </a:solidFill>
              </a:rPr>
              <a:t> </a:t>
            </a:r>
            <a:r>
              <a:rPr lang="en-US" sz="2000" b="1" dirty="0" err="1">
                <a:solidFill>
                  <a:srgbClr val="0C4070"/>
                </a:solidFill>
              </a:rPr>
              <a:t>atenção</a:t>
            </a:r>
            <a:r>
              <a:rPr lang="en-US" sz="2000" b="1" dirty="0">
                <a:solidFill>
                  <a:srgbClr val="0C4070"/>
                </a:solidFill>
              </a:rPr>
              <a:t> </a:t>
            </a:r>
            <a:r>
              <a:rPr lang="en-US" sz="2000" b="1" dirty="0" err="1">
                <a:solidFill>
                  <a:srgbClr val="0C4070"/>
                </a:solidFill>
              </a:rPr>
              <a:t>às</a:t>
            </a:r>
            <a:r>
              <a:rPr lang="en-US" sz="2000" b="1" dirty="0">
                <a:solidFill>
                  <a:srgbClr val="0C4070"/>
                </a:solidFill>
              </a:rPr>
              <a:t> </a:t>
            </a:r>
            <a:r>
              <a:rPr lang="en-US" sz="2000" b="1" dirty="0" err="1">
                <a:solidFill>
                  <a:srgbClr val="0C4070"/>
                </a:solidFill>
              </a:rPr>
              <a:t>condições</a:t>
            </a:r>
            <a:r>
              <a:rPr lang="en-US" sz="2000" b="1" dirty="0">
                <a:solidFill>
                  <a:srgbClr val="0C4070"/>
                </a:solidFill>
              </a:rPr>
              <a:t> </a:t>
            </a:r>
            <a:r>
              <a:rPr lang="en-US" sz="2000" b="1" dirty="0" err="1">
                <a:solidFill>
                  <a:srgbClr val="0C4070"/>
                </a:solidFill>
              </a:rPr>
              <a:t>pós-covid</a:t>
            </a:r>
            <a:r>
              <a:rPr lang="en-US" sz="2000" dirty="0">
                <a:solidFill>
                  <a:srgbClr val="0C4070"/>
                </a:solidFill>
              </a:rPr>
              <a:t>, </a:t>
            </a:r>
            <a:r>
              <a:rPr lang="en-US" sz="2000" dirty="0" err="1">
                <a:solidFill>
                  <a:srgbClr val="0C4070"/>
                </a:solidFill>
              </a:rPr>
              <a:t>considerando</a:t>
            </a:r>
            <a:r>
              <a:rPr lang="en-US" sz="2000" dirty="0">
                <a:solidFill>
                  <a:srgbClr val="0C4070"/>
                </a:solidFill>
              </a:rPr>
              <a:t> o </a:t>
            </a:r>
            <a:r>
              <a:rPr lang="en-US" sz="2000" dirty="0" err="1">
                <a:solidFill>
                  <a:srgbClr val="0C4070"/>
                </a:solidFill>
              </a:rPr>
              <a:t>seu</a:t>
            </a:r>
            <a:r>
              <a:rPr lang="en-US" sz="2000" dirty="0">
                <a:solidFill>
                  <a:srgbClr val="0C4070"/>
                </a:solidFill>
              </a:rPr>
              <a:t> </a:t>
            </a:r>
            <a:r>
              <a:rPr lang="en-US" sz="2000" dirty="0" err="1">
                <a:solidFill>
                  <a:srgbClr val="0C4070"/>
                </a:solidFill>
              </a:rPr>
              <a:t>papel</a:t>
            </a:r>
            <a:r>
              <a:rPr lang="en-US" sz="2000" dirty="0">
                <a:solidFill>
                  <a:srgbClr val="0C4070"/>
                </a:solidFill>
              </a:rPr>
              <a:t> </a:t>
            </a:r>
            <a:r>
              <a:rPr lang="en-US" sz="2000" dirty="0" err="1">
                <a:solidFill>
                  <a:srgbClr val="0C4070"/>
                </a:solidFill>
              </a:rPr>
              <a:t>estratégico</a:t>
            </a:r>
            <a:r>
              <a:rPr lang="en-US" sz="2000" dirty="0">
                <a:solidFill>
                  <a:srgbClr val="0C4070"/>
                </a:solidFill>
              </a:rPr>
              <a:t> no </a:t>
            </a:r>
            <a:r>
              <a:rPr lang="en-US" sz="2000" dirty="0" err="1">
                <a:solidFill>
                  <a:srgbClr val="0C4070"/>
                </a:solidFill>
              </a:rPr>
              <a:t>território</a:t>
            </a:r>
            <a:r>
              <a:rPr lang="en-US" sz="2000" dirty="0">
                <a:solidFill>
                  <a:srgbClr val="0C4070"/>
                </a:solidFill>
              </a:rPr>
              <a:t>, o </a:t>
            </a:r>
            <a:r>
              <a:rPr lang="en-US" sz="2000" dirty="0" err="1">
                <a:solidFill>
                  <a:srgbClr val="0C4070"/>
                </a:solidFill>
              </a:rPr>
              <a:t>vínculo</a:t>
            </a:r>
            <a:r>
              <a:rPr lang="en-US" sz="2000" dirty="0">
                <a:solidFill>
                  <a:srgbClr val="0C4070"/>
                </a:solidFill>
              </a:rPr>
              <a:t> e a </a:t>
            </a:r>
            <a:r>
              <a:rPr lang="en-US" sz="2000" dirty="0" err="1">
                <a:solidFill>
                  <a:srgbClr val="0C4070"/>
                </a:solidFill>
              </a:rPr>
              <a:t>longitudinalidade</a:t>
            </a:r>
            <a:r>
              <a:rPr lang="en-US" sz="2000" dirty="0">
                <a:solidFill>
                  <a:srgbClr val="0C4070"/>
                </a:solidFill>
              </a:rPr>
              <a:t> do </a:t>
            </a:r>
            <a:r>
              <a:rPr lang="en-US" sz="2000" dirty="0" err="1">
                <a:solidFill>
                  <a:srgbClr val="0C4070"/>
                </a:solidFill>
              </a:rPr>
              <a:t>cuidado</a:t>
            </a:r>
            <a:r>
              <a:rPr lang="en-US" sz="2000" dirty="0">
                <a:solidFill>
                  <a:srgbClr val="0C4070"/>
                </a:solidFill>
              </a:rPr>
              <a:t> </a:t>
            </a:r>
            <a:r>
              <a:rPr lang="en-US" sz="2000" dirty="0" err="1">
                <a:solidFill>
                  <a:srgbClr val="0C4070"/>
                </a:solidFill>
              </a:rPr>
              <a:t>prestado</a:t>
            </a:r>
            <a:r>
              <a:rPr lang="en-US" sz="2000" dirty="0">
                <a:solidFill>
                  <a:srgbClr val="0C4070"/>
                </a:solidFill>
              </a:rPr>
              <a:t>.</a:t>
            </a:r>
            <a:endParaRPr sz="2000" dirty="0">
              <a:solidFill>
                <a:srgbClr val="0C4070"/>
              </a:solidFill>
            </a:endParaRPr>
          </a:p>
          <a:p>
            <a:pPr marL="457200" lvl="0" indent="-355600" algn="just" rtl="0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Clr>
                <a:srgbClr val="0C4070"/>
              </a:buClr>
              <a:buSzPts val="2000"/>
              <a:buChar char="●"/>
            </a:pPr>
            <a:r>
              <a:rPr lang="en-US" sz="2000" dirty="0">
                <a:solidFill>
                  <a:srgbClr val="0C4070"/>
                </a:solidFill>
              </a:rPr>
              <a:t>A </a:t>
            </a:r>
            <a:r>
              <a:rPr lang="en-US" sz="2000" dirty="0" err="1">
                <a:solidFill>
                  <a:srgbClr val="0C4070"/>
                </a:solidFill>
              </a:rPr>
              <a:t>atuação</a:t>
            </a:r>
            <a:r>
              <a:rPr lang="en-US" sz="2000" dirty="0">
                <a:solidFill>
                  <a:srgbClr val="0C4070"/>
                </a:solidFill>
              </a:rPr>
              <a:t> da </a:t>
            </a:r>
            <a:r>
              <a:rPr lang="en-US" sz="2000" b="1" dirty="0" err="1">
                <a:solidFill>
                  <a:srgbClr val="0C4070"/>
                </a:solidFill>
              </a:rPr>
              <a:t>Atenção</a:t>
            </a:r>
            <a:r>
              <a:rPr lang="en-US" sz="2000" b="1" dirty="0">
                <a:solidFill>
                  <a:srgbClr val="0C4070"/>
                </a:solidFill>
              </a:rPr>
              <a:t> </a:t>
            </a:r>
            <a:r>
              <a:rPr lang="en-US" sz="2000" b="1" dirty="0" err="1">
                <a:solidFill>
                  <a:srgbClr val="0C4070"/>
                </a:solidFill>
              </a:rPr>
              <a:t>Ambulatorial</a:t>
            </a:r>
            <a:r>
              <a:rPr lang="en-US" sz="2000" b="1" dirty="0">
                <a:solidFill>
                  <a:srgbClr val="0C4070"/>
                </a:solidFill>
              </a:rPr>
              <a:t> </a:t>
            </a:r>
            <a:r>
              <a:rPr lang="en-US" sz="2000" b="1" dirty="0" err="1">
                <a:solidFill>
                  <a:srgbClr val="0C4070"/>
                </a:solidFill>
              </a:rPr>
              <a:t>Especializada</a:t>
            </a:r>
            <a:r>
              <a:rPr lang="en-US" sz="2000" b="1" dirty="0">
                <a:solidFill>
                  <a:srgbClr val="0C4070"/>
                </a:solidFill>
              </a:rPr>
              <a:t> (AAE)</a:t>
            </a:r>
            <a:r>
              <a:rPr lang="en-US" sz="2000" dirty="0">
                <a:solidFill>
                  <a:srgbClr val="0C4070"/>
                </a:solidFill>
              </a:rPr>
              <a:t> </a:t>
            </a:r>
            <a:r>
              <a:rPr lang="en-US" sz="2000" b="1" dirty="0">
                <a:solidFill>
                  <a:srgbClr val="0C4070"/>
                </a:solidFill>
              </a:rPr>
              <a:t>é </a:t>
            </a:r>
            <a:r>
              <a:rPr lang="en-US" sz="2000" b="1" dirty="0" err="1">
                <a:solidFill>
                  <a:srgbClr val="0C4070"/>
                </a:solidFill>
              </a:rPr>
              <a:t>complementar</a:t>
            </a:r>
            <a:r>
              <a:rPr lang="en-US" sz="2000" dirty="0">
                <a:solidFill>
                  <a:srgbClr val="0C4070"/>
                </a:solidFill>
              </a:rPr>
              <a:t>, e se </a:t>
            </a:r>
            <a:r>
              <a:rPr lang="en-US" sz="2000" dirty="0" err="1">
                <a:solidFill>
                  <a:srgbClr val="0C4070"/>
                </a:solidFill>
              </a:rPr>
              <a:t>faz</a:t>
            </a:r>
            <a:r>
              <a:rPr lang="en-US" sz="2000" dirty="0">
                <a:solidFill>
                  <a:srgbClr val="0C4070"/>
                </a:solidFill>
              </a:rPr>
              <a:t> </a:t>
            </a:r>
            <a:r>
              <a:rPr lang="en-US" sz="2000" dirty="0" err="1">
                <a:solidFill>
                  <a:srgbClr val="0C4070"/>
                </a:solidFill>
              </a:rPr>
              <a:t>importante</a:t>
            </a:r>
            <a:r>
              <a:rPr lang="en-US" sz="2000" dirty="0">
                <a:solidFill>
                  <a:srgbClr val="0C4070"/>
                </a:solidFill>
              </a:rPr>
              <a:t> </a:t>
            </a:r>
            <a:r>
              <a:rPr lang="en-US" sz="2000" b="1" dirty="0" err="1">
                <a:solidFill>
                  <a:srgbClr val="0C4070"/>
                </a:solidFill>
              </a:rPr>
              <a:t>quando</a:t>
            </a:r>
            <a:r>
              <a:rPr lang="en-US" sz="2000" b="1" dirty="0">
                <a:solidFill>
                  <a:srgbClr val="0C4070"/>
                </a:solidFill>
              </a:rPr>
              <a:t> </a:t>
            </a:r>
            <a:r>
              <a:rPr lang="en-US" sz="2000" b="1" dirty="0" err="1">
                <a:solidFill>
                  <a:srgbClr val="0C4070"/>
                </a:solidFill>
              </a:rPr>
              <a:t>esgotadas</a:t>
            </a:r>
            <a:r>
              <a:rPr lang="en-US" sz="2000" b="1" dirty="0">
                <a:solidFill>
                  <a:srgbClr val="0C4070"/>
                </a:solidFill>
              </a:rPr>
              <a:t> as </a:t>
            </a:r>
            <a:r>
              <a:rPr lang="en-US" sz="2000" b="1" dirty="0" err="1">
                <a:solidFill>
                  <a:srgbClr val="0C4070"/>
                </a:solidFill>
              </a:rPr>
              <a:t>possibilidades</a:t>
            </a:r>
            <a:r>
              <a:rPr lang="en-US" sz="2000" b="1" dirty="0">
                <a:solidFill>
                  <a:srgbClr val="0C4070"/>
                </a:solidFill>
              </a:rPr>
              <a:t> </a:t>
            </a:r>
            <a:r>
              <a:rPr lang="en-US" sz="2000" b="1" dirty="0" err="1">
                <a:solidFill>
                  <a:srgbClr val="0C4070"/>
                </a:solidFill>
              </a:rPr>
              <a:t>terapêuticas</a:t>
            </a:r>
            <a:r>
              <a:rPr lang="en-US" sz="2000" b="1" dirty="0">
                <a:solidFill>
                  <a:srgbClr val="0C4070"/>
                </a:solidFill>
              </a:rPr>
              <a:t> </a:t>
            </a:r>
            <a:r>
              <a:rPr lang="en-US" sz="2000" b="1" dirty="0" err="1">
                <a:solidFill>
                  <a:srgbClr val="0C4070"/>
                </a:solidFill>
              </a:rPr>
              <a:t>na</a:t>
            </a:r>
            <a:r>
              <a:rPr lang="en-US" sz="2000" b="1" dirty="0">
                <a:solidFill>
                  <a:srgbClr val="0C4070"/>
                </a:solidFill>
              </a:rPr>
              <a:t> APS</a:t>
            </a:r>
            <a:r>
              <a:rPr lang="en-US" sz="2000" dirty="0">
                <a:solidFill>
                  <a:srgbClr val="0C4070"/>
                </a:solidFill>
              </a:rPr>
              <a:t>, e </a:t>
            </a:r>
            <a:r>
              <a:rPr lang="en-US" sz="2000" dirty="0" err="1">
                <a:solidFill>
                  <a:srgbClr val="0C4070"/>
                </a:solidFill>
              </a:rPr>
              <a:t>desde</a:t>
            </a:r>
            <a:r>
              <a:rPr lang="en-US" sz="2000" dirty="0">
                <a:solidFill>
                  <a:srgbClr val="0C4070"/>
                </a:solidFill>
              </a:rPr>
              <a:t> </a:t>
            </a:r>
            <a:r>
              <a:rPr lang="en-US" sz="2000" dirty="0" err="1">
                <a:solidFill>
                  <a:srgbClr val="0C4070"/>
                </a:solidFill>
              </a:rPr>
              <a:t>que</a:t>
            </a:r>
            <a:r>
              <a:rPr lang="en-US" sz="2000" dirty="0">
                <a:solidFill>
                  <a:srgbClr val="0C4070"/>
                </a:solidFill>
              </a:rPr>
              <a:t> a APS </a:t>
            </a:r>
            <a:r>
              <a:rPr lang="en-US" sz="2000" dirty="0" err="1">
                <a:solidFill>
                  <a:srgbClr val="0C4070"/>
                </a:solidFill>
              </a:rPr>
              <a:t>identifique</a:t>
            </a:r>
            <a:r>
              <a:rPr lang="en-US" sz="2000" dirty="0">
                <a:solidFill>
                  <a:srgbClr val="0C4070"/>
                </a:solidFill>
              </a:rPr>
              <a:t> a </a:t>
            </a:r>
            <a:r>
              <a:rPr lang="en-US" sz="2000" dirty="0" err="1">
                <a:solidFill>
                  <a:srgbClr val="0C4070"/>
                </a:solidFill>
              </a:rPr>
              <a:t>necessidade</a:t>
            </a:r>
            <a:r>
              <a:rPr lang="en-US" sz="2000" dirty="0">
                <a:solidFill>
                  <a:srgbClr val="0C4070"/>
                </a:solidFill>
              </a:rPr>
              <a:t> do </a:t>
            </a:r>
            <a:r>
              <a:rPr lang="en-US" sz="2000" dirty="0" err="1">
                <a:solidFill>
                  <a:srgbClr val="0C4070"/>
                </a:solidFill>
              </a:rPr>
              <a:t>compartilhamento</a:t>
            </a:r>
            <a:r>
              <a:rPr lang="en-US" sz="2000" dirty="0">
                <a:solidFill>
                  <a:srgbClr val="0C4070"/>
                </a:solidFill>
              </a:rPr>
              <a:t> do </a:t>
            </a:r>
            <a:r>
              <a:rPr lang="en-US" sz="2000" dirty="0" err="1">
                <a:solidFill>
                  <a:srgbClr val="0C4070"/>
                </a:solidFill>
              </a:rPr>
              <a:t>cuidado</a:t>
            </a:r>
            <a:r>
              <a:rPr lang="en-US" sz="2000" dirty="0">
                <a:solidFill>
                  <a:srgbClr val="0C4070"/>
                </a:solidFill>
              </a:rPr>
              <a:t> de </a:t>
            </a:r>
            <a:r>
              <a:rPr lang="en-US" sz="2000" dirty="0" err="1">
                <a:solidFill>
                  <a:srgbClr val="0C4070"/>
                </a:solidFill>
              </a:rPr>
              <a:t>casos</a:t>
            </a:r>
            <a:r>
              <a:rPr lang="en-US" sz="2000" dirty="0">
                <a:solidFill>
                  <a:srgbClr val="0C4070"/>
                </a:solidFill>
              </a:rPr>
              <a:t> </a:t>
            </a:r>
            <a:r>
              <a:rPr lang="en-US" sz="2000" dirty="0" err="1">
                <a:solidFill>
                  <a:srgbClr val="0C4070"/>
                </a:solidFill>
              </a:rPr>
              <a:t>mais</a:t>
            </a:r>
            <a:r>
              <a:rPr lang="en-US" sz="2000" dirty="0">
                <a:solidFill>
                  <a:srgbClr val="0C4070"/>
                </a:solidFill>
              </a:rPr>
              <a:t> </a:t>
            </a:r>
            <a:r>
              <a:rPr lang="en-US" sz="2000" dirty="0" err="1">
                <a:solidFill>
                  <a:srgbClr val="0C4070"/>
                </a:solidFill>
              </a:rPr>
              <a:t>complexos</a:t>
            </a:r>
            <a:r>
              <a:rPr lang="en-US" sz="2000" dirty="0">
                <a:solidFill>
                  <a:srgbClr val="0C4070"/>
                </a:solidFill>
              </a:rPr>
              <a:t>, </a:t>
            </a:r>
            <a:r>
              <a:rPr lang="en-US" sz="2000" dirty="0" err="1">
                <a:solidFill>
                  <a:srgbClr val="0C4070"/>
                </a:solidFill>
              </a:rPr>
              <a:t>que</a:t>
            </a:r>
            <a:r>
              <a:rPr lang="en-US" sz="2000" dirty="0">
                <a:solidFill>
                  <a:srgbClr val="0C4070"/>
                </a:solidFill>
              </a:rPr>
              <a:t> </a:t>
            </a:r>
            <a:r>
              <a:rPr lang="en-US" sz="2000" dirty="0" err="1">
                <a:solidFill>
                  <a:srgbClr val="0C4070"/>
                </a:solidFill>
              </a:rPr>
              <a:t>necessitem</a:t>
            </a:r>
            <a:r>
              <a:rPr lang="en-US" sz="2000" dirty="0">
                <a:solidFill>
                  <a:srgbClr val="0C4070"/>
                </a:solidFill>
              </a:rPr>
              <a:t> de </a:t>
            </a:r>
            <a:r>
              <a:rPr lang="en-US" sz="2000" dirty="0" err="1">
                <a:solidFill>
                  <a:srgbClr val="0C4070"/>
                </a:solidFill>
              </a:rPr>
              <a:t>manejo</a:t>
            </a:r>
            <a:r>
              <a:rPr lang="en-US" sz="2000" dirty="0">
                <a:solidFill>
                  <a:srgbClr val="0C4070"/>
                </a:solidFill>
              </a:rPr>
              <a:t> </a:t>
            </a:r>
            <a:r>
              <a:rPr lang="en-US" sz="2000" dirty="0" err="1">
                <a:solidFill>
                  <a:srgbClr val="0C4070"/>
                </a:solidFill>
              </a:rPr>
              <a:t>especializado</a:t>
            </a:r>
            <a:r>
              <a:rPr lang="en-US" sz="2000" dirty="0" smtClean="0">
                <a:solidFill>
                  <a:srgbClr val="0C4070"/>
                </a:solidFill>
              </a:rPr>
              <a:t>.</a:t>
            </a:r>
          </a:p>
          <a:p>
            <a:pPr marL="457200" lvl="0" indent="-355600" algn="just" rtl="0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Clr>
                <a:srgbClr val="0C4070"/>
              </a:buClr>
              <a:buSzPts val="2000"/>
              <a:buChar char="●"/>
            </a:pPr>
            <a:r>
              <a:rPr lang="en-US" sz="2000" dirty="0" smtClean="0">
                <a:solidFill>
                  <a:srgbClr val="0C4070"/>
                </a:solidFill>
              </a:rPr>
              <a:t>O  </a:t>
            </a:r>
            <a:r>
              <a:rPr lang="en-US" sz="2000" dirty="0" err="1" smtClean="0">
                <a:solidFill>
                  <a:srgbClr val="0C4070"/>
                </a:solidFill>
              </a:rPr>
              <a:t>cuidado</a:t>
            </a:r>
            <a:r>
              <a:rPr lang="en-US" sz="2000" dirty="0" smtClean="0">
                <a:solidFill>
                  <a:srgbClr val="0C4070"/>
                </a:solidFill>
              </a:rPr>
              <a:t> dos </a:t>
            </a:r>
            <a:r>
              <a:rPr lang="en-US" sz="2000" dirty="0" err="1" smtClean="0">
                <a:solidFill>
                  <a:srgbClr val="0C4070"/>
                </a:solidFill>
              </a:rPr>
              <a:t>usuários</a:t>
            </a:r>
            <a:r>
              <a:rPr lang="en-US" sz="2000" dirty="0" smtClean="0">
                <a:solidFill>
                  <a:srgbClr val="0C4070"/>
                </a:solidFill>
              </a:rPr>
              <a:t> com </a:t>
            </a:r>
            <a:r>
              <a:rPr lang="en-US" sz="2000" smtClean="0">
                <a:solidFill>
                  <a:srgbClr val="0C4070"/>
                </a:solidFill>
              </a:rPr>
              <a:t>Condições</a:t>
            </a:r>
            <a:r>
              <a:rPr lang="en-US" sz="2000" dirty="0" smtClean="0">
                <a:solidFill>
                  <a:srgbClr val="0C4070"/>
                </a:solidFill>
              </a:rPr>
              <a:t> </a:t>
            </a:r>
            <a:r>
              <a:rPr lang="en-US" sz="2000" dirty="0" err="1" smtClean="0">
                <a:solidFill>
                  <a:srgbClr val="0C4070"/>
                </a:solidFill>
              </a:rPr>
              <a:t>Pós</a:t>
            </a:r>
            <a:r>
              <a:rPr lang="en-US" sz="2000" dirty="0" smtClean="0">
                <a:solidFill>
                  <a:srgbClr val="0C4070"/>
                </a:solidFill>
              </a:rPr>
              <a:t> Covid-19 é </a:t>
            </a:r>
            <a:r>
              <a:rPr lang="en-US" sz="2000" dirty="0" err="1" smtClean="0">
                <a:solidFill>
                  <a:srgbClr val="0C4070"/>
                </a:solidFill>
              </a:rPr>
              <a:t>amplo</a:t>
            </a:r>
            <a:r>
              <a:rPr lang="en-US" sz="2000" dirty="0" smtClean="0">
                <a:solidFill>
                  <a:srgbClr val="0C4070"/>
                </a:solidFill>
              </a:rPr>
              <a:t> e </a:t>
            </a:r>
            <a:r>
              <a:rPr lang="en-US" sz="2000" dirty="0" err="1" smtClean="0">
                <a:solidFill>
                  <a:srgbClr val="0C4070"/>
                </a:solidFill>
              </a:rPr>
              <a:t>não</a:t>
            </a:r>
            <a:r>
              <a:rPr lang="en-US" sz="2000" dirty="0" smtClean="0">
                <a:solidFill>
                  <a:srgbClr val="0C4070"/>
                </a:solidFill>
              </a:rPr>
              <a:t> </a:t>
            </a:r>
            <a:r>
              <a:rPr lang="en-US" sz="2000" dirty="0" err="1" smtClean="0">
                <a:solidFill>
                  <a:srgbClr val="0C4070"/>
                </a:solidFill>
              </a:rPr>
              <a:t>consiste</a:t>
            </a:r>
            <a:r>
              <a:rPr lang="en-US" sz="2000" dirty="0" smtClean="0">
                <a:solidFill>
                  <a:srgbClr val="0C4070"/>
                </a:solidFill>
              </a:rPr>
              <a:t> </a:t>
            </a:r>
            <a:r>
              <a:rPr lang="en-US" sz="2000" dirty="0" err="1" smtClean="0">
                <a:solidFill>
                  <a:srgbClr val="0C4070"/>
                </a:solidFill>
              </a:rPr>
              <a:t>somente</a:t>
            </a:r>
            <a:r>
              <a:rPr lang="en-US" sz="2000" dirty="0" smtClean="0">
                <a:solidFill>
                  <a:srgbClr val="0C4070"/>
                </a:solidFill>
              </a:rPr>
              <a:t> </a:t>
            </a:r>
            <a:r>
              <a:rPr lang="en-US" sz="2000" dirty="0" err="1" smtClean="0">
                <a:solidFill>
                  <a:srgbClr val="0C4070"/>
                </a:solidFill>
              </a:rPr>
              <a:t>na</a:t>
            </a:r>
            <a:r>
              <a:rPr lang="en-US" sz="2000" dirty="0" smtClean="0">
                <a:solidFill>
                  <a:srgbClr val="0C4070"/>
                </a:solidFill>
              </a:rPr>
              <a:t> </a:t>
            </a:r>
            <a:r>
              <a:rPr lang="en-US" sz="2000" dirty="0" err="1" smtClean="0">
                <a:solidFill>
                  <a:srgbClr val="0C4070"/>
                </a:solidFill>
              </a:rPr>
              <a:t>reabilitação</a:t>
            </a:r>
            <a:r>
              <a:rPr lang="en-US" sz="2000" dirty="0" smtClean="0">
                <a:solidFill>
                  <a:srgbClr val="0C4070"/>
                </a:solidFill>
              </a:rPr>
              <a:t>, </a:t>
            </a:r>
            <a:r>
              <a:rPr lang="en-US" sz="2000" dirty="0" err="1" smtClean="0">
                <a:solidFill>
                  <a:srgbClr val="0C4070"/>
                </a:solidFill>
              </a:rPr>
              <a:t>uma</a:t>
            </a:r>
            <a:r>
              <a:rPr lang="en-US" sz="2000" dirty="0" smtClean="0">
                <a:solidFill>
                  <a:srgbClr val="0C4070"/>
                </a:solidFill>
              </a:rPr>
              <a:t> </a:t>
            </a:r>
            <a:r>
              <a:rPr lang="en-US" sz="2000" dirty="0" err="1" smtClean="0">
                <a:solidFill>
                  <a:srgbClr val="0C4070"/>
                </a:solidFill>
              </a:rPr>
              <a:t>vez</a:t>
            </a:r>
            <a:r>
              <a:rPr lang="en-US" sz="2000" dirty="0" smtClean="0">
                <a:solidFill>
                  <a:srgbClr val="0C4070"/>
                </a:solidFill>
              </a:rPr>
              <a:t> </a:t>
            </a:r>
            <a:r>
              <a:rPr lang="en-US" sz="2000" dirty="0" err="1" smtClean="0">
                <a:solidFill>
                  <a:srgbClr val="0C4070"/>
                </a:solidFill>
              </a:rPr>
              <a:t>que</a:t>
            </a:r>
            <a:r>
              <a:rPr lang="en-US" sz="2000" dirty="0" smtClean="0">
                <a:solidFill>
                  <a:srgbClr val="0C4070"/>
                </a:solidFill>
              </a:rPr>
              <a:t> </a:t>
            </a:r>
            <a:r>
              <a:rPr lang="en-US" sz="2000" dirty="0" err="1" smtClean="0">
                <a:solidFill>
                  <a:srgbClr val="0C4070"/>
                </a:solidFill>
              </a:rPr>
              <a:t>os</a:t>
            </a:r>
            <a:r>
              <a:rPr lang="en-US" sz="2000" dirty="0" smtClean="0">
                <a:solidFill>
                  <a:srgbClr val="0C4070"/>
                </a:solidFill>
              </a:rPr>
              <a:t> </a:t>
            </a:r>
            <a:r>
              <a:rPr lang="en-US" sz="2000" dirty="0" err="1" smtClean="0">
                <a:solidFill>
                  <a:srgbClr val="0C4070"/>
                </a:solidFill>
              </a:rPr>
              <a:t>sinais</a:t>
            </a:r>
            <a:r>
              <a:rPr lang="en-US" sz="2000" dirty="0" smtClean="0">
                <a:solidFill>
                  <a:srgbClr val="0C4070"/>
                </a:solidFill>
              </a:rPr>
              <a:t> e </a:t>
            </a:r>
            <a:r>
              <a:rPr lang="en-US" sz="2000" dirty="0" err="1" smtClean="0">
                <a:solidFill>
                  <a:srgbClr val="0C4070"/>
                </a:solidFill>
              </a:rPr>
              <a:t>sintomas</a:t>
            </a:r>
            <a:r>
              <a:rPr lang="en-US" sz="2000" dirty="0" smtClean="0">
                <a:solidFill>
                  <a:srgbClr val="0C4070"/>
                </a:solidFill>
              </a:rPr>
              <a:t> se </a:t>
            </a:r>
            <a:r>
              <a:rPr lang="en-US" sz="2000" dirty="0" err="1" smtClean="0">
                <a:solidFill>
                  <a:srgbClr val="0C4070"/>
                </a:solidFill>
              </a:rPr>
              <a:t>apresentam</a:t>
            </a:r>
            <a:r>
              <a:rPr lang="en-US" sz="2000" dirty="0" smtClean="0">
                <a:solidFill>
                  <a:srgbClr val="0C4070"/>
                </a:solidFill>
              </a:rPr>
              <a:t> </a:t>
            </a:r>
            <a:r>
              <a:rPr lang="en-US" sz="2000" dirty="0" err="1" smtClean="0">
                <a:solidFill>
                  <a:srgbClr val="0C4070"/>
                </a:solidFill>
              </a:rPr>
              <a:t>como</a:t>
            </a:r>
            <a:r>
              <a:rPr lang="en-US" sz="2000" dirty="0" smtClean="0">
                <a:solidFill>
                  <a:srgbClr val="0C4070"/>
                </a:solidFill>
              </a:rPr>
              <a:t> </a:t>
            </a:r>
            <a:r>
              <a:rPr lang="en-US" sz="2000" dirty="0" err="1" smtClean="0">
                <a:solidFill>
                  <a:srgbClr val="0C4070"/>
                </a:solidFill>
              </a:rPr>
              <a:t>condição</a:t>
            </a:r>
            <a:r>
              <a:rPr lang="en-US" sz="2000" dirty="0" smtClean="0">
                <a:solidFill>
                  <a:srgbClr val="0C4070"/>
                </a:solidFill>
              </a:rPr>
              <a:t> </a:t>
            </a:r>
          </a:p>
          <a:p>
            <a:pPr marL="101600" lvl="0" algn="just" rtl="0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Clr>
                <a:srgbClr val="0C4070"/>
              </a:buClr>
              <a:buSzPts val="2000"/>
            </a:pPr>
            <a:r>
              <a:rPr lang="en-US" sz="2000" dirty="0">
                <a:solidFill>
                  <a:srgbClr val="0C4070"/>
                </a:solidFill>
              </a:rPr>
              <a:t> </a:t>
            </a:r>
            <a:r>
              <a:rPr lang="en-US" sz="2000" dirty="0" smtClean="0">
                <a:solidFill>
                  <a:srgbClr val="0C4070"/>
                </a:solidFill>
              </a:rPr>
              <a:t>    </a:t>
            </a:r>
            <a:r>
              <a:rPr lang="en-US" sz="2000" dirty="0" err="1" smtClean="0">
                <a:solidFill>
                  <a:srgbClr val="0C4070"/>
                </a:solidFill>
              </a:rPr>
              <a:t>crônica</a:t>
            </a:r>
            <a:r>
              <a:rPr lang="en-US" sz="2000" dirty="0" smtClean="0">
                <a:solidFill>
                  <a:srgbClr val="0C4070"/>
                </a:solidFill>
              </a:rPr>
              <a:t> e </a:t>
            </a:r>
            <a:r>
              <a:rPr lang="en-US" sz="2000" dirty="0" err="1" smtClean="0">
                <a:solidFill>
                  <a:srgbClr val="0C4070"/>
                </a:solidFill>
              </a:rPr>
              <a:t>oscilam</a:t>
            </a:r>
            <a:r>
              <a:rPr lang="en-US" sz="2000" dirty="0" smtClean="0">
                <a:solidFill>
                  <a:srgbClr val="0C4070"/>
                </a:solidFill>
              </a:rPr>
              <a:t> entre </a:t>
            </a:r>
            <a:r>
              <a:rPr lang="en-US" sz="2000" dirty="0" err="1" smtClean="0">
                <a:solidFill>
                  <a:srgbClr val="0C4070"/>
                </a:solidFill>
              </a:rPr>
              <a:t>remissão</a:t>
            </a:r>
            <a:r>
              <a:rPr lang="en-US" sz="2000" dirty="0" smtClean="0">
                <a:solidFill>
                  <a:srgbClr val="0C4070"/>
                </a:solidFill>
              </a:rPr>
              <a:t> e </a:t>
            </a:r>
            <a:r>
              <a:rPr lang="en-US" sz="2000" dirty="0" err="1" smtClean="0">
                <a:solidFill>
                  <a:srgbClr val="0C4070"/>
                </a:solidFill>
              </a:rPr>
              <a:t>piora</a:t>
            </a:r>
            <a:r>
              <a:rPr lang="en-US" sz="2000" dirty="0" smtClean="0">
                <a:solidFill>
                  <a:srgbClr val="0C4070"/>
                </a:solidFill>
              </a:rPr>
              <a:t> do </a:t>
            </a:r>
            <a:r>
              <a:rPr lang="en-US" sz="2000" dirty="0" err="1" smtClean="0">
                <a:solidFill>
                  <a:srgbClr val="0C4070"/>
                </a:solidFill>
              </a:rPr>
              <a:t>quadro</a:t>
            </a:r>
            <a:endParaRPr lang="en-US" sz="2000" dirty="0" smtClean="0">
              <a:solidFill>
                <a:srgbClr val="0C4070"/>
              </a:solidFill>
            </a:endParaRPr>
          </a:p>
          <a:p>
            <a:pPr marL="101600" lvl="0" algn="just" rtl="0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Clr>
                <a:srgbClr val="0C4070"/>
              </a:buClr>
              <a:buSzPts val="2000"/>
            </a:pPr>
            <a:endParaRPr sz="2000" dirty="0">
              <a:solidFill>
                <a:srgbClr val="0C4070"/>
              </a:solidFill>
            </a:endParaRPr>
          </a:p>
        </p:txBody>
      </p:sp>
      <p:sp>
        <p:nvSpPr>
          <p:cNvPr id="150" name="Google Shape;150;g1aa121e3a5f_0_19"/>
          <p:cNvSpPr txBox="1"/>
          <p:nvPr/>
        </p:nvSpPr>
        <p:spPr>
          <a:xfrm>
            <a:off x="609150" y="333750"/>
            <a:ext cx="112809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 dirty="0" err="1">
                <a:solidFill>
                  <a:srgbClr val="38761D"/>
                </a:solidFill>
              </a:rPr>
              <a:t>Premissas</a:t>
            </a:r>
            <a:r>
              <a:rPr lang="en-US" sz="2900" b="1" dirty="0">
                <a:solidFill>
                  <a:srgbClr val="38761D"/>
                </a:solidFill>
              </a:rPr>
              <a:t> do </a:t>
            </a:r>
            <a:r>
              <a:rPr lang="en-US" sz="2900" b="1" dirty="0" err="1">
                <a:solidFill>
                  <a:srgbClr val="38761D"/>
                </a:solidFill>
              </a:rPr>
              <a:t>documento</a:t>
            </a:r>
            <a:endParaRPr sz="1350" dirty="0">
              <a:solidFill>
                <a:srgbClr val="162937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936" y="1503271"/>
            <a:ext cx="9605963" cy="4477576"/>
          </a:xfrm>
          <a:prstGeom prst="rect">
            <a:avLst/>
          </a:prstGeom>
        </p:spPr>
      </p:pic>
      <p:sp>
        <p:nvSpPr>
          <p:cNvPr id="4" name="Google Shape;150;g1aa121e3a5f_0_19"/>
          <p:cNvSpPr txBox="1"/>
          <p:nvPr/>
        </p:nvSpPr>
        <p:spPr>
          <a:xfrm>
            <a:off x="609150" y="333750"/>
            <a:ext cx="11280900" cy="116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sz="3200" dirty="0"/>
              <a:t>PREMISSAS DO CUIDADO INTEGRAL DAS CONDIÇÕES PÓS COVID-19</a:t>
            </a:r>
            <a:endParaRPr sz="1350" dirty="0">
              <a:solidFill>
                <a:srgbClr val="162937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886912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aa121e3a5f_0_84"/>
          <p:cNvSpPr txBox="1"/>
          <p:nvPr/>
        </p:nvSpPr>
        <p:spPr>
          <a:xfrm>
            <a:off x="609150" y="333750"/>
            <a:ext cx="112809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>
                <a:solidFill>
                  <a:srgbClr val="38761D"/>
                </a:solidFill>
              </a:rPr>
              <a:t>Organização: </a:t>
            </a:r>
            <a:endParaRPr sz="1350">
              <a:solidFill>
                <a:srgbClr val="162937"/>
              </a:solidFill>
              <a:highlight>
                <a:srgbClr val="FFFFFF"/>
              </a:highlight>
            </a:endParaRPr>
          </a:p>
        </p:txBody>
      </p:sp>
      <p:pic>
        <p:nvPicPr>
          <p:cNvPr id="158" name="Google Shape;158;g1aa121e3a5f_0_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575" y="983975"/>
            <a:ext cx="2324100" cy="8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g1aa121e3a5f_0_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150" y="1860400"/>
            <a:ext cx="5362575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g1aa121e3a5f_0_8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9150" y="2222475"/>
            <a:ext cx="3290454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g1aa121e3a5f_0_8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6288" y="2660750"/>
            <a:ext cx="3176164" cy="40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g1aa121e3a5f_0_8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0925" y="3048175"/>
            <a:ext cx="6248400" cy="90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1aa121e3a5f_0_8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32875" y="3900125"/>
            <a:ext cx="4090050" cy="44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1aa121e3a5f_0_8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79112" y="4357675"/>
            <a:ext cx="2365024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g1aa121e3a5f_0_8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70925" y="4753463"/>
            <a:ext cx="366712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g1aa121e3a5f_0_8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67213" y="5164900"/>
            <a:ext cx="6255834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g1aa121e3a5f_0_8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09150" y="5642125"/>
            <a:ext cx="6002649" cy="31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g1aa121e3a5f_0_8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425525" y="1771113"/>
            <a:ext cx="5597680" cy="31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g1aa121e3a5f_0_8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496926" y="2222476"/>
            <a:ext cx="5463624" cy="27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g1aa121e3a5f_0_8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6496925" y="2637100"/>
            <a:ext cx="4354788" cy="257712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g1aa121e3a5f_0_84"/>
          <p:cNvSpPr txBox="1"/>
          <p:nvPr/>
        </p:nvSpPr>
        <p:spPr>
          <a:xfrm>
            <a:off x="7267200" y="3364000"/>
            <a:ext cx="3738000" cy="18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C4070"/>
                </a:solidFill>
              </a:rPr>
              <a:t>Anexos: </a:t>
            </a:r>
            <a:endParaRPr sz="1500" b="1">
              <a:solidFill>
                <a:srgbClr val="0C407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rgbClr val="0C407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C4070"/>
                </a:solidFill>
              </a:rPr>
              <a:t>Escala de Estado Funcional Pós-Covid-19 (PCFS)</a:t>
            </a:r>
            <a:endParaRPr sz="1500" b="1">
              <a:solidFill>
                <a:srgbClr val="0C407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rgbClr val="0C407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C4070"/>
                </a:solidFill>
              </a:rPr>
              <a:t>ÍNDICE DE VULNERABILIDADE CLÍNICO FUNCIONAL-20 (IVCF-20)</a:t>
            </a:r>
            <a:endParaRPr sz="1500" b="1">
              <a:solidFill>
                <a:srgbClr val="0C407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aa121e3a5f_0_126"/>
          <p:cNvSpPr txBox="1"/>
          <p:nvPr/>
        </p:nvSpPr>
        <p:spPr>
          <a:xfrm>
            <a:off x="4404150" y="2479425"/>
            <a:ext cx="3738000" cy="1708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dirty="0" err="1">
                <a:solidFill>
                  <a:srgbClr val="0C4070"/>
                </a:solidFill>
              </a:rPr>
              <a:t>Obrigada</a:t>
            </a:r>
            <a:r>
              <a:rPr lang="en-US" sz="3300" b="1" dirty="0" smtClean="0">
                <a:solidFill>
                  <a:srgbClr val="0C4070"/>
                </a:solidFill>
              </a:rPr>
              <a:t>!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3300" b="1" dirty="0">
              <a:solidFill>
                <a:srgbClr val="0C407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3300" b="1" dirty="0" smtClean="0">
              <a:solidFill>
                <a:srgbClr val="0C407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398</Words>
  <Application>Microsoft Office PowerPoint</Application>
  <PresentationFormat>Personalizar</PresentationFormat>
  <Paragraphs>49</Paragraphs>
  <Slides>9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1" baseType="lpstr"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SESA</dc:creator>
  <cp:lastModifiedBy>Conta da Microsoft</cp:lastModifiedBy>
  <cp:revision>9</cp:revision>
  <dcterms:created xsi:type="dcterms:W3CDTF">2019-05-27T16:04:40Z</dcterms:created>
  <dcterms:modified xsi:type="dcterms:W3CDTF">2022-12-06T09:32:12Z</dcterms:modified>
</cp:coreProperties>
</file>