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6"/>
  </p:notesMasterIdLst>
  <p:sldIdLst>
    <p:sldId id="256" r:id="rId3"/>
    <p:sldId id="257" r:id="rId4"/>
    <p:sldId id="258" r:id="rId5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384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/>
            <a:fld id="{1B2350A5-A7FA-4690-BC18-3C0186D94F56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5979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3863" y="1241425"/>
            <a:ext cx="5942012" cy="3341688"/>
          </a:xfrm>
          <a:prstGeom prst="rect">
            <a:avLst/>
          </a:prstGeom>
          <a:ln w="0">
            <a:noFill/>
          </a:ln>
        </p:spPr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080" cy="389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00" name="PlaceHolder 3"/>
          <p:cNvSpPr/>
          <p:nvPr/>
        </p:nvSpPr>
        <p:spPr>
          <a:xfrm>
            <a:off x="3850560" y="9428760"/>
            <a:ext cx="2935440" cy="48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086B5806-E964-4FF1-9C31-70ED2670AF49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3863" y="1241425"/>
            <a:ext cx="5942012" cy="3341688"/>
          </a:xfrm>
          <a:prstGeom prst="rect">
            <a:avLst/>
          </a:prstGeom>
          <a:ln w="0">
            <a:noFill/>
          </a:ln>
        </p:spPr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080" cy="389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03" name="PlaceHolder 3"/>
          <p:cNvSpPr/>
          <p:nvPr/>
        </p:nvSpPr>
        <p:spPr>
          <a:xfrm>
            <a:off x="3850560" y="9428760"/>
            <a:ext cx="2935440" cy="48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DC9A9E0-1D28-40E9-9662-E92A99F327F2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3863" y="1241425"/>
            <a:ext cx="5942012" cy="3341688"/>
          </a:xfrm>
          <a:prstGeom prst="rect">
            <a:avLst/>
          </a:prstGeom>
          <a:ln w="0">
            <a:noFill/>
          </a:ln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28080" cy="389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06" name="PlaceHolder 17"/>
          <p:cNvSpPr/>
          <p:nvPr/>
        </p:nvSpPr>
        <p:spPr>
          <a:xfrm>
            <a:off x="3850560" y="9428760"/>
            <a:ext cx="2935440" cy="48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A048D256-B9C1-475F-89B0-EC84E0965028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m 3"/>
          <p:cNvPicPr/>
          <p:nvPr/>
        </p:nvPicPr>
        <p:blipFill>
          <a:blip r:embed="rId3"/>
          <a:stretch/>
        </p:blipFill>
        <p:spPr>
          <a:xfrm>
            <a:off x="0" y="2880000"/>
            <a:ext cx="12182040" cy="117000"/>
          </a:xfrm>
          <a:prstGeom prst="rect">
            <a:avLst/>
          </a:prstGeom>
          <a:ln w="9525">
            <a:noFill/>
          </a:ln>
        </p:spPr>
      </p:pic>
      <p:sp>
        <p:nvSpPr>
          <p:cNvPr id="83" name="CaixaDeTexto 5"/>
          <p:cNvSpPr/>
          <p:nvPr/>
        </p:nvSpPr>
        <p:spPr>
          <a:xfrm>
            <a:off x="180000" y="3420000"/>
            <a:ext cx="11514240" cy="2258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15000"/>
              </a:lnSpc>
              <a:tabLst>
                <a:tab pos="408240" algn="l"/>
              </a:tabLst>
            </a:pPr>
            <a:r>
              <a:rPr lang="pt-BR" sz="3200" b="1" strike="noStrike" spc="-1">
                <a:solidFill>
                  <a:srgbClr val="455861"/>
                </a:solidFill>
                <a:latin typeface="Calibri"/>
                <a:ea typeface="DejaVu Sans"/>
              </a:rPr>
              <a:t>Custeio Temporário de Leitos de Enfermaria Clínica de Retaguarda de Urgência – 02ª RS</a:t>
            </a: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tabLst>
                <a:tab pos="408240" algn="l"/>
              </a:tabLst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408240" algn="l"/>
              </a:tabLst>
            </a:pPr>
            <a:endParaRPr lang="pt-BR" sz="3200" b="0" strike="noStrike" spc="-1">
              <a:latin typeface="Arial"/>
            </a:endParaRPr>
          </a:p>
        </p:txBody>
      </p:sp>
      <p:pic>
        <p:nvPicPr>
          <p:cNvPr id="84" name="Imagem 83"/>
          <p:cNvPicPr/>
          <p:nvPr/>
        </p:nvPicPr>
        <p:blipFill>
          <a:blip r:embed="rId4"/>
          <a:stretch/>
        </p:blipFill>
        <p:spPr>
          <a:xfrm>
            <a:off x="8640000" y="180000"/>
            <a:ext cx="3322800" cy="1612440"/>
          </a:xfrm>
          <a:prstGeom prst="rect">
            <a:avLst/>
          </a:prstGeom>
          <a:ln w="0">
            <a:noFill/>
          </a:ln>
        </p:spPr>
      </p:pic>
      <p:sp>
        <p:nvSpPr>
          <p:cNvPr id="85" name="Retângulo 84"/>
          <p:cNvSpPr/>
          <p:nvPr/>
        </p:nvSpPr>
        <p:spPr>
          <a:xfrm>
            <a:off x="0" y="6300000"/>
            <a:ext cx="395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Curitiba, 28 de junho de 2023.</a:t>
            </a:r>
            <a:endParaRPr lang="pt-BR" sz="1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m 5"/>
          <p:cNvPicPr/>
          <p:nvPr/>
        </p:nvPicPr>
        <p:blipFill>
          <a:blip r:embed="rId3"/>
          <a:stretch/>
        </p:blipFill>
        <p:spPr>
          <a:xfrm>
            <a:off x="547560" y="6193080"/>
            <a:ext cx="10966680" cy="101160"/>
          </a:xfrm>
          <a:prstGeom prst="rect">
            <a:avLst/>
          </a:prstGeom>
          <a:ln w="9525">
            <a:noFill/>
          </a:ln>
        </p:spPr>
      </p:pic>
      <p:sp>
        <p:nvSpPr>
          <p:cNvPr id="87" name="CaixaDeTexto 43"/>
          <p:cNvSpPr/>
          <p:nvPr/>
        </p:nvSpPr>
        <p:spPr>
          <a:xfrm>
            <a:off x="1440000" y="900000"/>
            <a:ext cx="10172880" cy="4980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PlaceHolder 1"/>
          <p:cNvSpPr/>
          <p:nvPr/>
        </p:nvSpPr>
        <p:spPr>
          <a:xfrm>
            <a:off x="193320" y="0"/>
            <a:ext cx="10966680" cy="113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pt-BR" sz="1800" b="1" strike="noStrike" spc="-1">
                <a:solidFill>
                  <a:srgbClr val="3465A4"/>
                </a:solidFill>
                <a:latin typeface="Arial"/>
                <a:ea typeface="DejaVu Sans"/>
              </a:rPr>
              <a:t>Custeio Temporário de Leitos de Enfermaria Clínica de Retaguarda de </a:t>
            </a: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Urgência</a:t>
            </a:r>
            <a:r>
              <a:rPr lang="pt-BR" sz="1800" b="1" strike="noStrike" spc="-1">
                <a:solidFill>
                  <a:srgbClr val="3465A4"/>
                </a:solidFill>
                <a:latin typeface="Arial"/>
                <a:ea typeface="DejaVu Sans"/>
              </a:rPr>
              <a:t> – 02ª RS</a:t>
            </a:r>
            <a:endParaRPr lang="pt-BR" sz="1800" b="0" strike="noStrike" spc="-1">
              <a:latin typeface="Arial"/>
            </a:endParaRPr>
          </a:p>
        </p:txBody>
      </p:sp>
      <p:pic>
        <p:nvPicPr>
          <p:cNvPr id="89" name="Imagem 88"/>
          <p:cNvPicPr/>
          <p:nvPr/>
        </p:nvPicPr>
        <p:blipFill>
          <a:blip r:embed="rId4"/>
          <a:stretch/>
        </p:blipFill>
        <p:spPr>
          <a:xfrm>
            <a:off x="9837360" y="0"/>
            <a:ext cx="2347200" cy="1139040"/>
          </a:xfrm>
          <a:prstGeom prst="rect">
            <a:avLst/>
          </a:prstGeom>
          <a:ln w="0">
            <a:noFill/>
          </a:ln>
        </p:spPr>
      </p:pic>
      <p:sp>
        <p:nvSpPr>
          <p:cNvPr id="90" name="Retângulo 89"/>
          <p:cNvSpPr/>
          <p:nvPr/>
        </p:nvSpPr>
        <p:spPr>
          <a:xfrm>
            <a:off x="505440" y="974160"/>
            <a:ext cx="11014200" cy="478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lang="pt-BR" sz="19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Objetivo: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strike="noStrike" spc="-1">
                <a:solidFill>
                  <a:srgbClr val="000000"/>
                </a:solidFill>
                <a:latin typeface="Arial"/>
                <a:ea typeface="DejaVu Sans"/>
              </a:rPr>
              <a:t>Ampliação do acesso às portas de urgência dos hospitais terciários, assim como continuidade do cuidado aos usuários do SUS após atendimento das condições agudas.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Estabelecimentos elegíveis: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strike="noStrike" spc="-1">
                <a:solidFill>
                  <a:srgbClr val="000000"/>
                </a:solidFill>
                <a:latin typeface="Arial"/>
                <a:ea typeface="DejaVu Sans"/>
              </a:rPr>
              <a:t>Hospitais localizados na 02ª RS, que realizam atendimento aos usuários do SUS e que possuem interesse em ampliar ou transformar leitos clínicos em leitos de retaguarda para a urgência.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Vigência: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strike="noStrike" spc="-1">
                <a:solidFill>
                  <a:srgbClr val="000000"/>
                </a:solidFill>
                <a:latin typeface="Arial"/>
                <a:ea typeface="DejaVu Sans"/>
              </a:rPr>
              <a:t>180 dias a partir competência julho/2023</a:t>
            </a:r>
            <a:endParaRPr lang="pt-BR" sz="19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m 2"/>
          <p:cNvPicPr/>
          <p:nvPr/>
        </p:nvPicPr>
        <p:blipFill>
          <a:blip r:embed="rId3"/>
          <a:stretch/>
        </p:blipFill>
        <p:spPr>
          <a:xfrm>
            <a:off x="547560" y="6193080"/>
            <a:ext cx="10966680" cy="101160"/>
          </a:xfrm>
          <a:prstGeom prst="rect">
            <a:avLst/>
          </a:prstGeom>
          <a:ln w="9525">
            <a:noFill/>
          </a:ln>
        </p:spPr>
      </p:pic>
      <p:sp>
        <p:nvSpPr>
          <p:cNvPr id="92" name="CaixaDeTexto 2"/>
          <p:cNvSpPr/>
          <p:nvPr/>
        </p:nvSpPr>
        <p:spPr>
          <a:xfrm>
            <a:off x="1440000" y="900000"/>
            <a:ext cx="10172880" cy="4980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PlaceHolder 6"/>
          <p:cNvSpPr/>
          <p:nvPr/>
        </p:nvSpPr>
        <p:spPr>
          <a:xfrm>
            <a:off x="360000" y="0"/>
            <a:ext cx="10966680" cy="113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Custeio Temporário de Leitos de Enfermaria Clínica de Retaguarda de Urgência – 02ª RS</a:t>
            </a:r>
            <a:endParaRPr lang="pt-BR" sz="1700" b="0" strike="noStrike" spc="-1">
              <a:latin typeface="Arial"/>
            </a:endParaRPr>
          </a:p>
        </p:txBody>
      </p:sp>
      <p:pic>
        <p:nvPicPr>
          <p:cNvPr id="94" name="Imagem 93"/>
          <p:cNvPicPr/>
          <p:nvPr/>
        </p:nvPicPr>
        <p:blipFill>
          <a:blip r:embed="rId4"/>
          <a:stretch/>
        </p:blipFill>
        <p:spPr>
          <a:xfrm>
            <a:off x="9837360" y="0"/>
            <a:ext cx="2347200" cy="1139040"/>
          </a:xfrm>
          <a:prstGeom prst="rect">
            <a:avLst/>
          </a:prstGeom>
          <a:ln w="0">
            <a:noFill/>
          </a:ln>
        </p:spPr>
      </p:pic>
      <p:sp>
        <p:nvSpPr>
          <p:cNvPr id="95" name="Retângulo 94"/>
          <p:cNvSpPr/>
          <p:nvPr/>
        </p:nvSpPr>
        <p:spPr>
          <a:xfrm>
            <a:off x="505440" y="974160"/>
            <a:ext cx="11014200" cy="494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lang="pt-BR" sz="1900" b="0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Dos valores de repasse:</a:t>
            </a: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pt-BR" sz="1900" b="0" strike="noStrike" spc="-1">
                <a:solidFill>
                  <a:srgbClr val="000000"/>
                </a:solidFill>
                <a:latin typeface="Arial"/>
                <a:ea typeface="DejaVu Sans"/>
              </a:rPr>
              <a:t>R$ 200,00/dia/leito para custeio do leito de enfermaria clínica de retaguarda</a:t>
            </a: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900" b="0" strike="noStrike" spc="-1">
              <a:latin typeface="Arial"/>
            </a:endParaRPr>
          </a:p>
        </p:txBody>
      </p:sp>
      <p:pic>
        <p:nvPicPr>
          <p:cNvPr id="96" name="Imagem 95"/>
          <p:cNvPicPr/>
          <p:nvPr/>
        </p:nvPicPr>
        <p:blipFill>
          <a:blip r:embed="rId5"/>
          <a:stretch/>
        </p:blipFill>
        <p:spPr>
          <a:xfrm>
            <a:off x="913680" y="2880000"/>
            <a:ext cx="6286320" cy="2599920"/>
          </a:xfrm>
          <a:prstGeom prst="rect">
            <a:avLst/>
          </a:prstGeom>
          <a:ln w="0">
            <a:noFill/>
          </a:ln>
        </p:spPr>
      </p:pic>
      <p:sp>
        <p:nvSpPr>
          <p:cNvPr id="97" name="CaixaDeTexto 96"/>
          <p:cNvSpPr txBox="1"/>
          <p:nvPr/>
        </p:nvSpPr>
        <p:spPr>
          <a:xfrm>
            <a:off x="8100000" y="3420000"/>
            <a:ext cx="3419640" cy="72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pt-BR" sz="1800" b="1" strike="noStrike" spc="-1">
                <a:latin typeface="Arial"/>
              </a:rPr>
              <a:t>Impacto financeiro mensal:</a:t>
            </a:r>
            <a:r>
              <a:rPr lang="pt-BR" sz="1800" b="0" strike="noStrike" spc="-1">
                <a:latin typeface="Arial"/>
              </a:rPr>
              <a:t> R$ 1.320.000,00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6348</TotalTime>
  <Words>149</Words>
  <Application>Microsoft Office PowerPoint</Application>
  <PresentationFormat>Personalizar</PresentationFormat>
  <Paragraphs>35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3</vt:i4>
      </vt:variant>
    </vt:vector>
  </HeadingPairs>
  <TitlesOfParts>
    <vt:vector size="5" baseType="lpstr">
      <vt:lpstr>Office Theme</vt:lpstr>
      <vt:lpstr>Office Theme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Vinicius</cp:lastModifiedBy>
  <cp:revision>420</cp:revision>
  <cp:lastPrinted>2022-10-13T11:18:22Z</cp:lastPrinted>
  <dcterms:created xsi:type="dcterms:W3CDTF">2019-02-06T16:41:46Z</dcterms:created>
  <dcterms:modified xsi:type="dcterms:W3CDTF">2023-06-28T00:23:51Z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5</vt:i4>
  </property>
  <property fmtid="{D5CDD505-2E9C-101B-9397-08002B2CF9AE}" pid="3" name="Notes">
    <vt:i4>17</vt:i4>
  </property>
  <property fmtid="{D5CDD505-2E9C-101B-9397-08002B2CF9AE}" pid="4" name="PresentationFormat">
    <vt:lpwstr>Widescreen</vt:lpwstr>
  </property>
  <property fmtid="{D5CDD505-2E9C-101B-9397-08002B2CF9AE}" pid="5" name="Slides">
    <vt:i4>18</vt:i4>
  </property>
</Properties>
</file>