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wmf" ContentType="image/x-wmf"/>
  <Override PartName="/ppt/media/image2.png" ContentType="image/png"/>
  <Override PartName="/ppt/media/image3.wmf" ContentType="image/x-wmf"/>
  <Override PartName="/ppt/media/image4.png" ContentType="image/png"/>
  <Override PartName="/ppt/media/image5.wmf" ContentType="image/x-wmf"/>
  <Override PartName="/ppt/media/image6.png" ContentType="image/png"/>
  <Override PartName="/ppt/media/image7.wmf" ContentType="image/x-wmf"/>
  <Override PartName="/ppt/media/image8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x="12192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289D5F61-AC47-4D41-B8B6-8487326DA2B2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45400" cy="3342240"/>
          </a:xfrm>
          <a:prstGeom prst="rect">
            <a:avLst/>
          </a:prstGeom>
          <a:ln w="0">
            <a:noFill/>
          </a:ln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28440" cy="38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03" name="PlaceHolder 3"/>
          <p:cNvSpPr/>
          <p:nvPr/>
        </p:nvSpPr>
        <p:spPr>
          <a:xfrm>
            <a:off x="3850560" y="9428760"/>
            <a:ext cx="293580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5C5430C-B8E4-4975-92FC-D48F597B9071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45400" cy="334224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28440" cy="38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06" name="PlaceHolder 3"/>
          <p:cNvSpPr/>
          <p:nvPr/>
        </p:nvSpPr>
        <p:spPr>
          <a:xfrm>
            <a:off x="3850560" y="9428760"/>
            <a:ext cx="293580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E078711-4A01-4FA2-90BD-5B946B7E8D7A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45400" cy="334224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28440" cy="38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09" name="PlaceHolder 17"/>
          <p:cNvSpPr/>
          <p:nvPr/>
        </p:nvSpPr>
        <p:spPr>
          <a:xfrm>
            <a:off x="3850560" y="9428760"/>
            <a:ext cx="293580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91D2CB86-DE0E-488E-AC13-87A555273CC2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45400" cy="334224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28440" cy="389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12" name="PlaceHolder 36"/>
          <p:cNvSpPr/>
          <p:nvPr/>
        </p:nvSpPr>
        <p:spPr>
          <a:xfrm>
            <a:off x="3850560" y="9428760"/>
            <a:ext cx="293580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0D37D5E-8C17-40FF-857C-FECD7EF5A6F0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3" descr=""/>
          <p:cNvPicPr/>
          <p:nvPr/>
        </p:nvPicPr>
        <p:blipFill>
          <a:blip r:embed="rId1"/>
          <a:stretch/>
        </p:blipFill>
        <p:spPr>
          <a:xfrm>
            <a:off x="0" y="2880000"/>
            <a:ext cx="12182400" cy="117360"/>
          </a:xfrm>
          <a:prstGeom prst="rect">
            <a:avLst/>
          </a:prstGeom>
          <a:ln w="9525">
            <a:noFill/>
          </a:ln>
        </p:spPr>
      </p:pic>
      <p:sp>
        <p:nvSpPr>
          <p:cNvPr id="83" name="CaixaDeTexto 5"/>
          <p:cNvSpPr/>
          <p:nvPr/>
        </p:nvSpPr>
        <p:spPr>
          <a:xfrm>
            <a:off x="180000" y="3420000"/>
            <a:ext cx="11514600" cy="2259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5000"/>
              </a:lnSpc>
              <a:tabLst>
                <a:tab algn="l" pos="408240"/>
              </a:tabLst>
            </a:pPr>
            <a:r>
              <a:rPr b="1" lang="pt-BR" sz="3200" spc="-1" strike="noStrike">
                <a:solidFill>
                  <a:srgbClr val="455861"/>
                </a:solidFill>
                <a:latin typeface="Calibri"/>
                <a:ea typeface="DejaVu Sans"/>
              </a:rPr>
              <a:t>Estratégia de Qualificação Hospitalar para Internamentos de Urgência – EQH - UE</a:t>
            </a:r>
            <a:endParaRPr b="0" lang="pt-BR" sz="32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408240"/>
              </a:tabLst>
            </a:pPr>
            <a:endParaRPr b="0" lang="pt-BR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408240"/>
              </a:tabLst>
            </a:pPr>
            <a:endParaRPr b="0" lang="pt-BR" sz="32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8640000" y="180000"/>
            <a:ext cx="3323160" cy="1612800"/>
          </a:xfrm>
          <a:prstGeom prst="rect">
            <a:avLst/>
          </a:prstGeom>
          <a:ln w="0">
            <a:noFill/>
          </a:ln>
        </p:spPr>
      </p:pic>
      <p:sp>
        <p:nvSpPr>
          <p:cNvPr id="85" name=""/>
          <p:cNvSpPr/>
          <p:nvPr/>
        </p:nvSpPr>
        <p:spPr>
          <a:xfrm>
            <a:off x="0" y="6300000"/>
            <a:ext cx="395748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Curitiba, 28 de junho de 2023.</a:t>
            </a:r>
            <a:endParaRPr b="0" lang="pt-B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m 5" descr=""/>
          <p:cNvPicPr/>
          <p:nvPr/>
        </p:nvPicPr>
        <p:blipFill>
          <a:blip r:embed="rId1"/>
          <a:stretch/>
        </p:blipFill>
        <p:spPr>
          <a:xfrm>
            <a:off x="547560" y="6193080"/>
            <a:ext cx="10967040" cy="101520"/>
          </a:xfrm>
          <a:prstGeom prst="rect">
            <a:avLst/>
          </a:prstGeom>
          <a:ln w="9525">
            <a:noFill/>
          </a:ln>
        </p:spPr>
      </p:pic>
      <p:sp>
        <p:nvSpPr>
          <p:cNvPr id="87" name="CaixaDeTexto 43"/>
          <p:cNvSpPr/>
          <p:nvPr/>
        </p:nvSpPr>
        <p:spPr>
          <a:xfrm>
            <a:off x="1440000" y="900000"/>
            <a:ext cx="10173240" cy="498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PlaceHolder 1"/>
          <p:cNvSpPr/>
          <p:nvPr/>
        </p:nvSpPr>
        <p:spPr>
          <a:xfrm>
            <a:off x="547920" y="0"/>
            <a:ext cx="1096704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3465a4"/>
                </a:solidFill>
                <a:latin typeface="Arial"/>
                <a:ea typeface="DejaVu Sans"/>
              </a:rPr>
              <a:t>Estratégia de Qualificação Hospitalar para Internamentos de Urgência - EQH-UE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9837360" y="0"/>
            <a:ext cx="2347560" cy="1139400"/>
          </a:xfrm>
          <a:prstGeom prst="rect">
            <a:avLst/>
          </a:prstGeom>
          <a:ln w="0">
            <a:noFill/>
          </a:ln>
        </p:spPr>
      </p:pic>
      <p:sp>
        <p:nvSpPr>
          <p:cNvPr id="90" name=""/>
          <p:cNvSpPr/>
          <p:nvPr/>
        </p:nvSpPr>
        <p:spPr>
          <a:xfrm>
            <a:off x="505440" y="974160"/>
            <a:ext cx="11014560" cy="47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pt-BR" sz="19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Objetivo:</a:t>
            </a:r>
            <a:endParaRPr b="0" lang="pt-BR" sz="19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9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Ampliação do acesso, qualificação e estruturação das portas hospitalares de urgência</a:t>
            </a: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Estabelecimentos elegíveis:</a:t>
            </a: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Hospitais privados com fins lucrativos, privados sem fins lucrativos e hospitais filantrópicos contratualizados ao SUS, que são referência para os internamentos de urgência.</a:t>
            </a: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Vigência:</a:t>
            </a: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18 meses contados a partir da competência julho/2023</a:t>
            </a:r>
            <a:endParaRPr b="0" lang="pt-BR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2" descr=""/>
          <p:cNvPicPr/>
          <p:nvPr/>
        </p:nvPicPr>
        <p:blipFill>
          <a:blip r:embed="rId1"/>
          <a:stretch/>
        </p:blipFill>
        <p:spPr>
          <a:xfrm>
            <a:off x="547560" y="6193080"/>
            <a:ext cx="10967040" cy="101520"/>
          </a:xfrm>
          <a:prstGeom prst="rect">
            <a:avLst/>
          </a:prstGeom>
          <a:ln w="9525">
            <a:noFill/>
          </a:ln>
        </p:spPr>
      </p:pic>
      <p:sp>
        <p:nvSpPr>
          <p:cNvPr id="92" name="CaixaDeTexto 2"/>
          <p:cNvSpPr/>
          <p:nvPr/>
        </p:nvSpPr>
        <p:spPr>
          <a:xfrm>
            <a:off x="1440000" y="900000"/>
            <a:ext cx="10173240" cy="498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PlaceHolder 6"/>
          <p:cNvSpPr/>
          <p:nvPr/>
        </p:nvSpPr>
        <p:spPr>
          <a:xfrm>
            <a:off x="547920" y="0"/>
            <a:ext cx="1096704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3465a4"/>
                </a:solidFill>
                <a:latin typeface="Arial"/>
                <a:ea typeface="DejaVu Sans"/>
              </a:rPr>
              <a:t>Estratégia de Qualificação Hospitalar para Internamentos de Urgência - EQH-UE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9837360" y="0"/>
            <a:ext cx="2347560" cy="1139400"/>
          </a:xfrm>
          <a:prstGeom prst="rect">
            <a:avLst/>
          </a:prstGeom>
          <a:ln w="0">
            <a:noFill/>
          </a:ln>
        </p:spPr>
      </p:pic>
      <p:sp>
        <p:nvSpPr>
          <p:cNvPr id="95" name=""/>
          <p:cNvSpPr/>
          <p:nvPr/>
        </p:nvSpPr>
        <p:spPr>
          <a:xfrm>
            <a:off x="505440" y="974160"/>
            <a:ext cx="11014560" cy="494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pt-BR" sz="19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Dos valores de repasse:</a:t>
            </a:r>
            <a:endParaRPr b="0" lang="pt-BR" sz="19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9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Adicional de 20% do valor de cada Autorização de Internação Hospitalar – AIH aprovada no Sistema de Informações Hospitalares – SIH no financiamento de média e alta complexidade (MAC);</a:t>
            </a: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55" strike="noStrike">
                <a:solidFill>
                  <a:srgbClr val="000000"/>
                </a:solidFill>
                <a:latin typeface="Arial"/>
                <a:ea typeface="DejaVu Sans"/>
              </a:rPr>
              <a:t>Será utilizado como referência para definição dos valores referentes ao complemento de 20% para os internamentos de urgência o previsto n</a:t>
            </a: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o Sistema de Gerenciamento da Tabela de Procedimentos, Medicamentos e OPMs do SUS – Sigtap;</a:t>
            </a: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Para estimativa dos valores a serem incluídos nos instrumentos contratuais deverá ser utilizado como </a:t>
            </a: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parâmetro</a:t>
            </a: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 a média de produção hospitalar de caráter de urgência aprovada no SIH/SUS no ano de 2022 no financiamento MAC;</a:t>
            </a: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23" descr=""/>
          <p:cNvPicPr/>
          <p:nvPr/>
        </p:nvPicPr>
        <p:blipFill>
          <a:blip r:embed="rId1"/>
          <a:stretch/>
        </p:blipFill>
        <p:spPr>
          <a:xfrm>
            <a:off x="547560" y="6193080"/>
            <a:ext cx="10967040" cy="101520"/>
          </a:xfrm>
          <a:prstGeom prst="rect">
            <a:avLst/>
          </a:prstGeom>
          <a:ln w="9525">
            <a:noFill/>
          </a:ln>
        </p:spPr>
      </p:pic>
      <p:sp>
        <p:nvSpPr>
          <p:cNvPr id="97" name="CaixaDeTexto 21"/>
          <p:cNvSpPr/>
          <p:nvPr/>
        </p:nvSpPr>
        <p:spPr>
          <a:xfrm>
            <a:off x="1440000" y="900000"/>
            <a:ext cx="10173240" cy="498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PlaceHolder 28"/>
          <p:cNvSpPr/>
          <p:nvPr/>
        </p:nvSpPr>
        <p:spPr>
          <a:xfrm>
            <a:off x="547920" y="0"/>
            <a:ext cx="10967040" cy="11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3465a4"/>
                </a:solidFill>
                <a:latin typeface="Arial"/>
                <a:ea typeface="DejaVu Sans"/>
              </a:rPr>
              <a:t>Estratégia de Qualificação Hospitalar para Internamentos de Urgência - EQH-UE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9837360" y="0"/>
            <a:ext cx="2347560" cy="1139400"/>
          </a:xfrm>
          <a:prstGeom prst="rect">
            <a:avLst/>
          </a:prstGeom>
          <a:ln w="0">
            <a:noFill/>
          </a:ln>
        </p:spPr>
      </p:pic>
      <p:sp>
        <p:nvSpPr>
          <p:cNvPr id="100" name=""/>
          <p:cNvSpPr/>
          <p:nvPr/>
        </p:nvSpPr>
        <p:spPr>
          <a:xfrm>
            <a:off x="360000" y="900000"/>
            <a:ext cx="11014560" cy="494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pt-BR" sz="19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Modalidade de repasse:</a:t>
            </a: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Hospitais contratualizados com a SESA: após a realização do faturamento hospitalar de cada competência;</a:t>
            </a: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Hospitais contratualizados com municípios que possuem a gestão do Teto MAC Federal: </a:t>
            </a: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após a realização do faturamento hospitalar de cada competência, na modalidade fundo a fundo, mediante termo adesão e cópia do instrumento contratual contendo a previsão do recurso.</a:t>
            </a:r>
            <a:endParaRPr b="0" lang="pt-BR" sz="19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Impacto financeiro:</a:t>
            </a:r>
            <a:endParaRPr b="0" lang="pt-BR" sz="19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R$ 253.306.333,43</a:t>
            </a: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 para o período de 18 meses, sendo:</a:t>
            </a:r>
            <a:endParaRPr b="0" lang="pt-BR" sz="19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55" strike="noStrike">
                <a:solidFill>
                  <a:srgbClr val="000000"/>
                </a:solidFill>
                <a:latin typeface="Arial"/>
                <a:ea typeface="DejaVu Sans"/>
              </a:rPr>
              <a:t>Gestão Estadual:  R$ 144.415.172,94</a:t>
            </a:r>
            <a:endParaRPr b="0" lang="pt-BR" sz="19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55" strike="noStrike">
                <a:solidFill>
                  <a:srgbClr val="000000"/>
                </a:solidFill>
                <a:latin typeface="Arial"/>
                <a:ea typeface="DejaVu Sans"/>
              </a:rPr>
              <a:t>Gestão Municipal: R$ 108.891.160,49</a:t>
            </a: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b="0" lang="pt-BR" sz="19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pt-BR" sz="1900" spc="-55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b="0" lang="pt-BR" sz="19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19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b="0" lang="pt-BR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6338</TotalTime>
  <Application>LibreOffice/7.2.1.2$Windows_X86_64 LibreOffice_project/87b77fad49947c1441b67c559c339af8f3517e22</Application>
  <AppVersion>15.0000</AppVersion>
  <Words>1283</Words>
  <Paragraphs>362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2019-02-06T16:41:46Z</dcterms:created>
  <dc:creator>Márcio Popia</dc:creator>
  <dc:description/>
  <dc:language>pt-BR</dc:language>
  <cp:lastModifiedBy/>
  <cp:lastPrinted>2022-10-13T11:18:22Z</cp:lastPrinted>
  <dcterms:modified xsi:type="dcterms:W3CDTF">2023-06-27T08:32:21Z</dcterms:modified>
  <cp:revision>418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5</vt:i4>
  </property>
  <property fmtid="{D5CDD505-2E9C-101B-9397-08002B2CF9AE}" pid="3" name="Notes">
    <vt:i4>17</vt:i4>
  </property>
  <property fmtid="{D5CDD505-2E9C-101B-9397-08002B2CF9AE}" pid="4" name="PresentationFormat">
    <vt:lpwstr>Widescreen</vt:lpwstr>
  </property>
  <property fmtid="{D5CDD505-2E9C-101B-9397-08002B2CF9AE}" pid="5" name="Slides">
    <vt:i4>18</vt:i4>
  </property>
</Properties>
</file>