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66" r:id="rId6"/>
  </p:sldIdLst>
  <p:sldSz cx="12188825" cy="6858000"/>
  <p:notesSz cx="6796088" cy="99250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jyRicn/CJnSSU+cSjctihwD5J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796087" cy="99250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796087" cy="992505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/>
        </p:nvSpPr>
        <p:spPr>
          <a:xfrm>
            <a:off x="0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/>
          <p:nvPr/>
        </p:nvSpPr>
        <p:spPr>
          <a:xfrm>
            <a:off x="3849687" y="0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n"/>
          <p:cNvSpPr>
            <a:spLocks noGrp="1" noRot="1" noChangeAspect="1"/>
          </p:cNvSpPr>
          <p:nvPr>
            <p:ph type="sldImg" idx="2"/>
          </p:nvPr>
        </p:nvSpPr>
        <p:spPr>
          <a:xfrm>
            <a:off x="90487" y="744537"/>
            <a:ext cx="6613525" cy="3719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n"/>
          <p:cNvSpPr txBox="1"/>
          <p:nvPr/>
        </p:nvSpPr>
        <p:spPr>
          <a:xfrm>
            <a:off x="0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3849687" y="9428162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09386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:notes"/>
          <p:cNvSpPr txBox="1"/>
          <p:nvPr/>
        </p:nvSpPr>
        <p:spPr>
          <a:xfrm>
            <a:off x="3849687" y="9428162"/>
            <a:ext cx="2943225" cy="493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:notes"/>
          <p:cNvSpPr txBox="1"/>
          <p:nvPr/>
        </p:nvSpPr>
        <p:spPr>
          <a:xfrm>
            <a:off x="3849687" y="9428162"/>
            <a:ext cx="29448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:notes"/>
          <p:cNvSpPr txBox="1"/>
          <p:nvPr/>
        </p:nvSpPr>
        <p:spPr>
          <a:xfrm>
            <a:off x="3849687" y="9428162"/>
            <a:ext cx="2946400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70" name="Google Shape;70;p1:notes"/>
          <p:cNvSpPr txBox="1"/>
          <p:nvPr/>
        </p:nvSpPr>
        <p:spPr>
          <a:xfrm>
            <a:off x="679450" y="4776787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:notes"/>
          <p:cNvSpPr txBox="1"/>
          <p:nvPr/>
        </p:nvSpPr>
        <p:spPr>
          <a:xfrm>
            <a:off x="3849687" y="9428162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681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aa121e3a5f_0_126:notes"/>
          <p:cNvSpPr txBox="1"/>
          <p:nvPr/>
        </p:nvSpPr>
        <p:spPr>
          <a:xfrm>
            <a:off x="3849687" y="9428162"/>
            <a:ext cx="2943300" cy="49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1aa121e3a5f_0_126:notes"/>
          <p:cNvSpPr txBox="1"/>
          <p:nvPr/>
        </p:nvSpPr>
        <p:spPr>
          <a:xfrm>
            <a:off x="3849687" y="9428162"/>
            <a:ext cx="294480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1aa121e3a5f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6" name="Google Shape;176;g1aa121e3a5f_0_126:notes"/>
          <p:cNvSpPr txBox="1">
            <a:spLocks noGrp="1"/>
          </p:cNvSpPr>
          <p:nvPr>
            <p:ph type="body" idx="1"/>
          </p:nvPr>
        </p:nvSpPr>
        <p:spPr>
          <a:xfrm>
            <a:off x="679450" y="4714875"/>
            <a:ext cx="5438700" cy="44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1515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68037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68037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ctrTitle"/>
          </p:nvPr>
        </p:nvSpPr>
        <p:spPr>
          <a:xfrm>
            <a:off x="914400" y="2130425"/>
            <a:ext cx="10360025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subTitle" idx="1"/>
          </p:nvPr>
        </p:nvSpPr>
        <p:spPr>
          <a:xfrm>
            <a:off x="1828800" y="3886200"/>
            <a:ext cx="8531225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 rot="5400000">
            <a:off x="7282657" y="1828007"/>
            <a:ext cx="5848350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 rot="5400000">
            <a:off x="1722438" y="-838199"/>
            <a:ext cx="5848350" cy="807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68037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body" idx="1"/>
          </p:nvPr>
        </p:nvSpPr>
        <p:spPr>
          <a:xfrm rot="5400000">
            <a:off x="3832225" y="-1622425"/>
            <a:ext cx="4522787" cy="1096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389188" y="4800600"/>
            <a:ext cx="7313612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>
            <a:spLocks noGrp="1"/>
          </p:cNvSpPr>
          <p:nvPr>
            <p:ph type="pic" idx="2"/>
          </p:nvPr>
        </p:nvSpPr>
        <p:spPr>
          <a:xfrm>
            <a:off x="2389188" y="612775"/>
            <a:ext cx="7313612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2389188" y="5367338"/>
            <a:ext cx="7313612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765675" y="273050"/>
            <a:ext cx="68135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609600" y="1435100"/>
            <a:ext cx="4010025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68037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696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48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480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3"/>
          </p:nvPr>
        </p:nvSpPr>
        <p:spPr>
          <a:xfrm>
            <a:off x="6191250" y="1535113"/>
            <a:ext cx="53879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body" idx="4"/>
          </p:nvPr>
        </p:nvSpPr>
        <p:spPr>
          <a:xfrm>
            <a:off x="6191250" y="2174875"/>
            <a:ext cx="53879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4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8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68037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407025" cy="452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6169025" y="1600200"/>
            <a:ext cx="5408613" cy="4522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28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None/>
              <a:defRPr sz="24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20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963613" y="4406900"/>
            <a:ext cx="10360025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963613" y="2906713"/>
            <a:ext cx="10360025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2000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68037" cy="1139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68037" cy="4522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/>
          <p:nvPr/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5"/>
          <p:cNvSpPr txBox="1"/>
          <p:nvPr/>
        </p:nvSpPr>
        <p:spPr>
          <a:xfrm>
            <a:off x="4165600" y="6245225"/>
            <a:ext cx="3859212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736012" y="6245225"/>
            <a:ext cx="2841625" cy="47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  <p:pic>
        <p:nvPicPr>
          <p:cNvPr id="17" name="Google Shape;17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587"/>
            <a:ext cx="12188825" cy="68548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587"/>
            <a:ext cx="12188825" cy="68548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65100" y="723900"/>
            <a:ext cx="8525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Critérios de Habilitação para repasse do Incentivo Financeiro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Programa de Qualificação da Atenção Primária</a:t>
            </a:r>
            <a:endParaRPr lang="pt-B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Critérios de distribuição</a:t>
            </a:r>
            <a:br>
              <a:rPr lang="pt-BR" dirty="0" smtClean="0"/>
            </a:br>
            <a:r>
              <a:rPr lang="pt-BR" dirty="0" smtClean="0"/>
              <a:t>Equipamentos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736600" y="1780486"/>
            <a:ext cx="1038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kern="1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kits </a:t>
            </a:r>
            <a:r>
              <a:rPr lang="pt-BR" sz="2400" kern="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equipamentos de Saúde Bucal: média de quantitativo de equipes de saúde bucal nas unidades básicas de saúde nas competências de janeiro à julho de 2022 (Fonte: CNES/ </a:t>
            </a:r>
            <a:r>
              <a:rPr lang="pt-BR" sz="2400" kern="1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Tabwin</a:t>
            </a:r>
            <a:r>
              <a:rPr lang="pt-BR" sz="2400" kern="1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endParaRPr lang="pt-BR" sz="24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/>
              <a:t>kits de equipamentos para Saúde da Família: média de quantitativo de equipes de saúde da família nas unidades básicas de saúde nas competências de janeiro a julho de 2022 (Fonte: CNES/ </a:t>
            </a:r>
            <a:r>
              <a:rPr lang="pt-BR" sz="2400" dirty="0" err="1"/>
              <a:t>Tabwin</a:t>
            </a:r>
            <a:r>
              <a:rPr lang="pt-BR" sz="2400" dirty="0"/>
              <a:t>).</a:t>
            </a:r>
          </a:p>
          <a:p>
            <a:pPr algn="just">
              <a:lnSpc>
                <a:spcPct val="150000"/>
              </a:lnSpc>
            </a:pPr>
            <a:endParaRPr lang="pt-BR" sz="16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10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</a:t>
            </a:r>
            <a:r>
              <a:rPr lang="pt-BR" dirty="0" smtClean="0"/>
              <a:t>ritérios </a:t>
            </a:r>
            <a:r>
              <a:rPr lang="pt-BR" dirty="0"/>
              <a:t>de </a:t>
            </a:r>
            <a:r>
              <a:rPr lang="pt-BR" dirty="0" smtClean="0"/>
              <a:t>habilitação</a:t>
            </a:r>
            <a:br>
              <a:rPr lang="pt-BR" dirty="0" smtClean="0"/>
            </a:br>
            <a:r>
              <a:rPr lang="pt-BR" dirty="0"/>
              <a:t>T</a:t>
            </a:r>
            <a:r>
              <a:rPr lang="pt-BR" dirty="0" smtClean="0"/>
              <a:t>ransporte </a:t>
            </a:r>
            <a:r>
              <a:rPr lang="pt-BR" dirty="0"/>
              <a:t>sanitário 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609600" y="1641187"/>
            <a:ext cx="101854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kern="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incentivo financeiro a ser pleiteado pelos municípios habilitados deverá ser utilizado exclusivamente para a aquisição de veículo(s) de uso das Equipes de Atenção Primária à Saúde</a:t>
            </a:r>
            <a:r>
              <a:rPr lang="pt-BR" sz="2400" kern="1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2400" kern="1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kern="1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 critérios para a distribuição: média do quantitativo de Equipes de Saúde da Família nas competências de janeiro a agosto de 2022, de acordo com o e-Gestor AB, exceto municípios e quantitativos já contemplados por meio de doação da SESA/PR no ano de 2021.</a:t>
            </a:r>
            <a:endParaRPr lang="pt-BR" sz="2400" kern="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kern="100" dirty="0" smtClean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pt-BR" sz="1600" kern="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02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</a:t>
            </a:r>
            <a:r>
              <a:rPr lang="pt-BR" dirty="0" smtClean="0"/>
              <a:t>agamento </a:t>
            </a:r>
            <a:r>
              <a:rPr lang="pt-BR" dirty="0"/>
              <a:t>adicional de parcela referente ao incentivo de custeio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259602" y="2984500"/>
            <a:ext cx="9668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pt-BR" sz="2400" dirty="0" smtClean="0"/>
              <a:t>Seguirá os mesmos critérios e valores do repasse mensal de custeio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23307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aa121e3a5f_0_126"/>
          <p:cNvSpPr txBox="1"/>
          <p:nvPr/>
        </p:nvSpPr>
        <p:spPr>
          <a:xfrm>
            <a:off x="4404150" y="2479425"/>
            <a:ext cx="3738000" cy="1708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b="1" dirty="0" err="1">
                <a:solidFill>
                  <a:srgbClr val="0C4070"/>
                </a:solidFill>
              </a:rPr>
              <a:t>Obrigada</a:t>
            </a:r>
            <a:r>
              <a:rPr lang="en-US" sz="3300" b="1" dirty="0" smtClean="0">
                <a:solidFill>
                  <a:srgbClr val="0C4070"/>
                </a:solidFill>
              </a:rPr>
              <a:t>!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300" b="1" dirty="0">
              <a:solidFill>
                <a:srgbClr val="0C407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3300" b="1" dirty="0" smtClean="0">
              <a:solidFill>
                <a:srgbClr val="0C407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197</Words>
  <Application>Microsoft Office PowerPoint</Application>
  <PresentationFormat>Personalizar</PresentationFormat>
  <Paragraphs>19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Tema do Office</vt:lpstr>
      <vt:lpstr>Apresentação do PowerPoint</vt:lpstr>
      <vt:lpstr>Critérios de distribuição Equipamentos</vt:lpstr>
      <vt:lpstr>Critérios de habilitação Transporte sanitário  </vt:lpstr>
      <vt:lpstr>Pagamento adicional de parcela referente ao incentivo de custeio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SESA</dc:creator>
  <cp:lastModifiedBy>Conta da Microsoft</cp:lastModifiedBy>
  <cp:revision>6</cp:revision>
  <dcterms:created xsi:type="dcterms:W3CDTF">2019-05-27T16:04:40Z</dcterms:created>
  <dcterms:modified xsi:type="dcterms:W3CDTF">2022-12-06T01:58:23Z</dcterms:modified>
</cp:coreProperties>
</file>