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</p:sldIdLst>
  <p:sldSz cx="12192000" cy="6858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2540880" y="2324880"/>
            <a:ext cx="7110000" cy="715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2540880" y="2324880"/>
            <a:ext cx="7110000" cy="715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2540880" y="2324880"/>
            <a:ext cx="7110000" cy="7151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tângulo 8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" name="Imagem 7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495080" y="1847520"/>
            <a:ext cx="8344440" cy="2619720"/>
          </a:xfrm>
          <a:prstGeom prst="rect">
            <a:avLst/>
          </a:prstGeom>
          <a:noFill/>
          <a:ln w="0">
            <a:noFill/>
          </a:ln>
        </p:spPr>
        <p:txBody>
          <a:bodyPr anchor="ctr" anchorCtr="1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pt-BR" sz="6000" spc="-1" strike="noStrike">
                <a:solidFill>
                  <a:srgbClr val="03cf00"/>
                </a:solidFill>
                <a:latin typeface="Calibri Light"/>
              </a:rPr>
              <a:t>Título Principal da Apresentação</a:t>
            </a:r>
            <a:endParaRPr b="0" lang="pt-BR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4"/>
          <p:cNvSpPr/>
          <p:nvPr/>
        </p:nvSpPr>
        <p:spPr>
          <a:xfrm>
            <a:off x="0" y="0"/>
            <a:ext cx="12191760" cy="6857640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endParaRPr b="0" lang="pt-BR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41" name="Imagem 2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1957320" y="1085760"/>
            <a:ext cx="3142800" cy="481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3600" spc="-1" strike="noStrike">
                <a:solidFill>
                  <a:srgbClr val="183eff"/>
                </a:solidFill>
                <a:latin typeface="Montserrat"/>
              </a:rPr>
              <a:t>Texto</a:t>
            </a:r>
            <a:endParaRPr b="0" lang="pt-BR" sz="3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5723280" y="1085760"/>
            <a:ext cx="5095440" cy="323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595959"/>
                </a:solidFill>
                <a:latin typeface="Montserrat"/>
              </a:rPr>
              <a:t>Título</a:t>
            </a:r>
            <a:endParaRPr b="0" lang="pt-B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5723280" y="1612800"/>
            <a:ext cx="5095440" cy="523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595959"/>
                </a:solidFill>
                <a:latin typeface="Calibri"/>
              </a:rPr>
              <a:t>Texto de apoio</a:t>
            </a:r>
            <a:endParaRPr b="0" lang="pt-B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723280" y="4847760"/>
            <a:ext cx="5095440" cy="323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595959"/>
                </a:solidFill>
                <a:latin typeface="Montserrat"/>
              </a:rPr>
              <a:t>Título</a:t>
            </a:r>
            <a:endParaRPr b="0" lang="pt-B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6" name="PlaceHolder 5"/>
          <p:cNvSpPr>
            <a:spLocks noGrp="1"/>
          </p:cNvSpPr>
          <p:nvPr>
            <p:ph type="body"/>
          </p:nvPr>
        </p:nvSpPr>
        <p:spPr>
          <a:xfrm>
            <a:off x="5723280" y="5374440"/>
            <a:ext cx="5095440" cy="523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595959"/>
                </a:solidFill>
                <a:latin typeface="Calibri"/>
              </a:rPr>
              <a:t>Texto de apoio</a:t>
            </a:r>
            <a:endParaRPr b="0" lang="pt-B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5723280" y="3593880"/>
            <a:ext cx="5095440" cy="323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595959"/>
                </a:solidFill>
                <a:latin typeface="Montserrat"/>
              </a:rPr>
              <a:t>Título</a:t>
            </a:r>
            <a:endParaRPr b="0" lang="pt-B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8" name="PlaceHolder 7"/>
          <p:cNvSpPr>
            <a:spLocks noGrp="1"/>
          </p:cNvSpPr>
          <p:nvPr>
            <p:ph type="body"/>
          </p:nvPr>
        </p:nvSpPr>
        <p:spPr>
          <a:xfrm>
            <a:off x="5723280" y="4120560"/>
            <a:ext cx="5095440" cy="523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595959"/>
                </a:solidFill>
                <a:latin typeface="Calibri"/>
              </a:rPr>
              <a:t>Texto de apoio</a:t>
            </a:r>
            <a:endParaRPr b="0" lang="pt-B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8"/>
          <p:cNvSpPr>
            <a:spLocks noGrp="1"/>
          </p:cNvSpPr>
          <p:nvPr>
            <p:ph type="body"/>
          </p:nvPr>
        </p:nvSpPr>
        <p:spPr>
          <a:xfrm>
            <a:off x="5723280" y="2339640"/>
            <a:ext cx="5095440" cy="3236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1" lang="pt-BR" sz="1600" spc="-1" strike="noStrike">
                <a:solidFill>
                  <a:srgbClr val="595959"/>
                </a:solidFill>
                <a:latin typeface="Montserrat"/>
              </a:rPr>
              <a:t>Título</a:t>
            </a:r>
            <a:endParaRPr b="0" lang="pt-BR" sz="16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0" name="PlaceHolder 9"/>
          <p:cNvSpPr>
            <a:spLocks noGrp="1"/>
          </p:cNvSpPr>
          <p:nvPr>
            <p:ph type="body"/>
          </p:nvPr>
        </p:nvSpPr>
        <p:spPr>
          <a:xfrm>
            <a:off x="5723280" y="2866680"/>
            <a:ext cx="5095440" cy="52344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pt-BR" sz="1200" spc="-1" strike="noStrike">
                <a:solidFill>
                  <a:srgbClr val="595959"/>
                </a:solidFill>
                <a:latin typeface="Calibri"/>
              </a:rPr>
              <a:t>Texto de apoio</a:t>
            </a:r>
            <a:endParaRPr b="0" lang="pt-BR" sz="1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10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Clique para editar o formato do texto do título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Imagem 4" descr=""/>
          <p:cNvPicPr/>
          <p:nvPr/>
        </p:nvPicPr>
        <p:blipFill>
          <a:blip r:embed="rId2"/>
          <a:stretch/>
        </p:blipFill>
        <p:spPr>
          <a:xfrm>
            <a:off x="0" y="0"/>
            <a:ext cx="12191760" cy="6857640"/>
          </a:xfrm>
          <a:prstGeom prst="rect">
            <a:avLst/>
          </a:prstGeom>
          <a:ln w="0">
            <a:noFill/>
          </a:ln>
        </p:spPr>
      </p:pic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2540880" y="2324880"/>
            <a:ext cx="7110000" cy="15426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1" lang="pt-BR" sz="5400" spc="-1" strike="noStrike">
                <a:solidFill>
                  <a:srgbClr val="183eff"/>
                </a:solidFill>
                <a:latin typeface="Montserrat"/>
              </a:rPr>
              <a:t>Clique para editar o título Mestre</a:t>
            </a:r>
            <a:endParaRPr b="0" lang="pt-BR" sz="5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800" spc="-1" strike="noStrike">
                <a:solidFill>
                  <a:srgbClr val="000000"/>
                </a:solidFill>
                <a:latin typeface="Calibri"/>
              </a:rPr>
              <a:t>Clique para editar o formato do texto da estrutura de tópicos</a:t>
            </a:r>
            <a:endParaRPr b="0" lang="pt-BR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2.º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3.º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1800" spc="-1" strike="noStrike">
                <a:solidFill>
                  <a:srgbClr val="000000"/>
                </a:solidFill>
                <a:latin typeface="Calibri"/>
              </a:rPr>
              <a:t>4.º nível da estrutura de tópicos</a:t>
            </a:r>
            <a:endParaRPr b="0" lang="pt-BR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5.º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6.º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solidFill>
                  <a:srgbClr val="000000"/>
                </a:solidFill>
                <a:latin typeface="Calibri"/>
              </a:rPr>
              <a:t>7.º nível da estrutura de tópicos</a:t>
            </a:r>
            <a:endParaRPr b="0" lang="pt-BR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image" Target="../media/image5.pn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ítulo 2"/>
          <p:cNvSpPr/>
          <p:nvPr/>
        </p:nvSpPr>
        <p:spPr>
          <a:xfrm>
            <a:off x="2241720" y="1109880"/>
            <a:ext cx="6799320" cy="866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</a:pPr>
            <a:r>
              <a:rPr b="1" lang="pt-BR" sz="5400" spc="-1" strike="noStrike">
                <a:solidFill>
                  <a:srgbClr val="183eff"/>
                </a:solidFill>
                <a:latin typeface="Arial"/>
              </a:rPr>
              <a:t>Situação DGMP-PR</a:t>
            </a:r>
            <a:endParaRPr b="0" lang="pt-BR" sz="5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CaixaDeTexto 3"/>
          <p:cNvSpPr/>
          <p:nvPr/>
        </p:nvSpPr>
        <p:spPr>
          <a:xfrm>
            <a:off x="1840320" y="4524120"/>
            <a:ext cx="2874960" cy="1127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anchor="t">
            <a:spAutoFit/>
          </a:bodyPr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Avaliado (RDQA)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Aprovado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Aprovado com Ressalvas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Não Aprovado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9" name="Imagem 4" descr=""/>
          <p:cNvPicPr/>
          <p:nvPr/>
        </p:nvPicPr>
        <p:blipFill>
          <a:blip r:embed="rId1"/>
          <a:stretch/>
        </p:blipFill>
        <p:spPr>
          <a:xfrm>
            <a:off x="1890720" y="2511000"/>
            <a:ext cx="1511640" cy="1511640"/>
          </a:xfrm>
          <a:prstGeom prst="rect">
            <a:avLst/>
          </a:prstGeom>
          <a:ln w="0">
            <a:noFill/>
          </a:ln>
        </p:spPr>
      </p:pic>
      <p:pic>
        <p:nvPicPr>
          <p:cNvPr id="130" name="Imagem 5" descr=""/>
          <p:cNvPicPr/>
          <p:nvPr/>
        </p:nvPicPr>
        <p:blipFill>
          <a:blip r:embed="rId2"/>
          <a:stretch/>
        </p:blipFill>
        <p:spPr>
          <a:xfrm>
            <a:off x="8697240" y="2815200"/>
            <a:ext cx="1511640" cy="1511640"/>
          </a:xfrm>
          <a:prstGeom prst="rect">
            <a:avLst/>
          </a:prstGeom>
          <a:ln w="0">
            <a:noFill/>
          </a:ln>
        </p:spPr>
      </p:pic>
      <p:sp>
        <p:nvSpPr>
          <p:cNvPr id="131" name="CaixaDeTexto 6"/>
          <p:cNvSpPr/>
          <p:nvPr/>
        </p:nvSpPr>
        <p:spPr>
          <a:xfrm>
            <a:off x="6492240" y="4431960"/>
            <a:ext cx="5699520" cy="138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horzOverflow="overflow" vertOverflow="overflow" anchor="t">
            <a:spAutoFit/>
          </a:bodyPr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Não iniciado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Em elaboração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Retornado para Ajustes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Em Análise no Conselho de Saúde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pt-BR" sz="1700" spc="-1" strike="noStrike">
                <a:solidFill>
                  <a:srgbClr val="000000"/>
                </a:solidFill>
                <a:latin typeface="Arial"/>
              </a:rPr>
              <a:t>Em apreciação pelo Conselho de Saúde (Pactuações)</a:t>
            </a:r>
            <a:endParaRPr b="0" lang="pt-BR" sz="17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CaixaDeTexto 7"/>
          <p:cNvSpPr/>
          <p:nvPr/>
        </p:nvSpPr>
        <p:spPr>
          <a:xfrm>
            <a:off x="3494160" y="3346200"/>
            <a:ext cx="105120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chemeClr val="accent6">
                    <a:lumMod val="50000"/>
                  </a:schemeClr>
                </a:solidFill>
                <a:latin typeface="Arial"/>
              </a:rPr>
              <a:t>Regular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CaixaDeTexto 8"/>
          <p:cNvSpPr/>
          <p:nvPr/>
        </p:nvSpPr>
        <p:spPr>
          <a:xfrm>
            <a:off x="7493040" y="3346200"/>
            <a:ext cx="10886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pt-BR" sz="1800" spc="-1" strike="noStrike">
                <a:solidFill>
                  <a:srgbClr val="c00000"/>
                </a:solidFill>
                <a:latin typeface="Arial"/>
              </a:rPr>
              <a:t>Verificar</a:t>
            </a:r>
            <a:endParaRPr b="0" lang="pt-B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CaixaDeTexto 9"/>
          <p:cNvSpPr/>
          <p:nvPr/>
        </p:nvSpPr>
        <p:spPr>
          <a:xfrm>
            <a:off x="3488040" y="1941840"/>
            <a:ext cx="463644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0" lang="pt-BR" sz="2800" spc="-1" strike="noStrike">
                <a:solidFill>
                  <a:srgbClr val="183eff"/>
                </a:solidFill>
                <a:latin typeface="Arial"/>
              </a:rPr>
              <a:t>Conforme os prazos legais</a:t>
            </a:r>
            <a:endParaRPr b="0" lang="pt-B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5" name="Espaço Reservado para Imagem 13"/>
          <p:cNvGraphicFramePr/>
          <p:nvPr/>
        </p:nvGraphicFramePr>
        <p:xfrm>
          <a:off x="2329200" y="957960"/>
          <a:ext cx="7559640" cy="5011560"/>
        </p:xfrm>
        <a:graphic>
          <a:graphicData uri="http://schemas.openxmlformats.org/drawingml/2006/table">
            <a:tbl>
              <a:tblPr/>
              <a:tblGrid>
                <a:gridCol w="3420000"/>
                <a:gridCol w="4140000"/>
              </a:tblGrid>
              <a:tr h="254520"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pt-BR" sz="180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Município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00000"/>
                        </a:lnSpc>
                        <a:tabLst>
                          <a:tab algn="l" pos="0"/>
                        </a:tabLst>
                      </a:pPr>
                      <a:r>
                        <a:rPr b="0" lang="pt-BR" sz="180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 </a:t>
                      </a:r>
                      <a:r>
                        <a:rPr b="0" lang="pt-BR" sz="1800" spc="-1" strike="noStrike">
                          <a:solidFill>
                            <a:srgbClr val="ffffff"/>
                          </a:solidFill>
                          <a:latin typeface="Arial"/>
                          <a:ea typeface="Calibri"/>
                        </a:rPr>
                        <a:t>Situação</a:t>
                      </a:r>
                      <a:endParaRPr b="0" lang="pt-B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5b9bd5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Barra do Jacaré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Bela Vista da Caroba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Boa Vista da Aparecida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Não Iniciado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Bom Sucesso do Sul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Califórnia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Candói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Curiúva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Não Iniciado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Florestópolis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Guaraniaçu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Não Iniciado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Guaraqueçaba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Elaboração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Ivaiporã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Retornado para Ajustes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Janiópolis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Luiziana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Elaboração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Ortigueira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</a:rPr>
                        <a:t>Em Elaboração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Perola D'oeste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1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Não Iniciado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Porecatu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Retornado para Ajustes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Primeiro de Maio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Retornado para Ajustes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Quinta Do Sol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Santa Maria do Oeste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Calibri"/>
                        </a:rPr>
                        <a:t>Retornado para Ajustes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Tunas Do Paraná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Em Análise no Conselho de Saúde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226440"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Ubiratã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5b9bd5"/>
                      </a:solidFill>
                    </a:lnL>
                    <a:lnR>
                      <a:noFill/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r>
                        <a:rPr b="0" lang="pt-BR" sz="1600" spc="-1" strike="noStrike">
                          <a:solidFill>
                            <a:srgbClr val="000000"/>
                          </a:solidFill>
                          <a:latin typeface="Arial"/>
                          <a:ea typeface="Times New Roman"/>
                        </a:rPr>
                        <a:t>Retornado para Ajustes</a:t>
                      </a:r>
                      <a:endParaRPr b="0" lang="pt-BR" sz="16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>
                      <a:noFill/>
                    </a:lnL>
                    <a:lnR w="12240">
                      <a:solidFill>
                        <a:srgbClr val="5b9bd5"/>
                      </a:solidFill>
                    </a:lnR>
                    <a:lnT w="12240">
                      <a:solidFill>
                        <a:srgbClr val="5b9bd5"/>
                      </a:solidFill>
                    </a:lnT>
                    <a:lnB w="12240">
                      <a:solidFill>
                        <a:srgbClr val="5b9bd5"/>
                      </a:solidFill>
                    </a:lnB>
                    <a:solidFill>
                      <a:srgbClr val="e9eff7"/>
                    </a:solidFill>
                  </a:tcPr>
                </a:tc>
              </a:tr>
            </a:tbl>
          </a:graphicData>
        </a:graphic>
      </p:graphicFrame>
      <p:sp>
        <p:nvSpPr>
          <p:cNvPr id="136" name="CaixaDeTexto 28"/>
          <p:cNvSpPr/>
          <p:nvPr/>
        </p:nvSpPr>
        <p:spPr>
          <a:xfrm>
            <a:off x="2263680" y="6352920"/>
            <a:ext cx="391032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173eff"/>
                </a:solidFill>
                <a:latin typeface="Arial"/>
              </a:rPr>
              <a:t>Dados levantados em 19/03/2024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Retângulo 8"/>
          <p:cNvSpPr/>
          <p:nvPr/>
        </p:nvSpPr>
        <p:spPr>
          <a:xfrm>
            <a:off x="3479400" y="329400"/>
            <a:ext cx="5258880" cy="57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pt-BR" sz="3200" spc="-1" strike="noStrike">
                <a:solidFill>
                  <a:srgbClr val="183eff"/>
                </a:solidFill>
                <a:latin typeface="Arial"/>
              </a:rPr>
              <a:t>Plano de Saúde 2022-2025</a:t>
            </a:r>
            <a:endParaRPr b="0" lang="pt-BR" sz="32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Retângulo 4"/>
          <p:cNvSpPr/>
          <p:nvPr/>
        </p:nvSpPr>
        <p:spPr>
          <a:xfrm>
            <a:off x="2296800" y="443880"/>
            <a:ext cx="5684040" cy="820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pt-BR" sz="4800" spc="-1" strike="noStrike">
                <a:solidFill>
                  <a:srgbClr val="183eff"/>
                </a:solidFill>
                <a:latin typeface="Arial"/>
              </a:rPr>
              <a:t>Pendências DGMP</a:t>
            </a:r>
            <a:endParaRPr b="0" lang="pt-BR" sz="4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CaixaDeTexto 6"/>
          <p:cNvSpPr/>
          <p:nvPr/>
        </p:nvSpPr>
        <p:spPr>
          <a:xfrm>
            <a:off x="293040" y="5700960"/>
            <a:ext cx="3220560" cy="302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pt-BR" sz="1400" spc="-1" strike="noStrike">
                <a:solidFill>
                  <a:srgbClr val="173eff"/>
                </a:solidFill>
                <a:latin typeface="Arial"/>
              </a:rPr>
              <a:t>Dados levantados em 19/03/2024</a:t>
            </a:r>
            <a:endParaRPr b="0" lang="pt-B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40" name="Imagem 1" descr=""/>
          <p:cNvPicPr/>
          <p:nvPr/>
        </p:nvPicPr>
        <p:blipFill>
          <a:blip r:embed="rId1"/>
          <a:stretch/>
        </p:blipFill>
        <p:spPr>
          <a:xfrm>
            <a:off x="345240" y="1387080"/>
            <a:ext cx="11534400" cy="43344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m 7" descr=""/>
          <p:cNvPicPr/>
          <p:nvPr/>
        </p:nvPicPr>
        <p:blipFill>
          <a:blip r:embed="rId1"/>
          <a:stretch/>
        </p:blipFill>
        <p:spPr>
          <a:xfrm>
            <a:off x="4162320" y="6080040"/>
            <a:ext cx="3867480" cy="700560"/>
          </a:xfrm>
          <a:prstGeom prst="rect">
            <a:avLst/>
          </a:prstGeom>
          <a:ln w="0">
            <a:noFill/>
          </a:ln>
        </p:spPr>
      </p:pic>
      <p:sp>
        <p:nvSpPr>
          <p:cNvPr id="142" name="Título 1"/>
          <p:cNvSpPr/>
          <p:nvPr/>
        </p:nvSpPr>
        <p:spPr>
          <a:xfrm>
            <a:off x="1024920" y="2026800"/>
            <a:ext cx="10141560" cy="382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ctr">
            <a:noAutofit/>
          </a:bodyPr>
          <a:p>
            <a:pPr>
              <a:lnSpc>
                <a:spcPct val="90000"/>
              </a:lnSpc>
            </a:pPr>
            <a:r>
              <a:rPr b="1" lang="pt-BR" sz="2500" spc="77" strike="noStrike">
                <a:solidFill>
                  <a:srgbClr val="173eff"/>
                </a:solidFill>
                <a:latin typeface="Arial Black"/>
              </a:rPr>
              <a:t>Serviço de Articulação Interfederativa e Participativa</a:t>
            </a:r>
            <a:endParaRPr b="0" lang="pt-BR" sz="2500" spc="-1" strike="noStrike">
              <a:solidFill>
                <a:srgbClr val="000000"/>
              </a:solidFill>
              <a:latin typeface="Arial"/>
            </a:endParaRPr>
          </a:p>
        </p:txBody>
      </p:sp>
      <p:grpSp>
        <p:nvGrpSpPr>
          <p:cNvPr id="143" name="Agrupar 1"/>
          <p:cNvGrpSpPr/>
          <p:nvPr/>
        </p:nvGrpSpPr>
        <p:grpSpPr>
          <a:xfrm>
            <a:off x="928440" y="2919240"/>
            <a:ext cx="10856880" cy="408960"/>
            <a:chOff x="928440" y="2919240"/>
            <a:chExt cx="10856880" cy="408960"/>
          </a:xfrm>
        </p:grpSpPr>
        <p:sp>
          <p:nvSpPr>
            <p:cNvPr id="144" name="Retângulo 4"/>
            <p:cNvSpPr/>
            <p:nvPr/>
          </p:nvSpPr>
          <p:spPr>
            <a:xfrm>
              <a:off x="928440" y="2919240"/>
              <a:ext cx="10331280" cy="390240"/>
            </a:xfrm>
            <a:prstGeom prst="rect">
              <a:avLst/>
            </a:prstGeom>
            <a:solidFill>
              <a:srgbClr val="37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90000" rIns="90000" tIns="45000" bIns="45000" anchor="ctr">
              <a:noAutofit/>
            </a:bodyPr>
            <a:p>
              <a:pPr algn="ctr">
                <a:lnSpc>
                  <a:spcPct val="100000"/>
                </a:lnSpc>
              </a:pPr>
              <a:endParaRPr b="0" lang="pt-BR" sz="1800" spc="-1" strike="noStrike">
                <a:solidFill>
                  <a:schemeClr val="lt1"/>
                </a:solidFill>
                <a:latin typeface="Calibri"/>
              </a:endParaRPr>
            </a:p>
          </p:txBody>
        </p:sp>
        <p:sp>
          <p:nvSpPr>
            <p:cNvPr id="145" name="Espaço Reservado para Conteúdo 2"/>
            <p:cNvSpPr/>
            <p:nvPr/>
          </p:nvSpPr>
          <p:spPr>
            <a:xfrm>
              <a:off x="928440" y="2936160"/>
              <a:ext cx="10856880" cy="392040"/>
            </a:xfrm>
            <a:prstGeom prst="rect">
              <a:avLst/>
            </a:prstGeom>
            <a:noFill/>
            <a:ln w="0">
              <a:noFill/>
            </a:ln>
          </p:spPr>
          <p:style>
            <a:lnRef idx="0"/>
            <a:fillRef idx="0"/>
            <a:effectRef idx="0"/>
            <a:fontRef idx="minor"/>
          </p:style>
          <p:txBody>
            <a:bodyPr anchor="t">
              <a:noAutofit/>
            </a:bodyPr>
            <a:p>
              <a:pPr>
                <a:lnSpc>
                  <a:spcPct val="90000"/>
                </a:lnSpc>
                <a:spcBef>
                  <a:spcPts val="1001"/>
                </a:spcBef>
                <a:tabLst>
                  <a:tab algn="l" pos="0"/>
                </a:tabLst>
              </a:pPr>
              <a:r>
                <a:rPr b="0" lang="pt-BR" sz="2300" spc="49" strike="noStrike">
                  <a:solidFill>
                    <a:srgbClr val="ffffff"/>
                  </a:solidFill>
                  <a:latin typeface="Arial Black"/>
                </a:rPr>
                <a:t>Superintendência Estadual do Ministério da Saúde no Paraná</a:t>
              </a:r>
              <a:endParaRPr b="0" lang="pt-BR" sz="2300" spc="-1" strike="noStrike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146" name="CaixaDeTexto 8"/>
          <p:cNvSpPr/>
          <p:nvPr/>
        </p:nvSpPr>
        <p:spPr>
          <a:xfrm>
            <a:off x="4237920" y="3819600"/>
            <a:ext cx="3712680" cy="396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anchor="t">
            <a:spAutoFit/>
          </a:bodyPr>
          <a:p>
            <a:pPr algn="ctr">
              <a:lnSpc>
                <a:spcPct val="100000"/>
              </a:lnSpc>
            </a:pPr>
            <a:r>
              <a:rPr b="1" lang="pt-BR" sz="2000" spc="-1" strike="noStrike">
                <a:solidFill>
                  <a:srgbClr val="173eff"/>
                </a:solidFill>
                <a:latin typeface="Arial"/>
                <a:ea typeface="Roboto"/>
              </a:rPr>
              <a:t>seinp.sems.pr@saude.gov.br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7" name="CaixaDeTexto 10"/>
          <p:cNvSpPr/>
          <p:nvPr/>
        </p:nvSpPr>
        <p:spPr>
          <a:xfrm>
            <a:off x="5113080" y="4485600"/>
            <a:ext cx="1962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pt-BR" sz="2000" spc="-1" strike="noStrike">
                <a:solidFill>
                  <a:srgbClr val="173eff"/>
                </a:solidFill>
                <a:latin typeface="Arial"/>
                <a:ea typeface="Roboto"/>
              </a:rPr>
              <a:t>(41) 3310-3536</a:t>
            </a:r>
            <a:endParaRPr b="0" lang="pt-BR" sz="20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</TotalTime>
  <Application>LibreOffice/7.4.3.2$Windows_X86_64 LibreOffice_project/1048a8393ae2eeec98dff31b5c133c5f1d08b890</Application>
  <AppVersion>15.0000</AppVersion>
  <Words>201</Words>
  <Paragraphs>65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2024-03-12T21:04:28Z</dcterms:created>
  <dc:creator>Ligia</dc:creator>
  <dc:description/>
  <dc:language>pt-BR</dc:language>
  <cp:lastModifiedBy>Ligia</cp:lastModifiedBy>
  <dcterms:modified xsi:type="dcterms:W3CDTF">2024-03-19T14:25:53Z</dcterms:modified>
  <cp:revision>8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</Properties>
</file>