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98" r:id="rId3"/>
    <p:sldId id="473" r:id="rId4"/>
    <p:sldId id="400" r:id="rId5"/>
    <p:sldId id="402" r:id="rId6"/>
    <p:sldId id="494" r:id="rId7"/>
    <p:sldId id="406" r:id="rId8"/>
    <p:sldId id="496" r:id="rId9"/>
    <p:sldId id="475" r:id="rId10"/>
    <p:sldId id="477" r:id="rId11"/>
    <p:sldId id="478" r:id="rId12"/>
    <p:sldId id="497" r:id="rId13"/>
    <p:sldId id="500" r:id="rId14"/>
    <p:sldId id="262" r:id="rId15"/>
    <p:sldId id="514" r:id="rId16"/>
    <p:sldId id="509" r:id="rId17"/>
    <p:sldId id="483" r:id="rId18"/>
    <p:sldId id="517" r:id="rId19"/>
    <p:sldId id="492" r:id="rId20"/>
    <p:sldId id="515" r:id="rId21"/>
    <p:sldId id="495" r:id="rId22"/>
    <p:sldId id="51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B54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94717"/>
  </p:normalViewPr>
  <p:slideViewPr>
    <p:cSldViewPr snapToGrid="0" snapToObjects="1">
      <p:cViewPr varScale="1">
        <p:scale>
          <a:sx n="104" d="100"/>
          <a:sy n="104" d="100"/>
        </p:scale>
        <p:origin x="1374" y="96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2024\DASHBOARD\C&#243;pia%20de%20APRESENTA&#199;&#195;O%2015.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2024\DASHBOARD\C&#243;pia%20de%20APRESENTA&#199;&#195;O%2015.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58601765688375E-2"/>
          <c:y val="6.4620344451877004E-2"/>
          <c:w val="0.72350960661639352"/>
          <c:h val="0.83544098551283108"/>
        </c:manualLayout>
      </c:layout>
      <c:lineChart>
        <c:grouping val="standard"/>
        <c:varyColors val="0"/>
        <c:ser>
          <c:idx val="0"/>
          <c:order val="0"/>
          <c:tx>
            <c:strRef>
              <c:f>'Meningo C'!$B$3</c:f>
              <c:strCache>
                <c:ptCount val="1"/>
                <c:pt idx="0">
                  <c:v>Meningo - D1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75900739680268E-2"/>
                  <c:y val="-2.7068970430001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2-4555-B5CE-287EE3C3CDA3}"/>
                </c:ext>
              </c:extLst>
            </c:dLbl>
            <c:dLbl>
              <c:idx val="1"/>
              <c:layout>
                <c:manualLayout>
                  <c:x val="-2.5510225119141073E-2"/>
                  <c:y val="-5.2828650729650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2-4555-B5CE-287EE3C3CDA3}"/>
                </c:ext>
              </c:extLst>
            </c:dLbl>
            <c:dLbl>
              <c:idx val="2"/>
              <c:layout>
                <c:manualLayout>
                  <c:x val="-4.3937325054911942E-2"/>
                  <c:y val="-5.2773729374352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2-4555-B5CE-287EE3C3CDA3}"/>
                </c:ext>
              </c:extLst>
            </c:dLbl>
            <c:dLbl>
              <c:idx val="5"/>
              <c:layout>
                <c:manualLayout>
                  <c:x val="-4.2333341262855741E-2"/>
                  <c:y val="-6.1114742767125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2-4555-B5CE-287EE3C3CDA3}"/>
                </c:ext>
              </c:extLst>
            </c:dLbl>
            <c:dLbl>
              <c:idx val="9"/>
              <c:layout>
                <c:manualLayout>
                  <c:x val="-2.4506664763581289E-2"/>
                  <c:y val="-6.0924862227770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2-4555-B5CE-287EE3C3C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'Meningo C'!$A$4:$A$13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'Meningo C'!$B$4:$B$13</c:f>
              <c:numCache>
                <c:formatCode>0.0</c:formatCode>
                <c:ptCount val="10"/>
                <c:pt idx="0">
                  <c:v>102.77</c:v>
                </c:pt>
                <c:pt idx="1">
                  <c:v>93.55</c:v>
                </c:pt>
                <c:pt idx="2">
                  <c:v>92.01</c:v>
                </c:pt>
                <c:pt idx="3">
                  <c:v>91.45</c:v>
                </c:pt>
                <c:pt idx="4">
                  <c:v>92.93</c:v>
                </c:pt>
                <c:pt idx="5">
                  <c:v>89.048340763382001</c:v>
                </c:pt>
                <c:pt idx="6">
                  <c:v>82.51</c:v>
                </c:pt>
                <c:pt idx="7">
                  <c:v>86.56</c:v>
                </c:pt>
                <c:pt idx="8">
                  <c:v>87.618918087002584</c:v>
                </c:pt>
                <c:pt idx="9">
                  <c:v>71.19611633029173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22-4555-B5CE-287EE3C3CDA3}"/>
            </c:ext>
          </c:extLst>
        </c:ser>
        <c:ser>
          <c:idx val="1"/>
          <c:order val="1"/>
          <c:tx>
            <c:strRef>
              <c:f>'Meningo C'!$C$3</c:f>
              <c:strCache>
                <c:ptCount val="1"/>
                <c:pt idx="0">
                  <c:v>Meningo - D2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030251127974563E-2"/>
                  <c:y val="3.618279166588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22-4555-B5CE-287EE3C3CDA3}"/>
                </c:ext>
              </c:extLst>
            </c:dLbl>
            <c:dLbl>
              <c:idx val="1"/>
              <c:layout>
                <c:manualLayout>
                  <c:x val="-3.5171238036333069E-2"/>
                  <c:y val="6.170112870082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22-4555-B5CE-287EE3C3CDA3}"/>
                </c:ext>
              </c:extLst>
            </c:dLbl>
            <c:dLbl>
              <c:idx val="2"/>
              <c:layout>
                <c:manualLayout>
                  <c:x val="-4.7255830181348213E-2"/>
                  <c:y val="4.8941960183356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22-4555-B5CE-287EE3C3CDA3}"/>
                </c:ext>
              </c:extLst>
            </c:dLbl>
            <c:dLbl>
              <c:idx val="3"/>
              <c:layout>
                <c:manualLayout>
                  <c:x val="-3.3157139345497223E-2"/>
                  <c:y val="3.618279166588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22-4555-B5CE-287EE3C3CDA3}"/>
                </c:ext>
              </c:extLst>
            </c:dLbl>
            <c:dLbl>
              <c:idx val="4"/>
              <c:layout>
                <c:manualLayout>
                  <c:x val="-3.5171238036333069E-2"/>
                  <c:y val="6.170112870082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22-4555-B5CE-287EE3C3CDA3}"/>
                </c:ext>
              </c:extLst>
            </c:dLbl>
            <c:dLbl>
              <c:idx val="5"/>
              <c:layout>
                <c:manualLayout>
                  <c:x val="-3.9199435418004774E-2"/>
                  <c:y val="4.0435847838375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22-4555-B5CE-287EE3C3CDA3}"/>
                </c:ext>
              </c:extLst>
            </c:dLbl>
            <c:dLbl>
              <c:idx val="6"/>
              <c:layout>
                <c:manualLayout>
                  <c:x val="-5.7326323635527504E-2"/>
                  <c:y val="3.618279166588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22-4555-B5CE-287EE3C3CDA3}"/>
                </c:ext>
              </c:extLst>
            </c:dLbl>
            <c:dLbl>
              <c:idx val="7"/>
              <c:layout>
                <c:manualLayout>
                  <c:x val="-3.1143040654661371E-2"/>
                  <c:y val="3.618279166588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22-4555-B5CE-287EE3C3CDA3}"/>
                </c:ext>
              </c:extLst>
            </c:dLbl>
            <c:dLbl>
              <c:idx val="8"/>
              <c:layout>
                <c:manualLayout>
                  <c:x val="-3.1143040654661371E-2"/>
                  <c:y val="7.4460297218300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22-4555-B5CE-287EE3C3CDA3}"/>
                </c:ext>
              </c:extLst>
            </c:dLbl>
            <c:dLbl>
              <c:idx val="9"/>
              <c:layout>
                <c:manualLayout>
                  <c:x val="-3.3157139345497369E-2"/>
                  <c:y val="3.618279166588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22-4555-B5CE-287EE3C3C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'Meningo C'!$A$4:$A$13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'Meningo C'!$C$4:$C$13</c:f>
              <c:numCache>
                <c:formatCode>0.0</c:formatCode>
                <c:ptCount val="10"/>
                <c:pt idx="0">
                  <c:v>81.900000000000006</c:v>
                </c:pt>
                <c:pt idx="1">
                  <c:v>98.5</c:v>
                </c:pt>
                <c:pt idx="2">
                  <c:v>84.2</c:v>
                </c:pt>
                <c:pt idx="3">
                  <c:v>87.6</c:v>
                </c:pt>
                <c:pt idx="4">
                  <c:v>90.4</c:v>
                </c:pt>
                <c:pt idx="5">
                  <c:v>85</c:v>
                </c:pt>
                <c:pt idx="6">
                  <c:v>78.099999999999994</c:v>
                </c:pt>
                <c:pt idx="7">
                  <c:v>80</c:v>
                </c:pt>
                <c:pt idx="8">
                  <c:v>83.599504642189885</c:v>
                </c:pt>
                <c:pt idx="9">
                  <c:v>68.872207488650147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C22-4555-B5CE-287EE3C3CD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6507200"/>
        <c:axId val="1497233984"/>
      </c:lineChart>
      <c:catAx>
        <c:axId val="4265072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7233984"/>
        <c:crosses val="autoZero"/>
        <c:auto val="1"/>
        <c:lblAlgn val="ctr"/>
        <c:lblOffset val="100"/>
        <c:noMultiLvlLbl val="0"/>
      </c:catAx>
      <c:valAx>
        <c:axId val="1497233984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507200"/>
        <c:crosses val="autoZero"/>
        <c:crossBetween val="between"/>
        <c:majorUnit val="20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85427123724341"/>
          <c:y val="0.42822917475975258"/>
          <c:w val="0.17006113661774153"/>
          <c:h val="0.14354165048049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Doses Aplicadas Vacina</a:t>
            </a:r>
            <a:r>
              <a:rPr lang="en-US" baseline="0">
                <a:solidFill>
                  <a:sysClr val="windowText" lastClr="000000"/>
                </a:solidFill>
              </a:rPr>
              <a:t> </a:t>
            </a:r>
            <a:r>
              <a:rPr lang="pt-BR" sz="1400" b="0" i="0" u="none" strike="noStrike" baseline="0">
                <a:effectLst/>
              </a:rPr>
              <a:t>Meningocócica ACWY</a:t>
            </a:r>
            <a:r>
              <a:rPr lang="en-US" baseline="0">
                <a:solidFill>
                  <a:sysClr val="windowText" lastClr="000000"/>
                </a:solidFill>
              </a:rPr>
              <a:t>, Paraná - 2019 a 2023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4474241444457125E-2"/>
          <c:y val="9.6639864611646462E-2"/>
          <c:w val="0.90730303448910987"/>
          <c:h val="0.81499574857567014"/>
        </c:manualLayout>
      </c:layout>
      <c:lineChart>
        <c:grouping val="standard"/>
        <c:varyColors val="0"/>
        <c:ser>
          <c:idx val="0"/>
          <c:order val="0"/>
          <c:tx>
            <c:strRef>
              <c:f>'ACWY doses aplicadas'!$D$3</c:f>
              <c:strCache>
                <c:ptCount val="1"/>
                <c:pt idx="0">
                  <c:v>Meningo ACWY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200578188596005E-2"/>
                  <c:y val="-2.3674598228923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8-48CC-B7F8-6017EAD8164C}"/>
                </c:ext>
              </c:extLst>
            </c:dLbl>
            <c:dLbl>
              <c:idx val="1"/>
              <c:layout>
                <c:manualLayout>
                  <c:x val="-7.9334575931631734E-2"/>
                  <c:y val="-7.6486977642026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8-48CC-B7F8-6017EAD8164C}"/>
                </c:ext>
              </c:extLst>
            </c:dLbl>
            <c:dLbl>
              <c:idx val="2"/>
              <c:layout>
                <c:manualLayout>
                  <c:x val="-6.9030976391109E-2"/>
                  <c:y val="-2.2992002393072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88-48CC-B7F8-6017EAD8164C}"/>
                </c:ext>
              </c:extLst>
            </c:dLbl>
            <c:dLbl>
              <c:idx val="3"/>
              <c:layout>
                <c:manualLayout>
                  <c:x val="-4.1243993051593306E-2"/>
                  <c:y val="-4.515522470934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8-48CC-B7F8-6017EAD8164C}"/>
                </c:ext>
              </c:extLst>
            </c:dLbl>
            <c:dLbl>
              <c:idx val="4"/>
              <c:layout>
                <c:manualLayout>
                  <c:x val="-8.3705352048385251E-2"/>
                  <c:y val="-1.0717358689976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88-48CC-B7F8-6017EAD8164C}"/>
                </c:ext>
              </c:extLst>
            </c:dLbl>
            <c:dLbl>
              <c:idx val="5"/>
              <c:layout>
                <c:manualLayout>
                  <c:x val="-3.8955788421184197E-2"/>
                  <c:y val="3.224389427085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88-48CC-B7F8-6017EAD8164C}"/>
                </c:ext>
              </c:extLst>
            </c:dLbl>
            <c:dLbl>
              <c:idx val="7"/>
              <c:layout>
                <c:manualLayout>
                  <c:x val="-5.9005913734467404E-2"/>
                  <c:y val="-3.5266646096167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88-48CC-B7F8-6017EAD81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'ACWY doses aplicadas'!$C$6:$C$10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'ACWY doses aplicadas'!$D$6:$D$10</c:f>
              <c:numCache>
                <c:formatCode>#,##0</c:formatCode>
                <c:ptCount val="5"/>
                <c:pt idx="0">
                  <c:v>1392</c:v>
                </c:pt>
                <c:pt idx="1">
                  <c:v>121845</c:v>
                </c:pt>
                <c:pt idx="2">
                  <c:v>139202</c:v>
                </c:pt>
                <c:pt idx="3">
                  <c:v>116597</c:v>
                </c:pt>
                <c:pt idx="4">
                  <c:v>143462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88-48CC-B7F8-6017EAD816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77080431"/>
        <c:axId val="95957071"/>
      </c:lineChart>
      <c:catAx>
        <c:axId val="77708043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957071"/>
        <c:crosses val="autoZero"/>
        <c:auto val="1"/>
        <c:lblAlgn val="ctr"/>
        <c:lblOffset val="100"/>
        <c:noMultiLvlLbl val="0"/>
      </c:catAx>
      <c:valAx>
        <c:axId val="9595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708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28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73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74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1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029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26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ea8ae4f8a7_2_368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ea8ae4f8a7_2_368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ea8ae4f8a7_2_368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ea8ae4f8a7_2_368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ea8ae4f8a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2" name="Google Shape;2052;g1ea8ae4f8a7_2_368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ea8ae4f8a7_2_368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ea8ae4f8a7_2_368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ea8ae4f8a7_2_368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ea8ae4f8a7_2_368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ea8ae4f8a7_2_368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ea8ae4f8a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2" name="Google Shape;2052;g1ea8ae4f8a7_2_368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ea8ae4f8a7_2_368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2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1ea8ae4f8a7_2_39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g1ea8ae4f8a7_2_39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1ea8ae4f8a7_2_39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g1ea8ae4f8a7_2_39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1ea8ae4f8a7_2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7" name="Google Shape;2077;g1ea8ae4f8a7_2_39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g1ea8ae4f8a7_2_39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1ea8ae4f8a7_2_415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g1ea8ae4f8a7_2_415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1ea8ae4f8a7_2_415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g1ea8ae4f8a7_2_415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1ea8ae4f8a7_2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3" name="Google Shape;2103;g1ea8ae4f8a7_2_415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g1ea8ae4f8a7_2_415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29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ea8ae4f8a7_2_46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g1ea8ae4f8a7_2_46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g1ea8ae4f8a7_2_46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1ea8ae4f8a7_2_46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1ea8ae4f8a7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5" name="Google Shape;2155;g1ea8ae4f8a7_2_46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1ea8ae4f8a7_2_46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58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ea8ae4f8a7_2_46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g1ea8ae4f8a7_2_46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g1ea8ae4f8a7_2_46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1ea8ae4f8a7_2_46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1ea8ae4f8a7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5" name="Google Shape;2155;g1ea8ae4f8a7_2_46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1ea8ae4f8a7_2_46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24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124" y="44640"/>
            <a:ext cx="12176211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298" y="1484640"/>
            <a:ext cx="10508617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8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967A6D-BA08-4174-956F-943D82D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3" y="1857627"/>
            <a:ext cx="4809494" cy="183757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962F2A0-9800-4EED-836E-A170F9B538F3}"/>
              </a:ext>
            </a:extLst>
          </p:cNvPr>
          <p:cNvSpPr/>
          <p:nvPr/>
        </p:nvSpPr>
        <p:spPr>
          <a:xfrm>
            <a:off x="276780" y="4518098"/>
            <a:ext cx="116384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Vacinação no Paraná</a:t>
            </a:r>
            <a:endParaRPr lang="pt-BR" sz="3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6D679859-C125-4181-8170-16BFBC9CEB23}"/>
              </a:ext>
            </a:extLst>
          </p:cNvPr>
          <p:cNvSpPr/>
          <p:nvPr/>
        </p:nvSpPr>
        <p:spPr>
          <a:xfrm>
            <a:off x="1100943" y="5470752"/>
            <a:ext cx="97916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Curitiba - PR | Março de 2024</a:t>
            </a:r>
            <a:endParaRPr lang="pt-BR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Doses Aplicadas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Meningo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ACWY, Paraná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2019 a 2023*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BCA0CFF-5458-4A69-8C31-26A56FF33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569183"/>
              </p:ext>
            </p:extLst>
          </p:nvPr>
        </p:nvGraphicFramePr>
        <p:xfrm>
          <a:off x="1560979" y="1521058"/>
          <a:ext cx="7886700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2056;g1ea8ae4f8a7_2_368">
            <a:extLst>
              <a:ext uri="{FF2B5EF4-FFF2-40B4-BE49-F238E27FC236}">
                <a16:creationId xmlns:a16="http://schemas.microsoft.com/office/drawing/2014/main" id="{C3617299-D264-49A4-B750-CA5125171304}"/>
              </a:ext>
            </a:extLst>
          </p:cNvPr>
          <p:cNvSpPr txBox="1"/>
          <p:nvPr/>
        </p:nvSpPr>
        <p:spPr>
          <a:xfrm>
            <a:off x="1255290" y="62736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dez/23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59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Doses Aplicadas Vacina HPV, Paraná,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2015 - 2023*</a:t>
            </a:r>
          </a:p>
          <a:p>
            <a:pPr algn="ctr"/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56;g1ea8ae4f8a7_2_368">
            <a:extLst>
              <a:ext uri="{FF2B5EF4-FFF2-40B4-BE49-F238E27FC236}">
                <a16:creationId xmlns:a16="http://schemas.microsoft.com/office/drawing/2014/main" id="{D3C9839F-EC49-4FD2-B77E-114E85E6E537}"/>
              </a:ext>
            </a:extLst>
          </p:cNvPr>
          <p:cNvSpPr txBox="1"/>
          <p:nvPr/>
        </p:nvSpPr>
        <p:spPr>
          <a:xfrm>
            <a:off x="1255290" y="64737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dez/23, consolidado de doses aplicadas.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0DBA1C-39C4-4F96-889E-635FC8AA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35" y="1359228"/>
            <a:ext cx="8569419" cy="44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Doses Aplicadas Vacina HPV, Paraná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2015 - 2023*</a:t>
            </a:r>
          </a:p>
          <a:p>
            <a:pPr algn="ctr"/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056;g1ea8ae4f8a7_2_368">
            <a:extLst>
              <a:ext uri="{FF2B5EF4-FFF2-40B4-BE49-F238E27FC236}">
                <a16:creationId xmlns:a16="http://schemas.microsoft.com/office/drawing/2014/main" id="{8AE76BED-0096-4791-914F-2C06E7B1FD7A}"/>
              </a:ext>
            </a:extLst>
          </p:cNvPr>
          <p:cNvSpPr txBox="1"/>
          <p:nvPr/>
        </p:nvSpPr>
        <p:spPr>
          <a:xfrm>
            <a:off x="1380796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dez/23, consolidado de doses aplicadas.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52FC83-56CE-4653-99D2-6A75E448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74" y="1362276"/>
            <a:ext cx="7545392" cy="45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33901" y="273600"/>
            <a:ext cx="10792395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Campanha de Vacinação contra a Influenza</a:t>
            </a: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33901" y="1678347"/>
            <a:ext cx="10969200" cy="42262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Campanha Nacional de Vacinação nas Regiões Nordeste, Centro-Oeste, Sul e Sudeste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sz="2400" spc="-1" dirty="0">
              <a:solidFill>
                <a:schemeClr val="accent1">
                  <a:lumMod val="50000"/>
                </a:schemeClr>
              </a:solidFill>
              <a:latin typeface="Arial"/>
              <a:ea typeface="DejaVu Sans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Sazonalidade do vírus entre abril e junho.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sz="2400" spc="-1" dirty="0">
              <a:solidFill>
                <a:schemeClr val="accent1">
                  <a:lumMod val="50000"/>
                </a:schemeClr>
              </a:solidFill>
              <a:latin typeface="Arial"/>
              <a:ea typeface="DejaVu Sans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Em 2024, será realizada a 26° Campanha Nacional de Vacinação contra a Influenza</a:t>
            </a: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pt-BR" sz="2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no período de  25 de março a 31 de maio de 2024.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2400" b="0" strike="noStrike" spc="-1" dirty="0">
              <a:latin typeface="Arial"/>
            </a:endParaRPr>
          </a:p>
          <a:p>
            <a:pPr marL="285750" indent="-285750"/>
            <a:endParaRPr lang="pt-BR" sz="2400" dirty="0"/>
          </a:p>
          <a:p>
            <a:pPr marL="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000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000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000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0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47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ixaDeTexto 4"/>
          <p:cNvSpPr/>
          <p:nvPr/>
        </p:nvSpPr>
        <p:spPr>
          <a:xfrm>
            <a:off x="769828" y="1224463"/>
            <a:ext cx="10761840" cy="506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Crianças de 6 meses a menores de 6 anos de idade (5 anos, 11 meses e 29 dias)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Trabalhador da Saúde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Gestantes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Puérperas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Professores do ensino básico e superior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Indígenas vivendo fora de terra indígena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Indígenas vivendo em terra indígena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Quilombolas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Idosos com 60 anos ou mais de idade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Comorbidades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Profissionais das Forças de Segurança e Salvamento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Profissionais das Forças Armadas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Pessoas com deficiência permanente a partir de 12 anos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Caminhoneiros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Trabalhadores de transporte coletivo rodoviário para passageiros urbanos e de longo curso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Trabalhadores Portuários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População privada de liberdade e funcionários do sistema de privação de liberdade</a:t>
            </a: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pt-BR" sz="1700" spc="-1" dirty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 Adolescentes e jovens de 12 a 21 anos de idade sob medidas socioeducativas</a:t>
            </a:r>
            <a:endParaRPr lang="pt-BR" sz="17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700" spc="-1" dirty="0">
              <a:latin typeface="Arial"/>
            </a:endParaRPr>
          </a:p>
        </p:txBody>
      </p:sp>
      <p:sp>
        <p:nvSpPr>
          <p:cNvPr id="151" name="Google Shape;76;g19e37392a70_0_12"/>
          <p:cNvSpPr/>
          <p:nvPr/>
        </p:nvSpPr>
        <p:spPr>
          <a:xfrm>
            <a:off x="573268" y="269280"/>
            <a:ext cx="10848600" cy="7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Grupos Prioritários – Vacina Influenza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3BF0A0-9B3E-4A4A-84E5-53203045B6EA}"/>
              </a:ext>
            </a:extLst>
          </p:cNvPr>
          <p:cNvSpPr txBox="1"/>
          <p:nvPr/>
        </p:nvSpPr>
        <p:spPr>
          <a:xfrm>
            <a:off x="7404847" y="2341567"/>
            <a:ext cx="276112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População-alvo: 4.370.312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AAB12-55A6-45E1-9EAC-0B5FFB75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07" y="34417"/>
            <a:ext cx="12176211" cy="1318680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Distribuição de doses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0E97C07-FAE2-41C3-B5C9-5FE38CFA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8" y="712553"/>
            <a:ext cx="2435039" cy="54328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CCCD5E-EB88-4471-ADAF-DF2D50FD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77" y="1687325"/>
            <a:ext cx="2786623" cy="37749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A7D4F31-2BF8-4DAA-BE53-F49F4F4A76DA}"/>
              </a:ext>
            </a:extLst>
          </p:cNvPr>
          <p:cNvSpPr txBox="1"/>
          <p:nvPr/>
        </p:nvSpPr>
        <p:spPr>
          <a:xfrm>
            <a:off x="1469368" y="5546566"/>
            <a:ext cx="24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1ª pauta: 440.000 doses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9A7D4F-B5F7-43DB-AFFA-73AB392E1447}"/>
              </a:ext>
            </a:extLst>
          </p:cNvPr>
          <p:cNvSpPr txBox="1"/>
          <p:nvPr/>
        </p:nvSpPr>
        <p:spPr>
          <a:xfrm>
            <a:off x="6271088" y="6145447"/>
            <a:ext cx="256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2ª pauta: 512.000 doses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6E37B4A-926C-46FF-8048-1E71B2A0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3" y="349624"/>
            <a:ext cx="2480772" cy="1654828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D0D25B1-8784-4A5A-B457-0868750C8E94}"/>
              </a:ext>
            </a:extLst>
          </p:cNvPr>
          <p:cNvCxnSpPr/>
          <p:nvPr/>
        </p:nvCxnSpPr>
        <p:spPr>
          <a:xfrm flipH="1">
            <a:off x="4004981" y="1265984"/>
            <a:ext cx="806823" cy="42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8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AAB12-55A6-45E1-9EAC-0B5FFB75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89" y="212723"/>
            <a:ext cx="12176211" cy="1318680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Registro da doses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2B609C-8D68-4A0E-A530-9010862EDA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278" y="1323994"/>
            <a:ext cx="10972417" cy="52604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highlight>
                  <a:srgbClr val="FFFF00"/>
                </a:highlight>
                <a:latin typeface="+mn-lt"/>
                <a:ea typeface="+mn-ea"/>
                <a:cs typeface="+mn-cs"/>
              </a:rPr>
              <a:t>NOMINAL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Identificação a partir do CNS ou CPF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Sistemas de informação para o registro:</a:t>
            </a:r>
          </a:p>
          <a:p>
            <a:pPr lvl="1" algn="l" rtl="0">
              <a:lnSpc>
                <a:spcPct val="150000"/>
              </a:lnSpc>
            </a:pPr>
            <a:r>
              <a:rPr lang="pt-BR" sz="2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Sistema de Informação do Programa Nacional de Imunizações (SIPNI)</a:t>
            </a:r>
          </a:p>
          <a:p>
            <a:pPr lvl="1" algn="l" rtl="0">
              <a:lnSpc>
                <a:spcPct val="150000"/>
              </a:lnSpc>
            </a:pPr>
            <a:r>
              <a:rPr lang="pt-BR" sz="2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Sistemas próprios integrados com a RNDS, por meio do Registro de Imunobiológico Administrado em Campanha (RIA-C)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*e-SUS está em processo de atualização do modelo computacional RIA, neste momento a orientação é usar o SIPNI.</a:t>
            </a:r>
          </a:p>
        </p:txBody>
      </p:sp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C33042C9-ED63-414D-A6CB-0B3482ED6CD3}"/>
              </a:ext>
            </a:extLst>
          </p:cNvPr>
          <p:cNvSpPr/>
          <p:nvPr/>
        </p:nvSpPr>
        <p:spPr>
          <a:xfrm>
            <a:off x="9114720" y="3236768"/>
            <a:ext cx="480995" cy="3844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AA32DE-8EED-42D9-8AF4-8134D8B0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82" y="212723"/>
            <a:ext cx="2995578" cy="18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2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contra a dengue - </a:t>
            </a: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Doses aplicadas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82938" y="1314584"/>
            <a:ext cx="24905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30 municípios (09ªRS e 17ªRS)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 de 10 a 14 anos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Distribuição de 35.025 doses para início de esquema vacinal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BDAC77-B8DF-4E69-91CB-90EBB95C6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77" y="905435"/>
            <a:ext cx="6583885" cy="5565578"/>
          </a:xfrm>
          <a:prstGeom prst="rect">
            <a:avLst/>
          </a:prstGeom>
        </p:spPr>
      </p:pic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0693D67D-D5B9-4D6F-B656-8433C458A1F9}"/>
              </a:ext>
            </a:extLst>
          </p:cNvPr>
          <p:cNvSpPr txBox="1">
            <a:spLocks/>
          </p:cNvSpPr>
          <p:nvPr/>
        </p:nvSpPr>
        <p:spPr bwMode="auto">
          <a:xfrm>
            <a:off x="797141" y="6459576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Painel </a:t>
            </a:r>
            <a:r>
              <a:rPr lang="pt-BR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19/03/2024.</a:t>
            </a:r>
            <a:endParaRPr lang="pt-BR" sz="10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contra a dengue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0693D67D-D5B9-4D6F-B656-8433C458A1F9}"/>
              </a:ext>
            </a:extLst>
          </p:cNvPr>
          <p:cNvSpPr txBox="1">
            <a:spLocks/>
          </p:cNvSpPr>
          <p:nvPr/>
        </p:nvSpPr>
        <p:spPr bwMode="auto">
          <a:xfrm>
            <a:off x="797141" y="6459576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Painel </a:t>
            </a:r>
            <a:r>
              <a:rPr lang="pt-BR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19/03/2024.</a:t>
            </a:r>
            <a:endParaRPr lang="pt-BR" sz="10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DA572E-E0E8-4AD9-81A9-1487C23C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45" y="1274231"/>
            <a:ext cx="7659068" cy="43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7;g1ea8ae4f8a7_2_379">
            <a:extLst>
              <a:ext uri="{FF2B5EF4-FFF2-40B4-BE49-F238E27FC236}">
                <a16:creationId xmlns:a16="http://schemas.microsoft.com/office/drawing/2014/main" id="{47DA9C86-A4D4-4F6D-8448-45874B99A636}"/>
              </a:ext>
            </a:extLst>
          </p:cNvPr>
          <p:cNvSpPr txBox="1"/>
          <p:nvPr/>
        </p:nvSpPr>
        <p:spPr>
          <a:xfrm>
            <a:off x="417903" y="223953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Registro de doses represados no SISAB</a:t>
            </a:r>
          </a:p>
          <a:p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669527-8F1B-42DF-A1A7-14426D08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6" y="1114950"/>
            <a:ext cx="8291988" cy="478417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15DF94A-30D2-45BB-A3B0-7D0A479A2052}"/>
              </a:ext>
            </a:extLst>
          </p:cNvPr>
          <p:cNvCxnSpPr>
            <a:cxnSpLocks/>
          </p:cNvCxnSpPr>
          <p:nvPr/>
        </p:nvCxnSpPr>
        <p:spPr>
          <a:xfrm>
            <a:off x="7416800" y="4741386"/>
            <a:ext cx="461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EF0A9B7A-329B-4536-98B7-2833CF84CE83}"/>
              </a:ext>
            </a:extLst>
          </p:cNvPr>
          <p:cNvSpPr/>
          <p:nvPr/>
        </p:nvSpPr>
        <p:spPr>
          <a:xfrm>
            <a:off x="8035637" y="4418220"/>
            <a:ext cx="1440874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2.864.073</a:t>
            </a:r>
          </a:p>
          <a:p>
            <a:pPr algn="ctr"/>
            <a:r>
              <a:rPr lang="pt-BR" b="1" dirty="0"/>
              <a:t>BR</a:t>
            </a:r>
            <a:r>
              <a:rPr lang="pt-BR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DD577F-EB8D-485F-BA72-DCA039C5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30" y="1858535"/>
            <a:ext cx="2025334" cy="26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ea8ae4f8a7_2_368"/>
          <p:cNvSpPr txBox="1"/>
          <p:nvPr/>
        </p:nvSpPr>
        <p:spPr>
          <a:xfrm>
            <a:off x="0" y="87769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Série Histórica Cobertura Vacinais, Paraná </a:t>
            </a:r>
          </a:p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2015-2024*</a:t>
            </a:r>
          </a:p>
        </p:txBody>
      </p:sp>
      <p:sp>
        <p:nvSpPr>
          <p:cNvPr id="2056" name="Google Shape;2056;g1ea8ae4f8a7_2_368"/>
          <p:cNvSpPr txBox="1"/>
          <p:nvPr/>
        </p:nvSpPr>
        <p:spPr>
          <a:xfrm>
            <a:off x="1129784" y="62736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DFCFE7-8A2F-472D-85F3-EE618E28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066800"/>
            <a:ext cx="964882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7;g1ea8ae4f8a7_2_379">
            <a:extLst>
              <a:ext uri="{FF2B5EF4-FFF2-40B4-BE49-F238E27FC236}">
                <a16:creationId xmlns:a16="http://schemas.microsoft.com/office/drawing/2014/main" id="{47DA9C86-A4D4-4F6D-8448-45874B99A636}"/>
              </a:ext>
            </a:extLst>
          </p:cNvPr>
          <p:cNvSpPr txBox="1"/>
          <p:nvPr/>
        </p:nvSpPr>
        <p:spPr>
          <a:xfrm>
            <a:off x="417903" y="223953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Doses represadas por Regional de Saúde, Paraná - 2023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90AA1C-2611-4229-92B6-51A9425C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861606"/>
            <a:ext cx="10086109" cy="51347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AC59D3-8BF0-4AE2-A20C-1A7ED830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24" y="1182662"/>
            <a:ext cx="1654923" cy="605460"/>
          </a:xfrm>
          <a:prstGeom prst="rect">
            <a:avLst/>
          </a:prstGeom>
        </p:spPr>
      </p:pic>
      <p:sp>
        <p:nvSpPr>
          <p:cNvPr id="10" name="Google Shape;2172;g1ea8ae4f8a7_2_475">
            <a:extLst>
              <a:ext uri="{FF2B5EF4-FFF2-40B4-BE49-F238E27FC236}">
                <a16:creationId xmlns:a16="http://schemas.microsoft.com/office/drawing/2014/main" id="{79943B86-E0A1-4381-AA15-37E2FE55C93C}"/>
              </a:ext>
            </a:extLst>
          </p:cNvPr>
          <p:cNvSpPr txBox="1"/>
          <p:nvPr/>
        </p:nvSpPr>
        <p:spPr>
          <a:xfrm>
            <a:off x="47295" y="6426292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Ministério da Saúde, 05/01/2024.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60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7;g1ea8ae4f8a7_2_379">
            <a:extLst>
              <a:ext uri="{FF2B5EF4-FFF2-40B4-BE49-F238E27FC236}">
                <a16:creationId xmlns:a16="http://schemas.microsoft.com/office/drawing/2014/main" id="{E50240B6-99CC-4FA4-A252-0E640786C0BB}"/>
              </a:ext>
            </a:extLst>
          </p:cNvPr>
          <p:cNvSpPr txBox="1"/>
          <p:nvPr/>
        </p:nvSpPr>
        <p:spPr>
          <a:xfrm>
            <a:off x="417903" y="223953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Registro de doses represados no SISAB</a:t>
            </a:r>
          </a:p>
          <a:p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5EF86F2-5B86-40C7-866E-8CCA610A35C0}"/>
              </a:ext>
            </a:extLst>
          </p:cNvPr>
          <p:cNvSpPr/>
          <p:nvPr/>
        </p:nvSpPr>
        <p:spPr>
          <a:xfrm>
            <a:off x="1039090" y="5607424"/>
            <a:ext cx="1708726" cy="8016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5477F60-BA4D-4FFF-A56D-219F7417B435}"/>
              </a:ext>
            </a:extLst>
          </p:cNvPr>
          <p:cNvSpPr/>
          <p:nvPr/>
        </p:nvSpPr>
        <p:spPr>
          <a:xfrm>
            <a:off x="1034574" y="4265357"/>
            <a:ext cx="1685430" cy="7156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A2D91D9-EF10-49B2-8079-69D0C628DFD1}"/>
              </a:ext>
            </a:extLst>
          </p:cNvPr>
          <p:cNvSpPr/>
          <p:nvPr/>
        </p:nvSpPr>
        <p:spPr>
          <a:xfrm>
            <a:off x="1064592" y="2811305"/>
            <a:ext cx="1567870" cy="7812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4FBE76F-A108-4FF1-9B0B-C9C3217B9E1B}"/>
              </a:ext>
            </a:extLst>
          </p:cNvPr>
          <p:cNvSpPr/>
          <p:nvPr/>
        </p:nvSpPr>
        <p:spPr>
          <a:xfrm>
            <a:off x="6096000" y="4578835"/>
            <a:ext cx="1542473" cy="812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7FD108-0B6F-4394-ACCA-CEA54439662A}"/>
              </a:ext>
            </a:extLst>
          </p:cNvPr>
          <p:cNvSpPr/>
          <p:nvPr/>
        </p:nvSpPr>
        <p:spPr>
          <a:xfrm>
            <a:off x="4662590" y="3037729"/>
            <a:ext cx="1501472" cy="7364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B6888E0-7311-4989-B375-50A4E96C574F}"/>
              </a:ext>
            </a:extLst>
          </p:cNvPr>
          <p:cNvSpPr/>
          <p:nvPr/>
        </p:nvSpPr>
        <p:spPr>
          <a:xfrm>
            <a:off x="7569198" y="3021733"/>
            <a:ext cx="1541014" cy="8664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9279BFC-9076-4AE9-AD5D-CCD82B9C0F68}"/>
              </a:ext>
            </a:extLst>
          </p:cNvPr>
          <p:cNvSpPr txBox="1"/>
          <p:nvPr/>
        </p:nvSpPr>
        <p:spPr>
          <a:xfrm>
            <a:off x="535828" y="1089815"/>
            <a:ext cx="1125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Os registros devem ter o CNS retificados nos sistemas de informação (e-SUS ou sistema próprio) e enviadas diretamente para a RNDS.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89EE13-05BD-4B40-9BD5-1CFF8233C541}"/>
              </a:ext>
            </a:extLst>
          </p:cNvPr>
          <p:cNvSpPr txBox="1"/>
          <p:nvPr/>
        </p:nvSpPr>
        <p:spPr>
          <a:xfrm>
            <a:off x="1288471" y="5685060"/>
            <a:ext cx="134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de informação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6086D0-2123-4691-BF21-6E8DA28ADBF9}"/>
              </a:ext>
            </a:extLst>
          </p:cNvPr>
          <p:cNvSpPr txBox="1"/>
          <p:nvPr/>
        </p:nvSpPr>
        <p:spPr>
          <a:xfrm>
            <a:off x="1400287" y="4400586"/>
            <a:ext cx="106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SISAB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8E6BE5-23DD-480F-9110-C98DD6E49A16}"/>
              </a:ext>
            </a:extLst>
          </p:cNvPr>
          <p:cNvSpPr txBox="1"/>
          <p:nvPr/>
        </p:nvSpPr>
        <p:spPr>
          <a:xfrm>
            <a:off x="1408488" y="2962743"/>
            <a:ext cx="106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RNDS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55C22C-8796-4AEF-8F56-79F924B64E06}"/>
              </a:ext>
            </a:extLst>
          </p:cNvPr>
          <p:cNvSpPr txBox="1"/>
          <p:nvPr/>
        </p:nvSpPr>
        <p:spPr>
          <a:xfrm>
            <a:off x="4882234" y="3144342"/>
            <a:ext cx="106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SISAB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BE39F1-B5DC-4720-9FA1-A7F0503723A6}"/>
              </a:ext>
            </a:extLst>
          </p:cNvPr>
          <p:cNvSpPr txBox="1"/>
          <p:nvPr/>
        </p:nvSpPr>
        <p:spPr>
          <a:xfrm>
            <a:off x="7871733" y="3181266"/>
            <a:ext cx="106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RNDS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C4FFC5-991A-44D1-9694-6E0449DC2018}"/>
              </a:ext>
            </a:extLst>
          </p:cNvPr>
          <p:cNvSpPr txBox="1"/>
          <p:nvPr/>
        </p:nvSpPr>
        <p:spPr>
          <a:xfrm>
            <a:off x="6248295" y="4661900"/>
            <a:ext cx="134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de informação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570DF26-FBF1-4D5C-BB43-326374FF001C}"/>
              </a:ext>
            </a:extLst>
          </p:cNvPr>
          <p:cNvCxnSpPr>
            <a:cxnSpLocks/>
          </p:cNvCxnSpPr>
          <p:nvPr/>
        </p:nvCxnSpPr>
        <p:spPr>
          <a:xfrm>
            <a:off x="7994208" y="4429464"/>
            <a:ext cx="722751" cy="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DF28EE-B719-4541-BE7A-A34200EBB3FD}"/>
              </a:ext>
            </a:extLst>
          </p:cNvPr>
          <p:cNvSpPr/>
          <p:nvPr/>
        </p:nvSpPr>
        <p:spPr>
          <a:xfrm>
            <a:off x="9264073" y="3598860"/>
            <a:ext cx="2123330" cy="2358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70356CE-22C2-4BA8-AF3E-F15ED3B6511E}"/>
              </a:ext>
            </a:extLst>
          </p:cNvPr>
          <p:cNvSpPr txBox="1"/>
          <p:nvPr/>
        </p:nvSpPr>
        <p:spPr>
          <a:xfrm>
            <a:off x="9264073" y="3598860"/>
            <a:ext cx="2123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e-SUS</a:t>
            </a:r>
            <a:r>
              <a:rPr lang="pt-BR" dirty="0"/>
              <a:t> - a partir da versão 5.2.24  com habilitação do certificado digital;</a:t>
            </a:r>
          </a:p>
          <a:p>
            <a:pPr algn="just"/>
            <a:r>
              <a:rPr lang="pt-BR" b="1" dirty="0"/>
              <a:t>Sistemas próprios </a:t>
            </a:r>
            <a:r>
              <a:rPr lang="pt-BR" dirty="0"/>
              <a:t>– integrados com a RNDS (portal de serviços </a:t>
            </a:r>
            <a:r>
              <a:rPr lang="pt-BR" dirty="0" err="1"/>
              <a:t>DataSUS</a:t>
            </a:r>
            <a:r>
              <a:rPr lang="pt-BR" dirty="0"/>
              <a:t>).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79C63A9A-2CB1-4F53-89A3-CA9E52045152}"/>
              </a:ext>
            </a:extLst>
          </p:cNvPr>
          <p:cNvCxnSpPr>
            <a:cxnSpLocks/>
          </p:cNvCxnSpPr>
          <p:nvPr/>
        </p:nvCxnSpPr>
        <p:spPr>
          <a:xfrm flipH="1" flipV="1">
            <a:off x="6078775" y="3941004"/>
            <a:ext cx="452582" cy="516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053B54D-194A-41C4-B429-6B54BE2907B0}"/>
              </a:ext>
            </a:extLst>
          </p:cNvPr>
          <p:cNvCxnSpPr>
            <a:cxnSpLocks/>
          </p:cNvCxnSpPr>
          <p:nvPr/>
        </p:nvCxnSpPr>
        <p:spPr>
          <a:xfrm flipV="1">
            <a:off x="7417331" y="3988942"/>
            <a:ext cx="576877" cy="492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B93F97A-FCA3-4642-BAC4-BA3195A22A27}"/>
              </a:ext>
            </a:extLst>
          </p:cNvPr>
          <p:cNvCxnSpPr>
            <a:cxnSpLocks/>
          </p:cNvCxnSpPr>
          <p:nvPr/>
        </p:nvCxnSpPr>
        <p:spPr>
          <a:xfrm flipV="1">
            <a:off x="1893453" y="5070418"/>
            <a:ext cx="0" cy="470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BDAD172-030C-49BA-BF1C-DBAE1DAB5BB3}"/>
              </a:ext>
            </a:extLst>
          </p:cNvPr>
          <p:cNvCxnSpPr>
            <a:cxnSpLocks/>
          </p:cNvCxnSpPr>
          <p:nvPr/>
        </p:nvCxnSpPr>
        <p:spPr>
          <a:xfrm flipV="1">
            <a:off x="1877289" y="3728351"/>
            <a:ext cx="0" cy="470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655B95C-611E-4133-8197-AE2A530B4D3C}"/>
              </a:ext>
            </a:extLst>
          </p:cNvPr>
          <p:cNvSpPr txBox="1"/>
          <p:nvPr/>
        </p:nvSpPr>
        <p:spPr>
          <a:xfrm>
            <a:off x="861802" y="2197823"/>
            <a:ext cx="22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ORIENTAÇÃO ANTIGA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1AA9151-6D32-411E-A28A-EA38BE521F91}"/>
              </a:ext>
            </a:extLst>
          </p:cNvPr>
          <p:cNvSpPr txBox="1"/>
          <p:nvPr/>
        </p:nvSpPr>
        <p:spPr>
          <a:xfrm>
            <a:off x="3569656" y="2129873"/>
            <a:ext cx="720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NOVA ORIENTAÇÃO </a:t>
            </a:r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(Portaria nº 1.434/2020 – MS/GM; CIT 01/02/2024) </a:t>
            </a:r>
          </a:p>
        </p:txBody>
      </p:sp>
    </p:spTree>
    <p:extLst>
      <p:ext uri="{BB962C8B-B14F-4D97-AF65-F5344CB8AC3E}">
        <p14:creationId xmlns:p14="http://schemas.microsoft.com/office/powerpoint/2010/main" val="422325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472628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0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                         </a:t>
            </a:r>
            <a:endParaRPr lang="pt-BR"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  <a:sym typeface="Arial"/>
              </a:rPr>
              <a:t>Diretoria de Atenção e Vigilância em Saúde</a:t>
            </a:r>
          </a:p>
          <a:p>
            <a:pPr algn="ctr"/>
            <a:r>
              <a:rPr lang="pt-BR" spc="-1" dirty="0">
                <a:latin typeface="Arial"/>
                <a:ea typeface="DejaVu Sans"/>
                <a:cs typeface="+mj-cs"/>
                <a:sym typeface="Arial"/>
              </a:rPr>
              <a:t>Maria </a:t>
            </a:r>
            <a:r>
              <a:rPr lang="pt-BR" spc="-1" dirty="0" err="1">
                <a:latin typeface="Arial"/>
                <a:ea typeface="DejaVu Sans"/>
                <a:cs typeface="+mj-cs"/>
                <a:sym typeface="Arial"/>
              </a:rPr>
              <a:t>Goretti</a:t>
            </a:r>
            <a:r>
              <a:rPr lang="pt-BR" spc="-1" dirty="0">
                <a:latin typeface="Arial"/>
                <a:ea typeface="DejaVu Sans"/>
                <a:cs typeface="+mj-cs"/>
                <a:sym typeface="Arial"/>
              </a:rPr>
              <a:t> David Lopes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sym typeface="Arial"/>
              </a:rPr>
              <a:t>Coordenadoria de Vigilância Epidemiológica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Acácia Maria Lourenço Francisco Nasr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</a:rPr>
              <a:t>Equipe Divisão de Vigilância do Programa de Imunização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Virginia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Dobkowski</a:t>
            </a:r>
            <a:r>
              <a:rPr lang="pt-BR" spc="-1" dirty="0">
                <a:latin typeface="Arial"/>
                <a:ea typeface="DejaVu Sans"/>
                <a:sym typeface="Arial"/>
              </a:rPr>
              <a:t> Franco dos Santos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Beatriz Pina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Iazzetti</a:t>
            </a:r>
            <a:endParaRPr lang="pt-BR" spc="-1" dirty="0">
              <a:latin typeface="Arial"/>
              <a:ea typeface="DejaVu Sans"/>
              <a:sym typeface="Arial"/>
            </a:endParaRP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Camila de Lima Adriano</a:t>
            </a:r>
            <a:br>
              <a:rPr lang="pt-BR" spc="-1" dirty="0">
                <a:latin typeface="Arial"/>
                <a:ea typeface="DejaVu Sans"/>
                <a:sym typeface="Arial"/>
              </a:rPr>
            </a:br>
            <a:r>
              <a:rPr lang="pt-BR" spc="-1" dirty="0">
                <a:latin typeface="Arial"/>
                <a:ea typeface="DejaVu Sans"/>
                <a:sym typeface="Arial"/>
              </a:rPr>
              <a:t>Carla Giovana Vieira da Rosa</a:t>
            </a: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Edinete</a:t>
            </a:r>
            <a:r>
              <a:rPr lang="pt-BR" spc="-1" dirty="0">
                <a:latin typeface="Arial"/>
                <a:ea typeface="DejaVu Sans"/>
                <a:sym typeface="Arial"/>
              </a:rPr>
              <a:t> Freire Calista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Lilian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Mazuroski</a:t>
            </a:r>
            <a:endParaRPr lang="pt-BR" spc="-1" dirty="0">
              <a:latin typeface="Arial"/>
              <a:ea typeface="DejaVu Sans"/>
              <a:sym typeface="Arial"/>
            </a:endParaRP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Margriet</a:t>
            </a:r>
            <a:r>
              <a:rPr lang="pt-BR" spc="-1" dirty="0">
                <a:latin typeface="Arial"/>
                <a:ea typeface="DejaVu Sans"/>
                <a:sym typeface="Arial"/>
              </a:rPr>
              <a:t>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Verburg</a:t>
            </a:r>
            <a:r>
              <a:rPr lang="pt-BR" spc="-1" dirty="0">
                <a:latin typeface="Arial"/>
                <a:ea typeface="DejaVu Sans"/>
                <a:sym typeface="Arial"/>
              </a:rPr>
              <a:t> de Souza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Maria Aparecida Fernandes Assunção de Freitas</a:t>
            </a: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Raíssa</a:t>
            </a:r>
            <a:r>
              <a:rPr lang="pt-BR" spc="-1" dirty="0">
                <a:latin typeface="Arial"/>
                <a:ea typeface="DejaVu Sans"/>
                <a:sym typeface="Arial"/>
              </a:rPr>
              <a:t> Bittencourt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sz="1500" u="sng" spc="-1" dirty="0">
                <a:latin typeface="Arial"/>
                <a:ea typeface="DejaVu Sans"/>
                <a:cs typeface="+mj-cs"/>
                <a:sym typeface="Arial"/>
              </a:rPr>
              <a:t>dvvpi@sesa.pr.gov.br</a:t>
            </a:r>
          </a:p>
          <a:p>
            <a:pPr algn="ctr"/>
            <a:endParaRPr lang="pt-BR" sz="1500" u="sng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sz="1500" u="sng" spc="-1" dirty="0">
                <a:latin typeface="Arial"/>
                <a:ea typeface="DejaVu Sans"/>
                <a:cs typeface="+mj-cs"/>
                <a:sym typeface="Arial"/>
              </a:rPr>
              <a:t>(41) 3330-4449 / 4658 /4503 / 4658</a:t>
            </a:r>
          </a:p>
          <a:p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266045-4245-4032-9C67-1758C0E7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58" y="1045028"/>
            <a:ext cx="2137954" cy="21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ea8ae4f8a7_2_368"/>
          <p:cNvSpPr txBox="1"/>
          <p:nvPr/>
        </p:nvSpPr>
        <p:spPr>
          <a:xfrm>
            <a:off x="89924" y="261782"/>
            <a:ext cx="10969500" cy="5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Coberturas Vacinais 2022 a 2024, Paraná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C1200C-B13F-45E5-B22D-13834067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9" y="1278505"/>
            <a:ext cx="7349938" cy="4566204"/>
          </a:xfrm>
          <a:prstGeom prst="rect">
            <a:avLst/>
          </a:prstGeom>
        </p:spPr>
      </p:pic>
      <p:sp>
        <p:nvSpPr>
          <p:cNvPr id="6" name="Google Shape;2056;g1ea8ae4f8a7_2_368">
            <a:extLst>
              <a:ext uri="{FF2B5EF4-FFF2-40B4-BE49-F238E27FC236}">
                <a16:creationId xmlns:a16="http://schemas.microsoft.com/office/drawing/2014/main" id="{AC16CCF6-989B-47ED-8863-E940AEFC661E}"/>
              </a:ext>
            </a:extLst>
          </p:cNvPr>
          <p:cNvSpPr txBox="1"/>
          <p:nvPr/>
        </p:nvSpPr>
        <p:spPr>
          <a:xfrm>
            <a:off x="1925024" y="6240222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84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1ea8ae4f8a7_2_391"/>
          <p:cNvSpPr txBox="1"/>
          <p:nvPr/>
        </p:nvSpPr>
        <p:spPr>
          <a:xfrm>
            <a:off x="502255" y="37963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Mapas Cobertura Vacinal BCG por Regional de Saúde, Paraná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2023 – 2024* 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Imagem 107">
            <a:extLst>
              <a:ext uri="{FF2B5EF4-FFF2-40B4-BE49-F238E27FC236}">
                <a16:creationId xmlns:a16="http://schemas.microsoft.com/office/drawing/2014/main" id="{9141A7CB-40DA-4811-8C29-E05BE1E2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31" y="1335982"/>
            <a:ext cx="5914590" cy="3173265"/>
          </a:xfrm>
          <a:prstGeom prst="rect">
            <a:avLst/>
          </a:prstGeom>
        </p:spPr>
      </p:pic>
      <p:pic>
        <p:nvPicPr>
          <p:cNvPr id="109" name="Imagem 108">
            <a:extLst>
              <a:ext uri="{FF2B5EF4-FFF2-40B4-BE49-F238E27FC236}">
                <a16:creationId xmlns:a16="http://schemas.microsoft.com/office/drawing/2014/main" id="{143E18E5-ED25-4E3E-B62A-5397B4F3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32" y="2707341"/>
            <a:ext cx="6033179" cy="3307977"/>
          </a:xfrm>
          <a:prstGeom prst="rect">
            <a:avLst/>
          </a:prstGeom>
        </p:spPr>
      </p:pic>
      <p:sp>
        <p:nvSpPr>
          <p:cNvPr id="111" name="Google Shape;2056;g1ea8ae4f8a7_2_368">
            <a:extLst>
              <a:ext uri="{FF2B5EF4-FFF2-40B4-BE49-F238E27FC236}">
                <a16:creationId xmlns:a16="http://schemas.microsoft.com/office/drawing/2014/main" id="{0ED0D24D-926B-46EE-BB26-044CCAC75FAE}"/>
              </a:ext>
            </a:extLst>
          </p:cNvPr>
          <p:cNvSpPr txBox="1"/>
          <p:nvPr/>
        </p:nvSpPr>
        <p:spPr>
          <a:xfrm>
            <a:off x="502255" y="6424901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dirty="0"/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287473BD-0470-469F-AF01-EC7A57F9AB60}"/>
              </a:ext>
            </a:extLst>
          </p:cNvPr>
          <p:cNvSpPr txBox="1"/>
          <p:nvPr/>
        </p:nvSpPr>
        <p:spPr>
          <a:xfrm>
            <a:off x="343331" y="5692152"/>
            <a:ext cx="627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Alerta para a necessidade de criar “novo cidadão” no SIPNI – não utilizar CNS provisório da DNV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1ea8ae4f8a7_2_415"/>
          <p:cNvSpPr txBox="1"/>
          <p:nvPr/>
        </p:nvSpPr>
        <p:spPr>
          <a:xfrm>
            <a:off x="489527" y="228859"/>
            <a:ext cx="11302088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Mapas Cobertura Vacinal Hepatite B &lt; 30 dias por Regional de Saúde, Paraná - 2023 e 2024*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A56178-CF0E-41DA-964C-4D950100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5" y="1228164"/>
            <a:ext cx="5883562" cy="31086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66339A-0A0D-4DE2-B792-8A8DF151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727" y="2937448"/>
            <a:ext cx="5782735" cy="3108615"/>
          </a:xfrm>
          <a:prstGeom prst="rect">
            <a:avLst/>
          </a:prstGeom>
        </p:spPr>
      </p:pic>
      <p:sp>
        <p:nvSpPr>
          <p:cNvPr id="8" name="Google Shape;2056;g1ea8ae4f8a7_2_368">
            <a:extLst>
              <a:ext uri="{FF2B5EF4-FFF2-40B4-BE49-F238E27FC236}">
                <a16:creationId xmlns:a16="http://schemas.microsoft.com/office/drawing/2014/main" id="{86DDA2A1-F7DC-490C-BEB9-4499D648CFCB}"/>
              </a:ext>
            </a:extLst>
          </p:cNvPr>
          <p:cNvSpPr txBox="1"/>
          <p:nvPr/>
        </p:nvSpPr>
        <p:spPr>
          <a:xfrm>
            <a:off x="690514" y="62736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961EC3-FA79-4E0B-8C4E-1D237DF8BBC8}"/>
              </a:ext>
            </a:extLst>
          </p:cNvPr>
          <p:cNvSpPr txBox="1"/>
          <p:nvPr/>
        </p:nvSpPr>
        <p:spPr>
          <a:xfrm>
            <a:off x="343331" y="5673786"/>
            <a:ext cx="627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Alerta para a necessidade de criar “novo cidadão” no SIPNI – não utilizar CNS provisório da DNV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Doses aplicadas de Vacina contra a Febre Amarela, Paraná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2015 a 2023*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358428-70B6-44E9-92B3-0834977A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0" y="1333500"/>
            <a:ext cx="7686675" cy="4191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582A57-5EDF-4781-B97E-0779ED4DF7E4}"/>
              </a:ext>
            </a:extLst>
          </p:cNvPr>
          <p:cNvSpPr txBox="1"/>
          <p:nvPr/>
        </p:nvSpPr>
        <p:spPr>
          <a:xfrm>
            <a:off x="1954305" y="5812722"/>
            <a:ext cx="627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Alerta para intensificação de vacinação na 05ªRS, 11ªRS e 22ªRS para população de 9 meses a 59 anos.</a:t>
            </a:r>
          </a:p>
        </p:txBody>
      </p:sp>
      <p:sp>
        <p:nvSpPr>
          <p:cNvPr id="7" name="Google Shape;2056;g1ea8ae4f8a7_2_368">
            <a:extLst>
              <a:ext uri="{FF2B5EF4-FFF2-40B4-BE49-F238E27FC236}">
                <a16:creationId xmlns:a16="http://schemas.microsoft.com/office/drawing/2014/main" id="{2D8C47B0-DB4E-4401-9828-2BBE79CC383B}"/>
              </a:ext>
            </a:extLst>
          </p:cNvPr>
          <p:cNvSpPr txBox="1"/>
          <p:nvPr/>
        </p:nvSpPr>
        <p:spPr>
          <a:xfrm>
            <a:off x="1255290" y="64737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dez/23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15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ea8ae4f8a7_2_463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Mapas Cobertura Vacinal Febre Amarela em menores de 12 meses, por Regional de Saúde Paraná - 2023 e 2024*</a:t>
            </a:r>
          </a:p>
          <a:p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CD14B6-7428-4361-BEEC-3081A539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3" y="1415245"/>
            <a:ext cx="5447755" cy="291617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D83245-3ACE-4DF6-8489-6C329B16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109" y="3151362"/>
            <a:ext cx="5636508" cy="3033602"/>
          </a:xfrm>
          <a:prstGeom prst="rect">
            <a:avLst/>
          </a:prstGeom>
        </p:spPr>
      </p:pic>
      <p:sp>
        <p:nvSpPr>
          <p:cNvPr id="33" name="Google Shape;2056;g1ea8ae4f8a7_2_368">
            <a:extLst>
              <a:ext uri="{FF2B5EF4-FFF2-40B4-BE49-F238E27FC236}">
                <a16:creationId xmlns:a16="http://schemas.microsoft.com/office/drawing/2014/main" id="{3000C97D-3780-4E4C-B614-62B94966518A}"/>
              </a:ext>
            </a:extLst>
          </p:cNvPr>
          <p:cNvSpPr txBox="1"/>
          <p:nvPr/>
        </p:nvSpPr>
        <p:spPr>
          <a:xfrm>
            <a:off x="726372" y="62736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Cobertura Vacinal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Meningo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C, Paraná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2015 a 2024*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8ECB224-C2A7-4638-843D-9C2272BAC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519461"/>
              </p:ext>
            </p:extLst>
          </p:nvPr>
        </p:nvGraphicFramePr>
        <p:xfrm>
          <a:off x="2441201" y="1671707"/>
          <a:ext cx="6792446" cy="351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056;g1ea8ae4f8a7_2_368">
            <a:extLst>
              <a:ext uri="{FF2B5EF4-FFF2-40B4-BE49-F238E27FC236}">
                <a16:creationId xmlns:a16="http://schemas.microsoft.com/office/drawing/2014/main" id="{4F138960-5283-49EA-8CAD-6342BF5C50B4}"/>
              </a:ext>
            </a:extLst>
          </p:cNvPr>
          <p:cNvSpPr txBox="1"/>
          <p:nvPr/>
        </p:nvSpPr>
        <p:spPr>
          <a:xfrm>
            <a:off x="1270224" y="627369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50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ea8ae4f8a7_2_463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Mapas Cobertura Vacinal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Meningo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C por Regional de Saúde Paraná – 2023 e 2024*</a:t>
            </a:r>
          </a:p>
          <a:p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3BB98C9-0F1D-4216-A623-70BB6F54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4" y="1275223"/>
            <a:ext cx="6142840" cy="33027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82FB38-621A-4882-9224-41EE4A8CA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05" y="3054758"/>
            <a:ext cx="6042648" cy="3248381"/>
          </a:xfrm>
          <a:prstGeom prst="rect">
            <a:avLst/>
          </a:prstGeom>
        </p:spPr>
      </p:pic>
      <p:sp>
        <p:nvSpPr>
          <p:cNvPr id="34" name="Google Shape;2056;g1ea8ae4f8a7_2_368">
            <a:extLst>
              <a:ext uri="{FF2B5EF4-FFF2-40B4-BE49-F238E27FC236}">
                <a16:creationId xmlns:a16="http://schemas.microsoft.com/office/drawing/2014/main" id="{8721CF74-492C-402F-A5D5-233D66078B63}"/>
              </a:ext>
            </a:extLst>
          </p:cNvPr>
          <p:cNvSpPr txBox="1"/>
          <p:nvPr/>
        </p:nvSpPr>
        <p:spPr>
          <a:xfrm>
            <a:off x="869808" y="61873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15/03/2024,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2949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1021</Words>
  <Application>Microsoft Office PowerPoint</Application>
  <PresentationFormat>Widescreen</PresentationFormat>
  <Paragraphs>202</Paragraphs>
  <Slides>22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StarSymbol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Campanha de Vacinação contra a Influenza</vt:lpstr>
      <vt:lpstr>Apresentação do PowerPoint</vt:lpstr>
      <vt:lpstr>Distribuição de doses</vt:lpstr>
      <vt:lpstr>Registro da doses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Raissa Bittencourt</cp:lastModifiedBy>
  <cp:revision>254</cp:revision>
  <cp:lastPrinted>2019-02-12T10:51:29Z</cp:lastPrinted>
  <dcterms:created xsi:type="dcterms:W3CDTF">2019-02-06T16:41:46Z</dcterms:created>
  <dcterms:modified xsi:type="dcterms:W3CDTF">2024-03-21T11:26:16Z</dcterms:modified>
</cp:coreProperties>
</file>