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_rels/slideMaster1.xml.rels" ContentType="application/vnd.openxmlformats-package.relationships+xml"/>
  <Override PartName="/ppt/theme/theme1.xml" ContentType="application/vnd.openxmlformats-officedocument.theme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20.xml.rels" ContentType="application/vnd.openxmlformats-package.relationships+xml"/>
  <Override PartName="/ppt/slides/_rels/slide7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8.xml.rels" ContentType="application/vnd.openxmlformats-package.relationships+xml"/>
  <Override PartName="/ppt/slides/_rels/slide9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media/image1.png" ContentType="image/png"/>
  <Override PartName="/ppt/media/image2.png" ContentType="image/png"/>
  <Override PartName="/ppt/media/image3.png" ContentType="image/png"/>
  <Override PartName="/ppt/media/image4.png" ContentType="image/png"/>
  <Override PartName="/ppt/media/image5.png" ContentType="image/png"/>
  <Override PartName="/ppt/media/image6.png" ContentType="image/png"/>
  <Override PartName="/ppt/media/image7.png" ContentType="image/png"/>
  <Override PartName="/ppt/media/image8.png" ContentType="image/png"/>
  <Override PartName="/ppt/media/image9.png" ContentType="image/png"/>
  <Override PartName="/ppt/media/image10.png" ContentType="image/png"/>
  <Override PartName="/ppt/media/image11.png" ContentType="image/png"/>
  <Override PartName="/ppt/media/image12.png" ContentType="image/png"/>
  <Override PartName="/ppt/media/image13.png" ContentType="image/png"/>
  <Override PartName="/ppt/media/image14.png" ContentType="image/png"/>
  <Override PartName="/ppt/media/image15.png" ContentType="image/png"/>
  <Override PartName="/ppt/media/image16.png" ContentType="image/png"/>
  <Override PartName="/ppt/media/image17.png" ContentType="image/png"/>
  <Override PartName="/ppt/media/image18.png" ContentType="image/png"/>
  <Override PartName="/ppt/media/image19.png" ContentType="image/png"/>
  <Override PartName="/ppt/media/image20.png" ContentType="image/png"/>
  <Override PartName="/ppt/media/image21.png" ContentType="image/png"/>
  <Override PartName="/ppt/media/image22.png" ContentType="image/png"/>
  <Override PartName="/ppt/media/image23.png" ContentType="image/png"/>
  <Override PartName="/ppt/media/image24.png" ContentType="image/png"/>
  <Override PartName="/ppt/media/image25.png" ContentType="image/png"/>
  <Override PartName="/ppt/media/image26.png" ContentType="image/png"/>
  <Override PartName="/ppt/media/image27.png" ContentType="image/png"/>
  <Override PartName="/ppt/media/image28.png" ContentType="image/png"/>
  <Override PartName="/ppt/media/image29.png" ContentType="image/png"/>
  <Override PartName="/ppt/media/image30.png" ContentType="image/png"/>
  <Override PartName="/ppt/media/image31.png" ContentType="image/png"/>
  <Override PartName="/ppt/media/image32.png" ContentType="image/png"/>
  <Override PartName="/ppt/media/image33.png" ContentType="image/png"/>
  <Override PartName="/ppt/media/image34.png" ContentType="image/png"/>
  <Override PartName="/ppt/media/image35.png" ContentType="image/png"/>
  <Override PartName="/ppt/media/image36.png" ContentType="image/png"/>
  <Override PartName="/ppt/media/image37.png" ContentType="image/png"/>
  <Override PartName="/ppt/media/image38.png" ContentType="image/png"/>
  <Override PartName="/ppt/media/image39.png" ContentType="image/png"/>
  <Override PartName="/ppt/media/image40.png" ContentType="image/png"/>
  <Override PartName="/ppt/media/image41.png" ContentType="image/png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9" Type="http://schemas.openxmlformats.org/officeDocument/2006/relationships/slide" Target="slides/slide7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35326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4319280" y="1604520"/>
            <a:ext cx="35326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8028720" y="1604520"/>
            <a:ext cx="35326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609480" y="3682080"/>
            <a:ext cx="35326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4319280" y="3682080"/>
            <a:ext cx="35326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8028720" y="3682080"/>
            <a:ext cx="35326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1523880" y="1122480"/>
            <a:ext cx="9142920" cy="1106352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6231960" y="368208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endParaRPr b="0" lang="pt-BR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6231960" y="1604520"/>
            <a:ext cx="53542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609480" y="3682080"/>
            <a:ext cx="1097208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pt-BR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2920" cy="238644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r>
              <a:rPr b="0" lang="pt-BR" sz="1800" spc="-1" strike="noStrike">
                <a:latin typeface="Arial"/>
              </a:rPr>
              <a:t>Clique para editar o formato do texto do título</a:t>
            </a:r>
            <a:endParaRPr b="0" lang="pt-BR" sz="18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080" cy="397692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latin typeface="Arial"/>
              </a:rPr>
              <a:t>Clique para editar o formato do texto da estrutura de tópicos</a:t>
            </a:r>
            <a:endParaRPr b="0" lang="pt-BR" sz="18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latin typeface="Arial"/>
              </a:rPr>
              <a:t>2.º nível da estrutura de tópicos</a:t>
            </a:r>
            <a:endParaRPr b="0" lang="pt-BR" sz="1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latin typeface="Arial"/>
              </a:rPr>
              <a:t>3.º nível da estrutura de tópicos</a:t>
            </a:r>
            <a:endParaRPr b="0" lang="pt-BR" sz="18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pt-BR" sz="1800" spc="-1" strike="noStrike">
                <a:latin typeface="Arial"/>
              </a:rPr>
              <a:t>4.º nível da estrutura de tópicos</a:t>
            </a:r>
            <a:endParaRPr b="0" lang="pt-BR" sz="18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latin typeface="Arial"/>
              </a:rPr>
              <a:t>5.º nível da estrutura de tópicos</a:t>
            </a:r>
            <a:endParaRPr b="0" lang="pt-BR" sz="18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latin typeface="Arial"/>
              </a:rPr>
              <a:t>6.º nível da estrutura de tópicos</a:t>
            </a:r>
            <a:endParaRPr b="0" lang="pt-BR" sz="18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pt-BR" sz="1800" spc="-1" strike="noStrike">
                <a:latin typeface="Arial"/>
              </a:rPr>
              <a:t>7.º nível da estrutura de tópicos</a:t>
            </a:r>
            <a:endParaRPr b="0" lang="pt-BR" sz="18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png"/><Relationship Id="rId3" Type="http://schemas.openxmlformats.org/officeDocument/2006/relationships/slideLayout" Target="../slideLayouts/slideLayout1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20.png"/><Relationship Id="rId2" Type="http://schemas.openxmlformats.org/officeDocument/2006/relationships/image" Target="../media/image21.png"/><Relationship Id="rId3" Type="http://schemas.openxmlformats.org/officeDocument/2006/relationships/slideLayout" Target="../slideLayouts/slideLayout1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22.png"/><Relationship Id="rId2" Type="http://schemas.openxmlformats.org/officeDocument/2006/relationships/image" Target="../media/image23.png"/><Relationship Id="rId3" Type="http://schemas.openxmlformats.org/officeDocument/2006/relationships/slideLayout" Target="../slideLayouts/slideLayout1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24.png"/><Relationship Id="rId2" Type="http://schemas.openxmlformats.org/officeDocument/2006/relationships/slideLayout" Target="../slideLayouts/slideLayout1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25.png"/><Relationship Id="rId2" Type="http://schemas.openxmlformats.org/officeDocument/2006/relationships/image" Target="../media/image26.png"/><Relationship Id="rId3" Type="http://schemas.openxmlformats.org/officeDocument/2006/relationships/image" Target="../media/image27.png"/><Relationship Id="rId4" Type="http://schemas.openxmlformats.org/officeDocument/2006/relationships/image" Target="../media/image28.png"/><Relationship Id="rId5" Type="http://schemas.openxmlformats.org/officeDocument/2006/relationships/image" Target="../media/image29.png"/><Relationship Id="rId6" Type="http://schemas.openxmlformats.org/officeDocument/2006/relationships/hyperlink" Target="https://www.gov.br/saude/pt-br/assuntos/saude-de-a-a-z/a/aedes-aegypti/monitoramento-das-arboviroses" TargetMode="External"/><Relationship Id="rId7" Type="http://schemas.openxmlformats.org/officeDocument/2006/relationships/slideLayout" Target="../slideLayouts/slideLayout1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30.png"/><Relationship Id="rId2" Type="http://schemas.openxmlformats.org/officeDocument/2006/relationships/image" Target="../media/image31.png"/><Relationship Id="rId3" Type="http://schemas.openxmlformats.org/officeDocument/2006/relationships/hyperlink" Target="https://www.gov.br/saude/pt-br/assuntos/saude-de-a-a-z/a/aedes-aegypti/monitoramento-das-arboviroses" TargetMode="External"/><Relationship Id="rId4" Type="http://schemas.openxmlformats.org/officeDocument/2006/relationships/slideLayout" Target="../slideLayouts/slideLayout1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32.png"/><Relationship Id="rId2" Type="http://schemas.openxmlformats.org/officeDocument/2006/relationships/image" Target="../media/image33.png"/><Relationship Id="rId3" Type="http://schemas.openxmlformats.org/officeDocument/2006/relationships/image" Target="../media/image34.png"/><Relationship Id="rId4" Type="http://schemas.openxmlformats.org/officeDocument/2006/relationships/slideLayout" Target="../slideLayouts/slideLayout1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35.png"/><Relationship Id="rId2" Type="http://schemas.openxmlformats.org/officeDocument/2006/relationships/image" Target="../media/image36.png"/><Relationship Id="rId3" Type="http://schemas.openxmlformats.org/officeDocument/2006/relationships/slideLayout" Target="../slideLayouts/slideLayout1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37.png"/><Relationship Id="rId2" Type="http://schemas.openxmlformats.org/officeDocument/2006/relationships/image" Target="../media/image38.png"/><Relationship Id="rId3" Type="http://schemas.openxmlformats.org/officeDocument/2006/relationships/slideLayout" Target="../slideLayouts/slideLayout1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39.png"/><Relationship Id="rId2" Type="http://schemas.openxmlformats.org/officeDocument/2006/relationships/image" Target="../media/image40.png"/><Relationship Id="rId3" Type="http://schemas.openxmlformats.org/officeDocument/2006/relationships/slideLayout" Target="../slideLayouts/slideLayout1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hyperlink" Target="https://www.gov.br/saude/pt-br/assuntos/saude-de-a-a-z/a/aedes-aegypti/monitoramento-das-arboviroses" TargetMode="External"/><Relationship Id="rId4" Type="http://schemas.openxmlformats.org/officeDocument/2006/relationships/slideLayout" Target="../slideLayouts/slideLayout1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41.png"/><Relationship Id="rId2" Type="http://schemas.openxmlformats.org/officeDocument/2006/relationships/slideLayout" Target="../slideLayouts/slideLayout1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4.png"/><Relationship Id="rId2" Type="http://schemas.openxmlformats.org/officeDocument/2006/relationships/image" Target="../media/image5.png"/><Relationship Id="rId3" Type="http://schemas.openxmlformats.org/officeDocument/2006/relationships/hyperlink" Target="https://www.gov.br/saude/pt-br/assuntos/saude-de-a-a-z/a/aedes-aegypti/monitoramento-das-arboviroses" TargetMode="External"/><Relationship Id="rId4" Type="http://schemas.openxmlformats.org/officeDocument/2006/relationships/slideLayout" Target="../slideLayouts/slideLayout1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6.png"/><Relationship Id="rId2" Type="http://schemas.openxmlformats.org/officeDocument/2006/relationships/image" Target="../media/image7.png"/><Relationship Id="rId3" Type="http://schemas.openxmlformats.org/officeDocument/2006/relationships/hyperlink" Target="https://www.gov.br/saude/pt-br/assuntos/saude-de-a-a-z/a/aedes-aegypti/monitoramento-das-arboviroses" TargetMode="External"/><Relationship Id="rId4" Type="http://schemas.openxmlformats.org/officeDocument/2006/relationships/slideLayout" Target="../slideLayouts/slideLayout1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8.png"/><Relationship Id="rId2" Type="http://schemas.openxmlformats.org/officeDocument/2006/relationships/image" Target="../media/image9.png"/><Relationship Id="rId3" Type="http://schemas.openxmlformats.org/officeDocument/2006/relationships/slideLayout" Target="../slideLayouts/slideLayout1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png"/><Relationship Id="rId3" Type="http://schemas.openxmlformats.org/officeDocument/2006/relationships/slideLayout" Target="../slideLayouts/slideLayout1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2.png"/><Relationship Id="rId2" Type="http://schemas.openxmlformats.org/officeDocument/2006/relationships/image" Target="../media/image13.png"/><Relationship Id="rId3" Type="http://schemas.openxmlformats.org/officeDocument/2006/relationships/slideLayout" Target="../slideLayouts/slideLayout1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png"/><Relationship Id="rId3" Type="http://schemas.openxmlformats.org/officeDocument/2006/relationships/slideLayout" Target="../slideLayouts/slideLayout1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slideLayout" Target="../slideLayouts/slideLayout1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84;p1"/>
          <p:cNvSpPr/>
          <p:nvPr/>
        </p:nvSpPr>
        <p:spPr>
          <a:xfrm>
            <a:off x="1523880" y="1122480"/>
            <a:ext cx="9142920" cy="2386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" name="Google Shape;85;p1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0" name="Google Shape;86;p1" descr=""/>
          <p:cNvPicPr/>
          <p:nvPr/>
        </p:nvPicPr>
        <p:blipFill>
          <a:blip r:embed="rId1"/>
          <a:stretch/>
        </p:blipFill>
        <p:spPr>
          <a:xfrm>
            <a:off x="0" y="0"/>
            <a:ext cx="12191040" cy="6856920"/>
          </a:xfrm>
          <a:prstGeom prst="rect">
            <a:avLst/>
          </a:prstGeom>
          <a:ln w="0">
            <a:noFill/>
          </a:ln>
        </p:spPr>
      </p:pic>
      <p:sp>
        <p:nvSpPr>
          <p:cNvPr id="41" name="Google Shape;87;p1"/>
          <p:cNvSpPr/>
          <p:nvPr/>
        </p:nvSpPr>
        <p:spPr>
          <a:xfrm>
            <a:off x="49680" y="3704400"/>
            <a:ext cx="12050280" cy="1488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algn="ctr">
              <a:lnSpc>
                <a:spcPct val="150000"/>
              </a:lnSpc>
              <a:spcBef>
                <a:spcPts val="1199"/>
              </a:spcBef>
              <a:tabLst>
                <a:tab algn="l" pos="0"/>
              </a:tabLst>
            </a:pPr>
            <a:r>
              <a:rPr b="1" lang="pt-BR" sz="3500" spc="-1" strike="noStrike">
                <a:solidFill>
                  <a:srgbClr val="ffffff"/>
                </a:solidFill>
                <a:latin typeface="Calibri"/>
                <a:ea typeface="Calibri"/>
              </a:rPr>
              <a:t>CENÁRIO EPIDEMIOLÓGICO DAS ARBOVIROSES NO PARANÁ - 2025</a:t>
            </a:r>
            <a:endParaRPr b="0" lang="pt-BR" sz="35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pt-BR" sz="3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218;g33ec78a5c1e_0_54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0" name="Google Shape;219;g33ec78a5c1e_0_54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1" name="Google Shape;220;g33ec78a5c1e_0_54" descr=""/>
          <p:cNvPicPr/>
          <p:nvPr/>
        </p:nvPicPr>
        <p:blipFill>
          <a:blip r:embed="rId1"/>
          <a:stretch/>
        </p:blipFill>
        <p:spPr>
          <a:xfrm>
            <a:off x="-67680" y="87120"/>
            <a:ext cx="12191040" cy="6856920"/>
          </a:xfrm>
          <a:prstGeom prst="rect">
            <a:avLst/>
          </a:prstGeom>
          <a:ln w="0">
            <a:noFill/>
          </a:ln>
        </p:spPr>
      </p:pic>
      <p:pic>
        <p:nvPicPr>
          <p:cNvPr id="102" name="Google Shape;221;g33ec78a5c1e_0_54" descr=""/>
          <p:cNvPicPr/>
          <p:nvPr/>
        </p:nvPicPr>
        <p:blipFill>
          <a:blip r:embed="rId2"/>
          <a:stretch/>
        </p:blipFill>
        <p:spPr>
          <a:xfrm>
            <a:off x="2746800" y="1790640"/>
            <a:ext cx="6325560" cy="4331880"/>
          </a:xfrm>
          <a:prstGeom prst="rect">
            <a:avLst/>
          </a:prstGeom>
          <a:ln w="0">
            <a:noFill/>
          </a:ln>
        </p:spPr>
      </p:pic>
      <p:sp>
        <p:nvSpPr>
          <p:cNvPr id="103" name="Google Shape;222;g33ec78a5c1e_0_54"/>
          <p:cNvSpPr/>
          <p:nvPr/>
        </p:nvSpPr>
        <p:spPr>
          <a:xfrm>
            <a:off x="89640" y="1024560"/>
            <a:ext cx="11980800" cy="60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4472c4"/>
                </a:solidFill>
                <a:latin typeface="Calibri"/>
                <a:ea typeface="Calibri"/>
              </a:rPr>
              <a:t>VIGILÂNCIA LABORATORIAL DE DENGUE EM 2025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104" name="Google Shape;223;g33ec78a5c1e_0_54"/>
          <p:cNvSpPr/>
          <p:nvPr/>
        </p:nvSpPr>
        <p:spPr>
          <a:xfrm>
            <a:off x="180720" y="6312600"/>
            <a:ext cx="380520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100" spc="-1" strike="noStrike">
                <a:solidFill>
                  <a:srgbClr val="4472c4"/>
                </a:solidFill>
                <a:latin typeface="Calibri"/>
                <a:ea typeface="Calibri"/>
              </a:rPr>
              <a:t>Fonte: Informe Epidemiológico SESA-Pr nº 6 - 2025</a:t>
            </a:r>
            <a:endParaRPr b="0" lang="pt-BR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228;g33f1213df88_0_32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06" name="Google Shape;229;g33f1213df88_0_32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07" name="Google Shape;230;g33f1213df88_0_32" descr=""/>
          <p:cNvPicPr/>
          <p:nvPr/>
        </p:nvPicPr>
        <p:blipFill>
          <a:blip r:embed="rId1"/>
          <a:stretch/>
        </p:blipFill>
        <p:spPr>
          <a:xfrm>
            <a:off x="8280" y="10800"/>
            <a:ext cx="12191040" cy="6856920"/>
          </a:xfrm>
          <a:prstGeom prst="rect">
            <a:avLst/>
          </a:prstGeom>
          <a:ln w="0">
            <a:noFill/>
          </a:ln>
        </p:spPr>
      </p:pic>
      <p:sp>
        <p:nvSpPr>
          <p:cNvPr id="108" name="Google Shape;231;g33f1213df88_0_32"/>
          <p:cNvSpPr/>
          <p:nvPr/>
        </p:nvSpPr>
        <p:spPr>
          <a:xfrm>
            <a:off x="89640" y="1024560"/>
            <a:ext cx="11980800" cy="60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4472c4"/>
                </a:solidFill>
                <a:latin typeface="Calibri"/>
                <a:ea typeface="Calibri"/>
              </a:rPr>
              <a:t>VIGILÂNCIA LABORATORIAL DE DENGUE EM 2025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109" name="Google Shape;232;g33f1213df88_0_32"/>
          <p:cNvSpPr/>
          <p:nvPr/>
        </p:nvSpPr>
        <p:spPr>
          <a:xfrm>
            <a:off x="180720" y="6312600"/>
            <a:ext cx="380520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100" spc="-1" strike="noStrike">
                <a:solidFill>
                  <a:srgbClr val="4472c4"/>
                </a:solidFill>
                <a:latin typeface="Calibri"/>
                <a:ea typeface="Calibri"/>
              </a:rPr>
              <a:t>Fonte: Informe Epidemiológico SESA-Pr nº 6 - 2025</a:t>
            </a:r>
            <a:endParaRPr b="0" lang="pt-BR" sz="1100" spc="-1" strike="noStrike">
              <a:latin typeface="Arial"/>
            </a:endParaRPr>
          </a:p>
        </p:txBody>
      </p:sp>
      <p:pic>
        <p:nvPicPr>
          <p:cNvPr id="110" name="Google Shape;233;g33f1213df88_0_32" descr=""/>
          <p:cNvPicPr/>
          <p:nvPr/>
        </p:nvPicPr>
        <p:blipFill>
          <a:blip r:embed="rId2"/>
          <a:srcRect l="0" t="6389" r="0" b="12640"/>
          <a:stretch/>
        </p:blipFill>
        <p:spPr>
          <a:xfrm>
            <a:off x="2292840" y="1832040"/>
            <a:ext cx="6636960" cy="42976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251;g33ec78a5c1e_0_103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2" name="Google Shape;252;g33ec78a5c1e_0_103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13" name="Google Shape;253;g33ec78a5c1e_0_103" descr=""/>
          <p:cNvPicPr/>
          <p:nvPr/>
        </p:nvPicPr>
        <p:blipFill>
          <a:blip r:embed="rId1"/>
          <a:stretch/>
        </p:blipFill>
        <p:spPr>
          <a:xfrm>
            <a:off x="1080" y="1080"/>
            <a:ext cx="12191040" cy="6856920"/>
          </a:xfrm>
          <a:prstGeom prst="rect">
            <a:avLst/>
          </a:prstGeom>
          <a:ln w="0">
            <a:noFill/>
          </a:ln>
        </p:spPr>
      </p:pic>
      <p:sp>
        <p:nvSpPr>
          <p:cNvPr id="114" name="Google Shape;254;g33ec78a5c1e_0_103"/>
          <p:cNvSpPr/>
          <p:nvPr/>
        </p:nvSpPr>
        <p:spPr>
          <a:xfrm>
            <a:off x="0" y="757080"/>
            <a:ext cx="12123000" cy="60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4472c4"/>
                </a:solidFill>
                <a:latin typeface="Calibri"/>
                <a:ea typeface="Calibri"/>
              </a:rPr>
              <a:t>ÓBITOS POR DENGUE - PARANÁ 2025 (SE 01- 10)</a:t>
            </a:r>
            <a:endParaRPr b="0" lang="pt-BR" sz="2800" spc="-1" strike="noStrike">
              <a:latin typeface="Arial"/>
            </a:endParaRPr>
          </a:p>
        </p:txBody>
      </p:sp>
      <p:pic>
        <p:nvPicPr>
          <p:cNvPr id="115" name="Google Shape;255;g33ec78a5c1e_0_103" descr=""/>
          <p:cNvPicPr/>
          <p:nvPr/>
        </p:nvPicPr>
        <p:blipFill>
          <a:blip r:embed="rId2"/>
          <a:stretch/>
        </p:blipFill>
        <p:spPr>
          <a:xfrm>
            <a:off x="6408000" y="1470600"/>
            <a:ext cx="5759640" cy="4606560"/>
          </a:xfrm>
          <a:prstGeom prst="rect">
            <a:avLst/>
          </a:prstGeom>
          <a:ln w="0">
            <a:noFill/>
          </a:ln>
        </p:spPr>
      </p:pic>
      <p:sp>
        <p:nvSpPr>
          <p:cNvPr id="116" name="Google Shape;260;g33ec78a5c1e_0_103"/>
          <p:cNvSpPr/>
          <p:nvPr/>
        </p:nvSpPr>
        <p:spPr>
          <a:xfrm>
            <a:off x="180720" y="6312600"/>
            <a:ext cx="380520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100" spc="-1" strike="noStrike">
                <a:solidFill>
                  <a:srgbClr val="4472c4"/>
                </a:solidFill>
                <a:latin typeface="Calibri"/>
                <a:ea typeface="Calibri"/>
              </a:rPr>
              <a:t>Fonte: Informe Epidemiológico SESA-Pr nº 6 - 2025</a:t>
            </a:r>
            <a:endParaRPr b="0" lang="pt-BR" sz="1100" spc="-1" strike="noStrike">
              <a:latin typeface="Arial"/>
            </a:endParaRPr>
          </a:p>
        </p:txBody>
      </p:sp>
      <p:graphicFrame>
        <p:nvGraphicFramePr>
          <p:cNvPr id="117" name="Google Shape;270;g33f3c7abc65_0_0"/>
          <p:cNvGraphicFramePr/>
          <p:nvPr/>
        </p:nvGraphicFramePr>
        <p:xfrm>
          <a:off x="394920" y="2179440"/>
          <a:ext cx="10262160" cy="4401720"/>
        </p:xfrm>
        <a:graphic>
          <a:graphicData uri="http://schemas.openxmlformats.org/drawingml/2006/table">
            <a:tbl>
              <a:tblPr/>
              <a:tblGrid>
                <a:gridCol w="802800"/>
                <a:gridCol w="866160"/>
                <a:gridCol w="933120"/>
                <a:gridCol w="2068560"/>
                <a:gridCol w="1366200"/>
              </a:tblGrid>
              <a:tr h="10548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RS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IDADE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SEXO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MUNIC. RESID.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1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DATA ÓBITO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</a:tr>
              <a:tr h="28908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13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61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CIANORTE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11/01/25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</a:tr>
              <a:tr h="29340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58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PORECATU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20/01/25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</a:tr>
              <a:tr h="28764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19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43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CARLÓPOLIS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24/01/25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</a:tr>
              <a:tr h="28224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91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JAGUAPITÃ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18/01/25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</a:tr>
              <a:tr h="27684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81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MATINHOS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14/02/2025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</a:tr>
              <a:tr h="30960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ESPERANÇA NOVA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23/02/2025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</a:tr>
              <a:tr h="29484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12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90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NOVA OLÍMPIA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21/02/2025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</a:tr>
              <a:tr h="28908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46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ITAMBÉ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23/02/2025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</a:tr>
              <a:tr h="27396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99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MANDAGUAÇU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09/02/2025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</a:tr>
              <a:tr h="216000"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17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74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F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PRIMEIRO DE MAIO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  <a:tc>
                  <a:txBody>
                    <a:bodyPr lIns="91080" rIns="91080">
                      <a:noAutofit/>
                    </a:bodyPr>
                    <a:p>
                      <a:pPr algn="ctr">
                        <a:lnSpc>
                          <a:spcPct val="100000"/>
                        </a:lnSpc>
                        <a:tabLst>
                          <a:tab algn="l" pos="0"/>
                        </a:tabLst>
                      </a:pPr>
                      <a:r>
                        <a:rPr b="0" lang="pt-BR" sz="1400" spc="-1" strike="noStrike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</a:rPr>
                        <a:t>30/01/2025</a:t>
                      </a:r>
                      <a:endParaRPr b="0" lang="pt-BR" sz="1400" spc="-1" strike="noStrike">
                        <a:latin typeface="Times New Roman"/>
                      </a:endParaRPr>
                    </a:p>
                  </a:txBody>
                  <a:tcPr marL="91080" marR="91080">
                    <a:lnL w="9360">
                      <a:solidFill>
                        <a:srgbClr val="0000ff"/>
                      </a:solidFill>
                    </a:lnL>
                    <a:lnR w="9360">
                      <a:solidFill>
                        <a:srgbClr val="0000ff"/>
                      </a:solidFill>
                    </a:lnR>
                    <a:lnT w="9360">
                      <a:solidFill>
                        <a:srgbClr val="0000ff"/>
                      </a:solidFill>
                    </a:lnT>
                    <a:lnB w="9360">
                      <a:solidFill>
                        <a:srgbClr val="0000ff"/>
                      </a:solidFill>
                    </a:lnB>
                    <a:noFill/>
                  </a:tcPr>
                </a:tc>
              </a:tr>
            </a:tbl>
          </a:graphicData>
        </a:graphic>
      </p:graphicFrame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275;g33ec78a5c1e_0_80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19" name="Google Shape;276;g33ec78a5c1e_0_80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0" name="Google Shape;277;g33ec78a5c1e_0_80" descr=""/>
          <p:cNvPicPr/>
          <p:nvPr/>
        </p:nvPicPr>
        <p:blipFill>
          <a:blip r:embed="rId1"/>
          <a:stretch/>
        </p:blipFill>
        <p:spPr>
          <a:xfrm>
            <a:off x="-67680" y="87120"/>
            <a:ext cx="12191040" cy="6856920"/>
          </a:xfrm>
          <a:prstGeom prst="rect">
            <a:avLst/>
          </a:prstGeom>
          <a:ln w="0">
            <a:noFill/>
          </a:ln>
        </p:spPr>
      </p:pic>
      <p:sp>
        <p:nvSpPr>
          <p:cNvPr id="121" name="Google Shape;278;g33ec78a5c1e_0_80"/>
          <p:cNvSpPr/>
          <p:nvPr/>
        </p:nvSpPr>
        <p:spPr>
          <a:xfrm>
            <a:off x="0" y="2814480"/>
            <a:ext cx="12192480" cy="71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3500" spc="-1" strike="noStrike">
                <a:solidFill>
                  <a:srgbClr val="4472c4"/>
                </a:solidFill>
                <a:latin typeface="Calibri"/>
                <a:ea typeface="Calibri"/>
              </a:rPr>
              <a:t>CHIKUNGUNYA</a:t>
            </a:r>
            <a:endParaRPr b="0" lang="pt-BR" sz="35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283;g33ec78a5c1e_0_116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23" name="Google Shape;284;g33ec78a5c1e_0_116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24" name="Google Shape;285;g33ec78a5c1e_0_116" descr=""/>
          <p:cNvPicPr/>
          <p:nvPr/>
        </p:nvPicPr>
        <p:blipFill>
          <a:blip r:embed="rId1"/>
          <a:stretch/>
        </p:blipFill>
        <p:spPr>
          <a:xfrm>
            <a:off x="-67680" y="87120"/>
            <a:ext cx="12191040" cy="6856920"/>
          </a:xfrm>
          <a:prstGeom prst="rect">
            <a:avLst/>
          </a:prstGeom>
          <a:ln w="0">
            <a:noFill/>
          </a:ln>
        </p:spPr>
      </p:pic>
      <p:pic>
        <p:nvPicPr>
          <p:cNvPr id="125" name="Google Shape;286;g33ec78a5c1e_0_116" descr=""/>
          <p:cNvPicPr/>
          <p:nvPr/>
        </p:nvPicPr>
        <p:blipFill>
          <a:blip r:embed="rId2"/>
          <a:stretch/>
        </p:blipFill>
        <p:spPr>
          <a:xfrm>
            <a:off x="1459080" y="1122480"/>
            <a:ext cx="9208080" cy="1075320"/>
          </a:xfrm>
          <a:prstGeom prst="rect">
            <a:avLst/>
          </a:prstGeom>
          <a:ln w="0">
            <a:noFill/>
          </a:ln>
        </p:spPr>
      </p:pic>
      <p:sp>
        <p:nvSpPr>
          <p:cNvPr id="126" name="Google Shape;287;g33ec78a5c1e_0_116"/>
          <p:cNvSpPr/>
          <p:nvPr/>
        </p:nvSpPr>
        <p:spPr>
          <a:xfrm>
            <a:off x="-720" y="442440"/>
            <a:ext cx="12192480" cy="6850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3300" spc="-1" strike="noStrike">
                <a:solidFill>
                  <a:srgbClr val="4472c4"/>
                </a:solidFill>
                <a:latin typeface="Calibri"/>
                <a:ea typeface="Calibri"/>
              </a:rPr>
              <a:t>CHIKUNGUNYA-</a:t>
            </a:r>
            <a:r>
              <a:rPr b="1" lang="pt-BR" sz="3300" spc="-1" strike="noStrike">
                <a:solidFill>
                  <a:srgbClr val="000000"/>
                </a:solidFill>
                <a:latin typeface="Calibri"/>
                <a:ea typeface="Calibri"/>
              </a:rPr>
              <a:t> BRASIL 2025</a:t>
            </a:r>
            <a:endParaRPr b="0" lang="pt-BR" sz="3300" spc="-1" strike="noStrike">
              <a:latin typeface="Arial"/>
            </a:endParaRPr>
          </a:p>
        </p:txBody>
      </p:sp>
      <p:pic>
        <p:nvPicPr>
          <p:cNvPr id="127" name="Google Shape;288;g33ec78a5c1e_0_116" descr=""/>
          <p:cNvPicPr/>
          <p:nvPr/>
        </p:nvPicPr>
        <p:blipFill>
          <a:blip r:embed="rId3"/>
          <a:srcRect l="0" t="5160" r="52315" b="0"/>
          <a:stretch/>
        </p:blipFill>
        <p:spPr>
          <a:xfrm>
            <a:off x="1137600" y="2276280"/>
            <a:ext cx="3954240" cy="4295160"/>
          </a:xfrm>
          <a:prstGeom prst="rect">
            <a:avLst/>
          </a:prstGeom>
          <a:ln w="0">
            <a:noFill/>
          </a:ln>
        </p:spPr>
      </p:pic>
      <p:pic>
        <p:nvPicPr>
          <p:cNvPr id="128" name="Google Shape;289;g33ec78a5c1e_0_116" descr=""/>
          <p:cNvPicPr/>
          <p:nvPr/>
        </p:nvPicPr>
        <p:blipFill>
          <a:blip r:embed="rId4"/>
          <a:stretch/>
        </p:blipFill>
        <p:spPr>
          <a:xfrm>
            <a:off x="6923160" y="2743560"/>
            <a:ext cx="3193200" cy="3500640"/>
          </a:xfrm>
          <a:prstGeom prst="rect">
            <a:avLst/>
          </a:prstGeom>
          <a:ln w="0">
            <a:noFill/>
          </a:ln>
        </p:spPr>
      </p:pic>
      <p:pic>
        <p:nvPicPr>
          <p:cNvPr id="129" name="Google Shape;290;g33ec78a5c1e_0_116" descr=""/>
          <p:cNvPicPr/>
          <p:nvPr/>
        </p:nvPicPr>
        <p:blipFill>
          <a:blip r:embed="rId5"/>
          <a:stretch/>
        </p:blipFill>
        <p:spPr>
          <a:xfrm>
            <a:off x="5005080" y="2295000"/>
            <a:ext cx="6740280" cy="383400"/>
          </a:xfrm>
          <a:prstGeom prst="rect">
            <a:avLst/>
          </a:prstGeom>
          <a:ln w="0">
            <a:noFill/>
          </a:ln>
        </p:spPr>
      </p:pic>
      <p:sp>
        <p:nvSpPr>
          <p:cNvPr id="130" name="Google Shape;291;g33ec78a5c1e_0_116"/>
          <p:cNvSpPr/>
          <p:nvPr/>
        </p:nvSpPr>
        <p:spPr>
          <a:xfrm>
            <a:off x="-123120" y="6584760"/>
            <a:ext cx="7263360" cy="33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000" spc="-1" strike="noStrike" u="sng">
                <a:solidFill>
                  <a:srgbClr val="0563c1"/>
                </a:solidFill>
                <a:uFillTx/>
                <a:latin typeface="Times New Roman"/>
                <a:ea typeface="Times New Roman"/>
                <a:hlinkClick r:id="rId6"/>
              </a:rPr>
              <a:t>https://www.gov.br/saude/pt-br/assuntos/saude-de-a-a-z/a/aedes-aegypti/monitoramento-das-arboviroses</a:t>
            </a:r>
            <a:r>
              <a:rPr b="0" lang="pt-BR" sz="1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Dados autalizados em 07/03/2025</a:t>
            </a:r>
            <a:endParaRPr b="0" lang="pt-BR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296;g33ec78a5c1e_0_131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32" name="Google Shape;297;g33ec78a5c1e_0_131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33" name="Google Shape;298;g33ec78a5c1e_0_131" descr=""/>
          <p:cNvPicPr/>
          <p:nvPr/>
        </p:nvPicPr>
        <p:blipFill>
          <a:blip r:embed="rId1"/>
          <a:stretch/>
        </p:blipFill>
        <p:spPr>
          <a:xfrm>
            <a:off x="-144000" y="87120"/>
            <a:ext cx="12191040" cy="6856920"/>
          </a:xfrm>
          <a:prstGeom prst="rect">
            <a:avLst/>
          </a:prstGeom>
          <a:ln w="0">
            <a:noFill/>
          </a:ln>
        </p:spPr>
      </p:pic>
      <p:sp>
        <p:nvSpPr>
          <p:cNvPr id="134" name="Google Shape;299;g33ec78a5c1e_0_131"/>
          <p:cNvSpPr/>
          <p:nvPr/>
        </p:nvSpPr>
        <p:spPr>
          <a:xfrm>
            <a:off x="-720" y="1122480"/>
            <a:ext cx="12192480" cy="71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3500" spc="-1" strike="noStrike">
                <a:solidFill>
                  <a:srgbClr val="4472c4"/>
                </a:solidFill>
                <a:latin typeface="Calibri"/>
                <a:ea typeface="Calibri"/>
              </a:rPr>
              <a:t>CHIKUNGUNYA- PARANÁ 2023 a 2025</a:t>
            </a:r>
            <a:endParaRPr b="0" lang="pt-BR" sz="3500" spc="-1" strike="noStrike">
              <a:latin typeface="Arial"/>
            </a:endParaRPr>
          </a:p>
        </p:txBody>
      </p:sp>
      <p:grpSp>
        <p:nvGrpSpPr>
          <p:cNvPr id="135" name="Google Shape;300;g33ec78a5c1e_0_131"/>
          <p:cNvGrpSpPr/>
          <p:nvPr/>
        </p:nvGrpSpPr>
        <p:grpSpPr>
          <a:xfrm>
            <a:off x="1295280" y="2033640"/>
            <a:ext cx="9557640" cy="4271400"/>
            <a:chOff x="1295280" y="2033640"/>
            <a:chExt cx="9557640" cy="4271400"/>
          </a:xfrm>
        </p:grpSpPr>
        <p:grpSp>
          <p:nvGrpSpPr>
            <p:cNvPr id="136" name="Google Shape;301;g33ec78a5c1e_0_131"/>
            <p:cNvGrpSpPr/>
            <p:nvPr/>
          </p:nvGrpSpPr>
          <p:grpSpPr>
            <a:xfrm>
              <a:off x="1295280" y="2033640"/>
              <a:ext cx="9557640" cy="4271400"/>
              <a:chOff x="1295280" y="2033640"/>
              <a:chExt cx="9557640" cy="4271400"/>
            </a:xfrm>
          </p:grpSpPr>
          <p:pic>
            <p:nvPicPr>
              <p:cNvPr id="137" name="Google Shape;302;g33ec78a5c1e_0_131" descr=""/>
              <p:cNvPicPr/>
              <p:nvPr/>
            </p:nvPicPr>
            <p:blipFill>
              <a:blip r:embed="rId2"/>
              <a:stretch/>
            </p:blipFill>
            <p:spPr>
              <a:xfrm>
                <a:off x="1295280" y="2033640"/>
                <a:ext cx="9557640" cy="4271400"/>
              </a:xfrm>
              <a:prstGeom prst="rect">
                <a:avLst/>
              </a:prstGeom>
              <a:ln w="0">
                <a:noFill/>
              </a:ln>
            </p:spPr>
          </p:pic>
          <p:sp>
            <p:nvSpPr>
              <p:cNvPr id="138" name="Google Shape;303;g33ec78a5c1e_0_131"/>
              <p:cNvSpPr/>
              <p:nvPr/>
            </p:nvSpPr>
            <p:spPr>
              <a:xfrm>
                <a:off x="8618760" y="2190240"/>
                <a:ext cx="1988640" cy="516240"/>
              </a:xfrm>
              <a:prstGeom prst="rect">
                <a:avLst/>
              </a:prstGeom>
              <a:solidFill>
                <a:schemeClr val="lt1"/>
              </a:solidFill>
              <a:ln w="9525">
                <a:solidFill>
                  <a:srgbClr val="ffffff"/>
                </a:solidFill>
                <a:round/>
              </a:ln>
            </p:spPr>
            <p:style>
              <a:lnRef idx="0"/>
              <a:fillRef idx="0"/>
              <a:effectRef idx="0"/>
              <a:fontRef idx="minor"/>
            </p:style>
          </p:sp>
        </p:grpSp>
        <p:sp>
          <p:nvSpPr>
            <p:cNvPr id="139" name="Google Shape;304;g33ec78a5c1e_0_131"/>
            <p:cNvSpPr/>
            <p:nvPr/>
          </p:nvSpPr>
          <p:spPr>
            <a:xfrm>
              <a:off x="1550520" y="2379600"/>
              <a:ext cx="2263320" cy="3263040"/>
            </a:xfrm>
            <a:prstGeom prst="ellipse">
              <a:avLst/>
            </a:prstGeom>
            <a:noFill/>
            <a:ln w="9525">
              <a:solidFill>
                <a:srgbClr val="000000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140" name="Google Shape;305;g33ec78a5c1e_0_131"/>
            <p:cNvSpPr/>
            <p:nvPr/>
          </p:nvSpPr>
          <p:spPr>
            <a:xfrm>
              <a:off x="1846440" y="2868480"/>
              <a:ext cx="982080" cy="458640"/>
            </a:xfrm>
            <a:prstGeom prst="rect">
              <a:avLst/>
            </a:prstGeom>
            <a:noFill/>
            <a:ln w="0">
              <a:noFill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91440" bIns="91440">
              <a:noAutofit/>
            </a:bodyPr>
            <a:p>
              <a:pPr>
                <a:lnSpc>
                  <a:spcPct val="100000"/>
                </a:lnSpc>
                <a:tabLst>
                  <a:tab algn="l" pos="0"/>
                </a:tabLst>
              </a:pPr>
              <a:r>
                <a:rPr b="0" lang="pt-BR" sz="1900" spc="-1" strike="noStrike">
                  <a:solidFill>
                    <a:srgbClr val="000000"/>
                  </a:solidFill>
                  <a:latin typeface="Times New Roman"/>
                  <a:ea typeface="Times New Roman"/>
                </a:rPr>
                <a:t>2025</a:t>
              </a:r>
              <a:endParaRPr b="0" lang="pt-BR" sz="1900" spc="-1" strike="noStrike">
                <a:latin typeface="Arial"/>
              </a:endParaRPr>
            </a:p>
          </p:txBody>
        </p:sp>
      </p:grpSp>
      <p:sp>
        <p:nvSpPr>
          <p:cNvPr id="141" name="Google Shape;306;g33ec78a5c1e_0_131"/>
          <p:cNvSpPr/>
          <p:nvPr/>
        </p:nvSpPr>
        <p:spPr>
          <a:xfrm>
            <a:off x="-123120" y="6584760"/>
            <a:ext cx="7263360" cy="334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000" spc="-1" strike="noStrike" u="sng">
                <a:solidFill>
                  <a:srgbClr val="0563c1"/>
                </a:solidFill>
                <a:uFillTx/>
                <a:latin typeface="Times New Roman"/>
                <a:ea typeface="Times New Roman"/>
                <a:hlinkClick r:id="rId3"/>
              </a:rPr>
              <a:t>https://www.gov.br/saude/pt-br/assuntos/saude-de-a-a-z/a/aedes-aegypti/monitoramento-das-arboviroses</a:t>
            </a:r>
            <a:r>
              <a:rPr b="0" lang="pt-BR" sz="1000" spc="-1" strike="noStrike">
                <a:solidFill>
                  <a:srgbClr val="000000"/>
                </a:solidFill>
                <a:latin typeface="Times New Roman"/>
                <a:ea typeface="Times New Roman"/>
              </a:rPr>
              <a:t> Dados autalizados em 07/03/2025</a:t>
            </a:r>
            <a:endParaRPr b="0" lang="pt-BR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311;g33ec78a5c1e_0_110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43" name="Google Shape;312;g33ec78a5c1e_0_110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44" name="Google Shape;313;g33ec78a5c1e_0_110" descr=""/>
          <p:cNvPicPr/>
          <p:nvPr/>
        </p:nvPicPr>
        <p:blipFill>
          <a:blip r:embed="rId1"/>
          <a:stretch/>
        </p:blipFill>
        <p:spPr>
          <a:xfrm>
            <a:off x="-67680" y="87120"/>
            <a:ext cx="12191040" cy="6856920"/>
          </a:xfrm>
          <a:prstGeom prst="rect">
            <a:avLst/>
          </a:prstGeom>
          <a:ln w="0">
            <a:noFill/>
          </a:ln>
        </p:spPr>
      </p:pic>
      <p:pic>
        <p:nvPicPr>
          <p:cNvPr id="145" name="Google Shape;314;g33ec78a5c1e_0_110" descr=""/>
          <p:cNvPicPr/>
          <p:nvPr/>
        </p:nvPicPr>
        <p:blipFill>
          <a:blip r:embed="rId2"/>
          <a:stretch/>
        </p:blipFill>
        <p:spPr>
          <a:xfrm>
            <a:off x="145440" y="2348280"/>
            <a:ext cx="5744520" cy="3552840"/>
          </a:xfrm>
          <a:prstGeom prst="rect">
            <a:avLst/>
          </a:prstGeom>
          <a:ln w="0">
            <a:noFill/>
          </a:ln>
        </p:spPr>
      </p:pic>
      <p:pic>
        <p:nvPicPr>
          <p:cNvPr id="146" name="Google Shape;315;g33ec78a5c1e_0_110" descr=""/>
          <p:cNvPicPr/>
          <p:nvPr/>
        </p:nvPicPr>
        <p:blipFill>
          <a:blip r:embed="rId3"/>
          <a:stretch/>
        </p:blipFill>
        <p:spPr>
          <a:xfrm>
            <a:off x="6253920" y="2330640"/>
            <a:ext cx="5781600" cy="3552840"/>
          </a:xfrm>
          <a:prstGeom prst="rect">
            <a:avLst/>
          </a:prstGeom>
          <a:ln w="0">
            <a:noFill/>
          </a:ln>
        </p:spPr>
      </p:pic>
      <p:sp>
        <p:nvSpPr>
          <p:cNvPr id="147" name="Google Shape;316;g33ec78a5c1e_0_110"/>
          <p:cNvSpPr/>
          <p:nvPr/>
        </p:nvSpPr>
        <p:spPr>
          <a:xfrm>
            <a:off x="-76320" y="1295280"/>
            <a:ext cx="12192480" cy="71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3500" spc="-1" strike="noStrike">
                <a:solidFill>
                  <a:srgbClr val="4472c4"/>
                </a:solidFill>
                <a:latin typeface="Calibri"/>
                <a:ea typeface="Calibri"/>
              </a:rPr>
              <a:t>CHIKUNGUNYA- PARANÁ 2025 (SE 01-10)</a:t>
            </a:r>
            <a:endParaRPr b="0" lang="pt-BR" sz="3500" spc="-1" strike="noStrike">
              <a:latin typeface="Arial"/>
            </a:endParaRPr>
          </a:p>
        </p:txBody>
      </p:sp>
      <p:sp>
        <p:nvSpPr>
          <p:cNvPr id="148" name="Google Shape;317;g33ec78a5c1e_0_110"/>
          <p:cNvSpPr/>
          <p:nvPr/>
        </p:nvSpPr>
        <p:spPr>
          <a:xfrm>
            <a:off x="9499680" y="3047040"/>
            <a:ext cx="2577960" cy="10479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2100" spc="-1" strike="noStrike">
                <a:solidFill>
                  <a:srgbClr val="4472c4"/>
                </a:solidFill>
                <a:latin typeface="Calibri"/>
                <a:ea typeface="Calibri"/>
              </a:rPr>
              <a:t>17 municípios com casos autóctones de Chikungunya</a:t>
            </a:r>
            <a:endParaRPr b="0" lang="pt-BR" sz="2100" spc="-1" strike="noStrike">
              <a:latin typeface="Arial"/>
            </a:endParaRPr>
          </a:p>
        </p:txBody>
      </p:sp>
      <p:sp>
        <p:nvSpPr>
          <p:cNvPr id="149" name="Google Shape;318;g33ec78a5c1e_0_110"/>
          <p:cNvSpPr/>
          <p:nvPr/>
        </p:nvSpPr>
        <p:spPr>
          <a:xfrm>
            <a:off x="79920" y="6260040"/>
            <a:ext cx="4464720" cy="338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200" spc="-1" strike="noStrike">
                <a:solidFill>
                  <a:srgbClr val="4472c4"/>
                </a:solidFill>
                <a:latin typeface="Calibri"/>
                <a:ea typeface="Calibri"/>
              </a:rPr>
              <a:t>Sinan - 2025 (SE 1- 10)</a:t>
            </a:r>
            <a:endParaRPr b="0" lang="pt-BR" sz="12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343;g33ec78a5c1e_0_166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1" name="Google Shape;344;g33ec78a5c1e_0_166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2" name="Google Shape;345;g33ec78a5c1e_0_166" descr=""/>
          <p:cNvPicPr/>
          <p:nvPr/>
        </p:nvPicPr>
        <p:blipFill>
          <a:blip r:embed="rId1"/>
          <a:stretch/>
        </p:blipFill>
        <p:spPr>
          <a:xfrm>
            <a:off x="-67680" y="77040"/>
            <a:ext cx="12191040" cy="6856920"/>
          </a:xfrm>
          <a:prstGeom prst="rect">
            <a:avLst/>
          </a:prstGeom>
          <a:ln w="0">
            <a:noFill/>
          </a:ln>
        </p:spPr>
      </p:pic>
      <p:pic>
        <p:nvPicPr>
          <p:cNvPr id="153" name="Google Shape;346;g33ec78a5c1e_0_166" descr=""/>
          <p:cNvPicPr/>
          <p:nvPr/>
        </p:nvPicPr>
        <p:blipFill>
          <a:blip r:embed="rId2"/>
          <a:stretch/>
        </p:blipFill>
        <p:spPr>
          <a:xfrm>
            <a:off x="2899800" y="1935000"/>
            <a:ext cx="7039440" cy="4056840"/>
          </a:xfrm>
          <a:prstGeom prst="rect">
            <a:avLst/>
          </a:prstGeom>
          <a:ln w="0">
            <a:noFill/>
          </a:ln>
        </p:spPr>
      </p:pic>
      <p:sp>
        <p:nvSpPr>
          <p:cNvPr id="154" name="Google Shape;347;g33ec78a5c1e_0_166"/>
          <p:cNvSpPr/>
          <p:nvPr/>
        </p:nvSpPr>
        <p:spPr>
          <a:xfrm>
            <a:off x="0" y="1186200"/>
            <a:ext cx="12123000" cy="5972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4472c4"/>
                </a:solidFill>
                <a:latin typeface="Calibri"/>
                <a:ea typeface="Calibri"/>
              </a:rPr>
              <a:t>DISTRIBUIÇÃO DE CHIKUNGUNYA NO PARANÁ -  2025 (SE 01 A 10)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155" name="Google Shape;348;g33ec78a5c1e_0_166"/>
          <p:cNvSpPr/>
          <p:nvPr/>
        </p:nvSpPr>
        <p:spPr>
          <a:xfrm>
            <a:off x="180720" y="6312600"/>
            <a:ext cx="380520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100" spc="-1" strike="noStrike">
                <a:solidFill>
                  <a:srgbClr val="4472c4"/>
                </a:solidFill>
                <a:latin typeface="Calibri"/>
                <a:ea typeface="Calibri"/>
              </a:rPr>
              <a:t>Fonte: Informe Epidemiológico SESA-Pr nº 6 - 2025</a:t>
            </a:r>
            <a:endParaRPr b="0" lang="pt-BR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323;g33ec78a5c1e_0_150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57" name="Google Shape;324;g33ec78a5c1e_0_150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58" name="Google Shape;325;g33ec78a5c1e_0_150" descr=""/>
          <p:cNvPicPr/>
          <p:nvPr/>
        </p:nvPicPr>
        <p:blipFill>
          <a:blip r:embed="rId1"/>
          <a:stretch/>
        </p:blipFill>
        <p:spPr>
          <a:xfrm>
            <a:off x="0" y="57240"/>
            <a:ext cx="12191040" cy="6856920"/>
          </a:xfrm>
          <a:prstGeom prst="rect">
            <a:avLst/>
          </a:prstGeom>
          <a:ln w="0">
            <a:noFill/>
          </a:ln>
        </p:spPr>
      </p:pic>
      <p:sp>
        <p:nvSpPr>
          <p:cNvPr id="159" name="Google Shape;326;g33ec78a5c1e_0_150"/>
          <p:cNvSpPr/>
          <p:nvPr/>
        </p:nvSpPr>
        <p:spPr>
          <a:xfrm>
            <a:off x="83880" y="945000"/>
            <a:ext cx="12192480" cy="1249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3500" spc="-1" strike="noStrike">
                <a:solidFill>
                  <a:srgbClr val="4472c4"/>
                </a:solidFill>
                <a:latin typeface="Calibri"/>
                <a:ea typeface="Calibri"/>
              </a:rPr>
              <a:t>CHIKUNGUNYA- PARANÁ 2025</a:t>
            </a:r>
            <a:endParaRPr b="0" lang="pt-BR" sz="35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3500" spc="-1" strike="noStrike">
                <a:solidFill>
                  <a:srgbClr val="4472c4"/>
                </a:solidFill>
                <a:latin typeface="Calibri"/>
                <a:ea typeface="Calibri"/>
              </a:rPr>
              <a:t>SÉRIE HISTÓRICA</a:t>
            </a:r>
            <a:endParaRPr b="0" lang="pt-BR" sz="3500" spc="-1" strike="noStrike">
              <a:latin typeface="Arial"/>
            </a:endParaRPr>
          </a:p>
        </p:txBody>
      </p:sp>
      <p:pic>
        <p:nvPicPr>
          <p:cNvPr id="160" name="Google Shape;327;g33ec78a5c1e_0_150" descr=""/>
          <p:cNvPicPr/>
          <p:nvPr/>
        </p:nvPicPr>
        <p:blipFill>
          <a:blip r:embed="rId2"/>
          <a:stretch/>
        </p:blipFill>
        <p:spPr>
          <a:xfrm>
            <a:off x="821520" y="2382120"/>
            <a:ext cx="10720080" cy="3407760"/>
          </a:xfrm>
          <a:prstGeom prst="rect">
            <a:avLst/>
          </a:prstGeom>
          <a:ln w="0">
            <a:noFill/>
          </a:ln>
        </p:spPr>
      </p:pic>
      <p:sp>
        <p:nvSpPr>
          <p:cNvPr id="161" name="Google Shape;328;g33ec78a5c1e_0_150"/>
          <p:cNvSpPr/>
          <p:nvPr/>
        </p:nvSpPr>
        <p:spPr>
          <a:xfrm>
            <a:off x="180720" y="6312600"/>
            <a:ext cx="380520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100" spc="-1" strike="noStrike">
                <a:solidFill>
                  <a:srgbClr val="4472c4"/>
                </a:solidFill>
                <a:latin typeface="Calibri"/>
                <a:ea typeface="Calibri"/>
              </a:rPr>
              <a:t>Fonte: Informe Epidemiológico SESA-Pr nº 6 - 2025</a:t>
            </a:r>
            <a:endParaRPr b="0" lang="pt-BR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333;g33ec78a5c1e_0_144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3" name="Google Shape;334;g33ec78a5c1e_0_144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64" name="Google Shape;335;g33ec78a5c1e_0_144" descr=""/>
          <p:cNvPicPr/>
          <p:nvPr/>
        </p:nvPicPr>
        <p:blipFill>
          <a:blip r:embed="rId1"/>
          <a:stretch/>
        </p:blipFill>
        <p:spPr>
          <a:xfrm>
            <a:off x="-67680" y="87120"/>
            <a:ext cx="12191040" cy="6856920"/>
          </a:xfrm>
          <a:prstGeom prst="rect">
            <a:avLst/>
          </a:prstGeom>
          <a:ln w="0">
            <a:noFill/>
          </a:ln>
        </p:spPr>
      </p:pic>
      <p:pic>
        <p:nvPicPr>
          <p:cNvPr id="165" name="Google Shape;336;g33ec78a5c1e_0_144" descr=""/>
          <p:cNvPicPr/>
          <p:nvPr/>
        </p:nvPicPr>
        <p:blipFill>
          <a:blip r:embed="rId2"/>
          <a:stretch/>
        </p:blipFill>
        <p:spPr>
          <a:xfrm>
            <a:off x="1085760" y="2292120"/>
            <a:ext cx="9089640" cy="3612600"/>
          </a:xfrm>
          <a:prstGeom prst="rect">
            <a:avLst/>
          </a:prstGeom>
          <a:ln w="0">
            <a:noFill/>
          </a:ln>
        </p:spPr>
      </p:pic>
      <p:sp>
        <p:nvSpPr>
          <p:cNvPr id="166" name="Google Shape;337;g33ec78a5c1e_0_144"/>
          <p:cNvSpPr/>
          <p:nvPr/>
        </p:nvSpPr>
        <p:spPr>
          <a:xfrm>
            <a:off x="0" y="1066680"/>
            <a:ext cx="12192480" cy="7160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3500" spc="-1" strike="noStrike">
                <a:solidFill>
                  <a:srgbClr val="4472c4"/>
                </a:solidFill>
                <a:latin typeface="Calibri"/>
                <a:ea typeface="Calibri"/>
              </a:rPr>
              <a:t>CHIKUNGUNYA- PARANÁ 2025 (SE 01-10)</a:t>
            </a:r>
            <a:endParaRPr b="0" lang="pt-BR" sz="3500" spc="-1" strike="noStrike">
              <a:latin typeface="Arial"/>
            </a:endParaRPr>
          </a:p>
        </p:txBody>
      </p:sp>
      <p:sp>
        <p:nvSpPr>
          <p:cNvPr id="167" name="Google Shape;338;g33ec78a5c1e_0_144"/>
          <p:cNvSpPr/>
          <p:nvPr/>
        </p:nvSpPr>
        <p:spPr>
          <a:xfrm>
            <a:off x="180720" y="6312600"/>
            <a:ext cx="380520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100" spc="-1" strike="noStrike">
                <a:solidFill>
                  <a:srgbClr val="4472c4"/>
                </a:solidFill>
                <a:latin typeface="Calibri"/>
                <a:ea typeface="Calibri"/>
              </a:rPr>
              <a:t>Fonte: Informe Epidemiológico SESA-Pr nº 6 - 2025</a:t>
            </a:r>
            <a:endParaRPr b="0" lang="pt-BR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110;g2e3f74fc241_0_24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" name="Google Shape;111;g2e3f74fc241_0_24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4" name="Google Shape;112;g2e3f74fc241_0_24" descr=""/>
          <p:cNvPicPr/>
          <p:nvPr/>
        </p:nvPicPr>
        <p:blipFill>
          <a:blip r:embed="rId1"/>
          <a:stretch/>
        </p:blipFill>
        <p:spPr>
          <a:xfrm>
            <a:off x="40320" y="-20880"/>
            <a:ext cx="12191040" cy="6856920"/>
          </a:xfrm>
          <a:prstGeom prst="rect">
            <a:avLst/>
          </a:prstGeom>
          <a:ln w="0">
            <a:noFill/>
          </a:ln>
        </p:spPr>
      </p:pic>
      <p:grpSp>
        <p:nvGrpSpPr>
          <p:cNvPr id="45" name="Google Shape;113;g2e3f74fc241_0_24"/>
          <p:cNvGrpSpPr/>
          <p:nvPr/>
        </p:nvGrpSpPr>
        <p:grpSpPr>
          <a:xfrm>
            <a:off x="1028880" y="1909800"/>
            <a:ext cx="10224000" cy="4104360"/>
            <a:chOff x="1028880" y="1909800"/>
            <a:chExt cx="10224000" cy="4104360"/>
          </a:xfrm>
        </p:grpSpPr>
        <p:pic>
          <p:nvPicPr>
            <p:cNvPr id="46" name="Google Shape;114;g2e3f74fc241_0_24" descr=""/>
            <p:cNvPicPr/>
            <p:nvPr/>
          </p:nvPicPr>
          <p:blipFill>
            <a:blip r:embed="rId2"/>
            <a:stretch/>
          </p:blipFill>
          <p:spPr>
            <a:xfrm>
              <a:off x="1028880" y="1909800"/>
              <a:ext cx="10133640" cy="410436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47" name="Google Shape;115;g2e3f74fc241_0_24"/>
            <p:cNvSpPr/>
            <p:nvPr/>
          </p:nvSpPr>
          <p:spPr>
            <a:xfrm>
              <a:off x="9170640" y="1923840"/>
              <a:ext cx="2082240" cy="537120"/>
            </a:xfrm>
            <a:prstGeom prst="rect">
              <a:avLst/>
            </a:prstGeom>
            <a:solidFill>
              <a:schemeClr val="lt1"/>
            </a:solidFill>
            <a:ln w="9525">
              <a:solidFill>
                <a:srgbClr val="fffff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48" name="Google Shape;116;g2e3f74fc241_0_24"/>
          <p:cNvSpPr/>
          <p:nvPr/>
        </p:nvSpPr>
        <p:spPr>
          <a:xfrm>
            <a:off x="149400" y="6439320"/>
            <a:ext cx="6727320" cy="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800" spc="-1" strike="noStrike">
                <a:solidFill>
                  <a:srgbClr val="000000"/>
                </a:solidFill>
                <a:latin typeface="Arial"/>
                <a:ea typeface="Arial"/>
              </a:rPr>
              <a:t>Fonte: </a:t>
            </a:r>
            <a:r>
              <a:rPr b="0" lang="pt-BR" sz="800" spc="-1" strike="noStrike" u="sng">
                <a:solidFill>
                  <a:srgbClr val="0563c1"/>
                </a:solidFill>
                <a:uFillTx/>
                <a:latin typeface="Arial"/>
                <a:ea typeface="Arial"/>
                <a:hlinkClick r:id="rId3"/>
              </a:rPr>
              <a:t>https://www.gov.br/saude/pt-br/assuntos/saude-de-a-a-z/a/aedes-aegypti/monitoramento-das-arboviroses</a:t>
            </a:r>
            <a:r>
              <a:rPr b="0" lang="pt-BR" sz="800" spc="-1" strike="noStrike">
                <a:solidFill>
                  <a:srgbClr val="000000"/>
                </a:solidFill>
                <a:latin typeface="Arial"/>
                <a:ea typeface="Arial"/>
              </a:rPr>
              <a:t>. Acesso em 10/03/2025</a:t>
            </a:r>
            <a:endParaRPr b="0" lang="pt-BR" sz="800" spc="-1" strike="noStrike">
              <a:latin typeface="Arial"/>
            </a:endParaRPr>
          </a:p>
        </p:txBody>
      </p:sp>
      <p:sp>
        <p:nvSpPr>
          <p:cNvPr id="49" name="Google Shape;117;g2e3f74fc241_0_24"/>
          <p:cNvSpPr/>
          <p:nvPr/>
        </p:nvSpPr>
        <p:spPr>
          <a:xfrm>
            <a:off x="79920" y="1122480"/>
            <a:ext cx="11950560" cy="78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3d85c6"/>
                </a:solidFill>
                <a:latin typeface="Calibri"/>
                <a:ea typeface="Calibri"/>
              </a:rPr>
              <a:t>CENÁRIO EPIDEMIOLÓGICO DA DENGUE - BRASIL 2025</a:t>
            </a: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pt-BR" sz="2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485;g33f1213df88_0_19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9" name="Google Shape;486;g33f1213df88_0_19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70" name="Google Shape;487;g33f1213df88_0_19" descr=""/>
          <p:cNvPicPr/>
          <p:nvPr/>
        </p:nvPicPr>
        <p:blipFill>
          <a:blip r:embed="rId1"/>
          <a:stretch/>
        </p:blipFill>
        <p:spPr>
          <a:xfrm>
            <a:off x="0" y="0"/>
            <a:ext cx="12191040" cy="685692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122;g2e3f74fc241_0_37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" name="Google Shape;123;g2e3f74fc241_0_37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2" name="Google Shape;124;g2e3f74fc241_0_37" descr=""/>
          <p:cNvPicPr/>
          <p:nvPr/>
        </p:nvPicPr>
        <p:blipFill>
          <a:blip r:embed="rId1"/>
          <a:stretch/>
        </p:blipFill>
        <p:spPr>
          <a:xfrm>
            <a:off x="8280" y="10800"/>
            <a:ext cx="12191040" cy="6856920"/>
          </a:xfrm>
          <a:prstGeom prst="rect">
            <a:avLst/>
          </a:prstGeom>
          <a:ln w="0">
            <a:noFill/>
          </a:ln>
        </p:spPr>
      </p:pic>
      <p:pic>
        <p:nvPicPr>
          <p:cNvPr id="53" name="Google Shape;125;g2e3f74fc241_0_37" descr=""/>
          <p:cNvPicPr/>
          <p:nvPr/>
        </p:nvPicPr>
        <p:blipFill>
          <a:blip r:embed="rId2"/>
          <a:stretch/>
        </p:blipFill>
        <p:spPr>
          <a:xfrm>
            <a:off x="2282760" y="1799280"/>
            <a:ext cx="7200720" cy="4252680"/>
          </a:xfrm>
          <a:prstGeom prst="rect">
            <a:avLst/>
          </a:prstGeom>
          <a:ln w="0">
            <a:noFill/>
          </a:ln>
        </p:spPr>
      </p:pic>
      <p:sp>
        <p:nvSpPr>
          <p:cNvPr id="54" name="Google Shape;126;g2e3f74fc241_0_37"/>
          <p:cNvSpPr/>
          <p:nvPr/>
        </p:nvSpPr>
        <p:spPr>
          <a:xfrm>
            <a:off x="49680" y="1015920"/>
            <a:ext cx="12090240" cy="5976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600" spc="-1" strike="noStrike">
                <a:solidFill>
                  <a:srgbClr val="3d85c6"/>
                </a:solidFill>
                <a:latin typeface="Calibri"/>
                <a:ea typeface="Calibri"/>
              </a:rPr>
              <a:t>COEFICIENTE DE INCIDÊNCIA DOS CASOS PROVÁVEIS, POR 100 MIL HABITANTES, 2025</a:t>
            </a:r>
            <a:endParaRPr b="0" lang="pt-BR" sz="2600" spc="-1" strike="noStrike">
              <a:latin typeface="Arial"/>
            </a:endParaRPr>
          </a:p>
        </p:txBody>
      </p:sp>
      <p:sp>
        <p:nvSpPr>
          <p:cNvPr id="55" name="Google Shape;127;g2e3f74fc241_0_37"/>
          <p:cNvSpPr/>
          <p:nvPr/>
        </p:nvSpPr>
        <p:spPr>
          <a:xfrm>
            <a:off x="149400" y="6439320"/>
            <a:ext cx="6727320" cy="304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800" spc="-1" strike="noStrike">
                <a:solidFill>
                  <a:srgbClr val="000000"/>
                </a:solidFill>
                <a:latin typeface="Arial"/>
                <a:ea typeface="Arial"/>
              </a:rPr>
              <a:t>Fonte: </a:t>
            </a:r>
            <a:r>
              <a:rPr b="0" lang="pt-BR" sz="800" spc="-1" strike="noStrike" u="sng">
                <a:solidFill>
                  <a:srgbClr val="0563c1"/>
                </a:solidFill>
                <a:uFillTx/>
                <a:latin typeface="Arial"/>
                <a:ea typeface="Arial"/>
                <a:hlinkClick r:id="rId3"/>
              </a:rPr>
              <a:t>https://www.gov.br/saude/pt-br/assuntos/saude-de-a-a-z/a/aedes-aegypti/monitoramento-das-arboviroses</a:t>
            </a:r>
            <a:r>
              <a:rPr b="0" lang="pt-BR" sz="800" spc="-1" strike="noStrike">
                <a:solidFill>
                  <a:srgbClr val="000000"/>
                </a:solidFill>
                <a:latin typeface="Arial"/>
                <a:ea typeface="Arial"/>
              </a:rPr>
              <a:t>. Acesso em 10/03/2025</a:t>
            </a:r>
            <a:endParaRPr b="0" lang="pt-BR" sz="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132;g33ec78a5c1e_0_10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7" name="Google Shape;133;g33ec78a5c1e_0_10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8" name="Google Shape;134;g33ec78a5c1e_0_10" descr=""/>
          <p:cNvPicPr/>
          <p:nvPr/>
        </p:nvPicPr>
        <p:blipFill>
          <a:blip r:embed="rId1"/>
          <a:stretch/>
        </p:blipFill>
        <p:spPr>
          <a:xfrm>
            <a:off x="-67680" y="87120"/>
            <a:ext cx="12191040" cy="6856920"/>
          </a:xfrm>
          <a:prstGeom prst="rect">
            <a:avLst/>
          </a:prstGeom>
          <a:ln w="0">
            <a:noFill/>
          </a:ln>
        </p:spPr>
      </p:pic>
      <p:sp>
        <p:nvSpPr>
          <p:cNvPr id="59" name="Google Shape;135;g33ec78a5c1e_0_10"/>
          <p:cNvSpPr/>
          <p:nvPr/>
        </p:nvSpPr>
        <p:spPr>
          <a:xfrm>
            <a:off x="-67680" y="1197720"/>
            <a:ext cx="12148200" cy="78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700" spc="-1" strike="noStrike">
                <a:solidFill>
                  <a:srgbClr val="3d85c6"/>
                </a:solidFill>
                <a:latin typeface="Calibri"/>
                <a:ea typeface="Calibri"/>
              </a:rPr>
              <a:t>CENÁRIO EPIDEMIOLÓGICO DA DENGUE - PARANÁ 2025</a:t>
            </a:r>
            <a:endParaRPr b="0" lang="pt-BR" sz="27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endParaRPr b="0" lang="pt-BR" sz="2700" spc="-1" strike="noStrike">
              <a:latin typeface="Arial"/>
            </a:endParaRPr>
          </a:p>
        </p:txBody>
      </p:sp>
      <p:grpSp>
        <p:nvGrpSpPr>
          <p:cNvPr id="60" name="Google Shape;136;g33ec78a5c1e_0_10"/>
          <p:cNvGrpSpPr/>
          <p:nvPr/>
        </p:nvGrpSpPr>
        <p:grpSpPr>
          <a:xfrm>
            <a:off x="674280" y="2319840"/>
            <a:ext cx="10604880" cy="3732840"/>
            <a:chOff x="674280" y="2319840"/>
            <a:chExt cx="10604880" cy="3732840"/>
          </a:xfrm>
        </p:grpSpPr>
        <p:pic>
          <p:nvPicPr>
            <p:cNvPr id="61" name="Google Shape;137;g33ec78a5c1e_0_10" descr=""/>
            <p:cNvPicPr/>
            <p:nvPr/>
          </p:nvPicPr>
          <p:blipFill>
            <a:blip r:embed="rId2"/>
            <a:stretch/>
          </p:blipFill>
          <p:spPr>
            <a:xfrm>
              <a:off x="674280" y="2319840"/>
              <a:ext cx="10604880" cy="373284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62" name="Google Shape;138;g33ec78a5c1e_0_10"/>
            <p:cNvSpPr/>
            <p:nvPr/>
          </p:nvSpPr>
          <p:spPr>
            <a:xfrm>
              <a:off x="9077760" y="2369520"/>
              <a:ext cx="2103120" cy="437400"/>
            </a:xfrm>
            <a:prstGeom prst="rect">
              <a:avLst/>
            </a:prstGeom>
            <a:solidFill>
              <a:schemeClr val="lt1"/>
            </a:solidFill>
            <a:ln w="9525">
              <a:solidFill>
                <a:srgbClr val="ffffff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  <p:sp>
        <p:nvSpPr>
          <p:cNvPr id="63" name="Google Shape;139;g33ec78a5c1e_0_10"/>
          <p:cNvSpPr/>
          <p:nvPr/>
        </p:nvSpPr>
        <p:spPr>
          <a:xfrm>
            <a:off x="637920" y="6160320"/>
            <a:ext cx="614916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000" spc="-1" strike="noStrike">
                <a:solidFill>
                  <a:srgbClr val="000000"/>
                </a:solidFill>
                <a:latin typeface="Calibri"/>
                <a:ea typeface="Calibri"/>
              </a:rPr>
              <a:t>Fonte: </a:t>
            </a:r>
            <a:r>
              <a:rPr b="0" lang="pt-BR" sz="1000" spc="-1" strike="noStrike" u="sng">
                <a:solidFill>
                  <a:srgbClr val="0563c1"/>
                </a:solidFill>
                <a:uFillTx/>
                <a:latin typeface="Calibri"/>
                <a:ea typeface="Calibri"/>
                <a:hlinkClick r:id="rId3"/>
              </a:rPr>
              <a:t>https://www.gov.br/saude/pt-br/assuntos/saude-de-a-a-z/a/aedes-aegypti/monitoramento-das-arboviroses</a:t>
            </a:r>
            <a:endParaRPr b="0" lang="pt-BR" sz="1000" spc="-1" strike="noStrike">
              <a:latin typeface="Arial"/>
            </a:endParaRPr>
          </a:p>
          <a:p>
            <a:pPr>
              <a:lnSpc>
                <a:spcPct val="100000"/>
              </a:lnSpc>
              <a:tabLst>
                <a:tab algn="l" pos="0"/>
              </a:tabLst>
            </a:pPr>
            <a:endParaRPr b="0" lang="pt-BR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144;g33ec78a5c1e_0_18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5" name="Google Shape;145;g33ec78a5c1e_0_0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66" name="Google Shape;146;g33ec78a5c1e_0_0" descr=""/>
          <p:cNvPicPr/>
          <p:nvPr/>
        </p:nvPicPr>
        <p:blipFill>
          <a:blip r:embed="rId1"/>
          <a:stretch/>
        </p:blipFill>
        <p:spPr>
          <a:xfrm>
            <a:off x="45360" y="-12240"/>
            <a:ext cx="12191040" cy="6856920"/>
          </a:xfrm>
          <a:prstGeom prst="rect">
            <a:avLst/>
          </a:prstGeom>
          <a:ln w="0">
            <a:noFill/>
          </a:ln>
        </p:spPr>
      </p:pic>
      <p:sp>
        <p:nvSpPr>
          <p:cNvPr id="67" name="Google Shape;147;g33ec78a5c1e_0_0"/>
          <p:cNvSpPr/>
          <p:nvPr/>
        </p:nvSpPr>
        <p:spPr>
          <a:xfrm>
            <a:off x="-720" y="1122480"/>
            <a:ext cx="12192480" cy="78048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3d85c6"/>
                </a:solidFill>
                <a:latin typeface="Calibri"/>
                <a:ea typeface="Calibri"/>
              </a:rPr>
              <a:t>CENÁRIO EPIDEMIOLÓGICO DA DENGUE PR - 2025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68" name="Google Shape;149;g33ec78a5c1e_0_0"/>
          <p:cNvSpPr/>
          <p:nvPr/>
        </p:nvSpPr>
        <p:spPr>
          <a:xfrm>
            <a:off x="180720" y="6312600"/>
            <a:ext cx="380520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100" spc="-1" strike="noStrike">
                <a:solidFill>
                  <a:srgbClr val="4472c4"/>
                </a:solidFill>
                <a:latin typeface="Calibri"/>
                <a:ea typeface="Calibri"/>
              </a:rPr>
              <a:t>Fonte: Informe Epidemiológico SESA-Pr nº 6 - 2025</a:t>
            </a:r>
            <a:endParaRPr b="0" lang="pt-BR" sz="1100" spc="-1" strike="noStrike">
              <a:latin typeface="Arial"/>
            </a:endParaRPr>
          </a:p>
        </p:txBody>
      </p:sp>
      <p:pic>
        <p:nvPicPr>
          <p:cNvPr id="69" name="" descr=""/>
          <p:cNvPicPr/>
          <p:nvPr/>
        </p:nvPicPr>
        <p:blipFill>
          <a:blip r:embed="rId2"/>
          <a:stretch/>
        </p:blipFill>
        <p:spPr>
          <a:xfrm>
            <a:off x="1296000" y="1773360"/>
            <a:ext cx="9534960" cy="3986280"/>
          </a:xfrm>
          <a:prstGeom prst="rect">
            <a:avLst/>
          </a:prstGeom>
          <a:ln w="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154;g2e3f74fc241_0_43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1" name="Google Shape;155;g2e3f74fc241_0_43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2" name="Google Shape;156;g2e3f74fc241_0_43" descr=""/>
          <p:cNvPicPr/>
          <p:nvPr/>
        </p:nvPicPr>
        <p:blipFill>
          <a:blip r:embed="rId1"/>
          <a:stretch/>
        </p:blipFill>
        <p:spPr>
          <a:xfrm>
            <a:off x="-67680" y="87120"/>
            <a:ext cx="12191040" cy="6856920"/>
          </a:xfrm>
          <a:prstGeom prst="rect">
            <a:avLst/>
          </a:prstGeom>
          <a:ln w="0">
            <a:noFill/>
          </a:ln>
        </p:spPr>
      </p:pic>
      <p:sp>
        <p:nvSpPr>
          <p:cNvPr id="73" name="Google Shape;157;g2e3f74fc241_0_43"/>
          <p:cNvSpPr/>
          <p:nvPr/>
        </p:nvSpPr>
        <p:spPr>
          <a:xfrm>
            <a:off x="720" y="1513440"/>
            <a:ext cx="12191040" cy="7887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3d85c6"/>
                </a:solidFill>
                <a:latin typeface="Calibri"/>
                <a:ea typeface="Calibri"/>
              </a:rPr>
              <a:t>CENÁRIO EPIDEMIOLÓGICO DA DENGUE - PARANÁ SÉRIE - HISTÓRICA </a:t>
            </a:r>
            <a:endParaRPr b="0" lang="pt-BR" sz="2800" spc="-1" strike="noStrike">
              <a:latin typeface="Arial"/>
            </a:endParaRPr>
          </a:p>
        </p:txBody>
      </p:sp>
      <p:pic>
        <p:nvPicPr>
          <p:cNvPr id="74" name="Google Shape;158;g2e3f74fc241_0_43" descr=""/>
          <p:cNvPicPr/>
          <p:nvPr/>
        </p:nvPicPr>
        <p:blipFill>
          <a:blip r:embed="rId2"/>
          <a:stretch/>
        </p:blipFill>
        <p:spPr>
          <a:xfrm>
            <a:off x="1206000" y="2303280"/>
            <a:ext cx="8541360" cy="3643560"/>
          </a:xfrm>
          <a:prstGeom prst="rect">
            <a:avLst/>
          </a:prstGeom>
          <a:ln w="0">
            <a:noFill/>
          </a:ln>
        </p:spPr>
      </p:pic>
      <p:sp>
        <p:nvSpPr>
          <p:cNvPr id="75" name="Google Shape;159;g2e3f74fc241_0_43"/>
          <p:cNvSpPr/>
          <p:nvPr/>
        </p:nvSpPr>
        <p:spPr>
          <a:xfrm>
            <a:off x="180720" y="6312600"/>
            <a:ext cx="380520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100" spc="-1" strike="noStrike">
                <a:solidFill>
                  <a:srgbClr val="4472c4"/>
                </a:solidFill>
                <a:latin typeface="Calibri"/>
                <a:ea typeface="Calibri"/>
              </a:rPr>
              <a:t>Fonte: SESA - 2025</a:t>
            </a:r>
            <a:endParaRPr b="0" lang="pt-BR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164;g33ec78a5c1e_0_41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77" name="Google Shape;165;g33ec78a5c1e_0_41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78" name="Google Shape;166;g33ec78a5c1e_0_41" descr=""/>
          <p:cNvPicPr/>
          <p:nvPr/>
        </p:nvPicPr>
        <p:blipFill>
          <a:blip r:embed="rId1"/>
          <a:stretch/>
        </p:blipFill>
        <p:spPr>
          <a:xfrm>
            <a:off x="40320" y="-20880"/>
            <a:ext cx="12191040" cy="6856920"/>
          </a:xfrm>
          <a:prstGeom prst="rect">
            <a:avLst/>
          </a:prstGeom>
          <a:ln w="0">
            <a:noFill/>
          </a:ln>
        </p:spPr>
      </p:pic>
      <p:sp>
        <p:nvSpPr>
          <p:cNvPr id="79" name="Google Shape;167;g33ec78a5c1e_0_41"/>
          <p:cNvSpPr/>
          <p:nvPr/>
        </p:nvSpPr>
        <p:spPr>
          <a:xfrm>
            <a:off x="38520" y="1200240"/>
            <a:ext cx="12031920" cy="11232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ctr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3d85c6"/>
                </a:solidFill>
                <a:latin typeface="Calibri"/>
                <a:ea typeface="Calibri"/>
              </a:rPr>
              <a:t>QUADRO COMPARATIVO ENTRE O PERÍODO ATUAL </a:t>
            </a:r>
            <a:br/>
            <a:r>
              <a:rPr b="1" lang="pt-BR" sz="2800" spc="-1" strike="noStrike">
                <a:solidFill>
                  <a:srgbClr val="3d85c6"/>
                </a:solidFill>
                <a:latin typeface="Calibri"/>
                <a:ea typeface="Calibri"/>
              </a:rPr>
              <a:t>E CINCO PERÍODOS ANTERIORES - PR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80" name="Google Shape;168;g33ec78a5c1e_0_41"/>
          <p:cNvSpPr/>
          <p:nvPr/>
        </p:nvSpPr>
        <p:spPr>
          <a:xfrm>
            <a:off x="180720" y="6312600"/>
            <a:ext cx="380520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100" spc="-1" strike="noStrike">
                <a:solidFill>
                  <a:srgbClr val="4472c4"/>
                </a:solidFill>
                <a:latin typeface="Calibri"/>
                <a:ea typeface="Calibri"/>
              </a:rPr>
              <a:t>Fonte: Informe Epidemiológico SESA-Pr nº 6 - 2025</a:t>
            </a:r>
            <a:endParaRPr b="0" lang="pt-BR" sz="1100" spc="-1" strike="noStrike">
              <a:latin typeface="Arial"/>
            </a:endParaRPr>
          </a:p>
        </p:txBody>
      </p:sp>
      <p:grpSp>
        <p:nvGrpSpPr>
          <p:cNvPr id="81" name="Google Shape;169;g33ec78a5c1e_0_41"/>
          <p:cNvGrpSpPr/>
          <p:nvPr/>
        </p:nvGrpSpPr>
        <p:grpSpPr>
          <a:xfrm>
            <a:off x="1098000" y="2503800"/>
            <a:ext cx="9980280" cy="3570480"/>
            <a:chOff x="1098000" y="2503800"/>
            <a:chExt cx="9980280" cy="3570480"/>
          </a:xfrm>
        </p:grpSpPr>
        <p:pic>
          <p:nvPicPr>
            <p:cNvPr id="82" name="Google Shape;170;g33ec78a5c1e_0_41" descr=""/>
            <p:cNvPicPr/>
            <p:nvPr/>
          </p:nvPicPr>
          <p:blipFill>
            <a:blip r:embed="rId2"/>
            <a:stretch/>
          </p:blipFill>
          <p:spPr>
            <a:xfrm>
              <a:off x="1098000" y="2503800"/>
              <a:ext cx="9980280" cy="3570480"/>
            </a:xfrm>
            <a:prstGeom prst="rect">
              <a:avLst/>
            </a:prstGeom>
            <a:ln w="0">
              <a:noFill/>
            </a:ln>
          </p:spPr>
        </p:pic>
        <p:sp>
          <p:nvSpPr>
            <p:cNvPr id="83" name="Google Shape;171;g33ec78a5c1e_0_41"/>
            <p:cNvSpPr/>
            <p:nvPr/>
          </p:nvSpPr>
          <p:spPr>
            <a:xfrm>
              <a:off x="8741880" y="2910600"/>
              <a:ext cx="517320" cy="168336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ff0000"/>
              </a:solidFill>
              <a:prstDash val="dot"/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4" name="Google Shape;172;g33ec78a5c1e_0_41"/>
            <p:cNvSpPr/>
            <p:nvPr/>
          </p:nvSpPr>
          <p:spPr>
            <a:xfrm>
              <a:off x="10494720" y="2910600"/>
              <a:ext cx="517320" cy="168336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ff0000"/>
              </a:solidFill>
              <a:prstDash val="dot"/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5" name="Google Shape;173;g33ec78a5c1e_0_41"/>
            <p:cNvSpPr/>
            <p:nvPr/>
          </p:nvSpPr>
          <p:spPr>
            <a:xfrm>
              <a:off x="8662320" y="4924080"/>
              <a:ext cx="597240" cy="21816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ff0000"/>
              </a:solidFill>
              <a:prstDash val="dot"/>
              <a:round/>
            </a:ln>
          </p:spPr>
          <p:style>
            <a:lnRef idx="0"/>
            <a:fillRef idx="0"/>
            <a:effectRef idx="0"/>
            <a:fontRef idx="minor"/>
          </p:style>
        </p:sp>
        <p:sp>
          <p:nvSpPr>
            <p:cNvPr id="86" name="Google Shape;174;g33ec78a5c1e_0_41"/>
            <p:cNvSpPr/>
            <p:nvPr/>
          </p:nvSpPr>
          <p:spPr>
            <a:xfrm>
              <a:off x="10338480" y="4924080"/>
              <a:ext cx="597240" cy="218160"/>
            </a:xfrm>
            <a:prstGeom prst="roundRect">
              <a:avLst>
                <a:gd name="adj" fmla="val 16667"/>
              </a:avLst>
            </a:prstGeom>
            <a:noFill/>
            <a:ln w="28575">
              <a:solidFill>
                <a:srgbClr val="ff0000"/>
              </a:solidFill>
              <a:prstDash val="dot"/>
              <a:round/>
            </a:ln>
          </p:spPr>
          <p:style>
            <a:lnRef idx="0"/>
            <a:fillRef idx="0"/>
            <a:effectRef idx="0"/>
            <a:fontRef idx="minor"/>
          </p:style>
        </p:sp>
      </p:grp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179;g33ec78a5c1e_0_35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88" name="Google Shape;180;g33ec78a5c1e_0_35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89" name="Google Shape;181;g33ec78a5c1e_0_35" descr=""/>
          <p:cNvPicPr/>
          <p:nvPr/>
        </p:nvPicPr>
        <p:blipFill>
          <a:blip r:embed="rId1"/>
          <a:stretch/>
        </p:blipFill>
        <p:spPr>
          <a:xfrm>
            <a:off x="-67680" y="87120"/>
            <a:ext cx="12191040" cy="6856920"/>
          </a:xfrm>
          <a:prstGeom prst="rect">
            <a:avLst/>
          </a:prstGeom>
          <a:ln w="0">
            <a:noFill/>
          </a:ln>
        </p:spPr>
      </p:pic>
      <p:pic>
        <p:nvPicPr>
          <p:cNvPr id="90" name="Google Shape;182;g33ec78a5c1e_0_35" descr=""/>
          <p:cNvPicPr/>
          <p:nvPr/>
        </p:nvPicPr>
        <p:blipFill>
          <a:blip r:embed="rId2"/>
          <a:stretch/>
        </p:blipFill>
        <p:spPr>
          <a:xfrm>
            <a:off x="2344680" y="1954080"/>
            <a:ext cx="6458400" cy="4329000"/>
          </a:xfrm>
          <a:prstGeom prst="rect">
            <a:avLst/>
          </a:prstGeom>
          <a:ln w="0">
            <a:noFill/>
          </a:ln>
        </p:spPr>
      </p:pic>
      <p:sp>
        <p:nvSpPr>
          <p:cNvPr id="91" name="Google Shape;183;g33ec78a5c1e_0_35"/>
          <p:cNvSpPr/>
          <p:nvPr/>
        </p:nvSpPr>
        <p:spPr>
          <a:xfrm>
            <a:off x="47160" y="661680"/>
            <a:ext cx="12192480" cy="11343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4472c4"/>
                </a:solidFill>
                <a:latin typeface="Calibri"/>
                <a:ea typeface="Calibri"/>
              </a:rPr>
              <a:t>INCIDÊNCIA DE CASOS DE DENGUE </a:t>
            </a:r>
            <a:endParaRPr b="0" lang="pt-BR" sz="2800" spc="-1" strike="noStrike">
              <a:latin typeface="Arial"/>
            </a:endParaRPr>
          </a:p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4472c4"/>
                </a:solidFill>
                <a:latin typeface="Calibri"/>
                <a:ea typeface="Calibri"/>
              </a:rPr>
              <a:t>(por 100.000 habitantes)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92" name="Google Shape;184;g33ec78a5c1e_0_35"/>
          <p:cNvSpPr/>
          <p:nvPr/>
        </p:nvSpPr>
        <p:spPr>
          <a:xfrm>
            <a:off x="180720" y="6312600"/>
            <a:ext cx="380520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100" spc="-1" strike="noStrike">
                <a:solidFill>
                  <a:srgbClr val="4472c4"/>
                </a:solidFill>
                <a:latin typeface="Calibri"/>
                <a:ea typeface="Calibri"/>
              </a:rPr>
              <a:t>Fonte: Informe Epidemiológico SESA-Pr nº 6 - 2025</a:t>
            </a:r>
            <a:endParaRPr b="0" lang="pt-BR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208;g33ec78a5c1e_0_60"/>
          <p:cNvSpPr/>
          <p:nvPr/>
        </p:nvSpPr>
        <p:spPr>
          <a:xfrm>
            <a:off x="1523880" y="1122480"/>
            <a:ext cx="9142920" cy="238680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94" name="Google Shape;209;g33ec78a5c1e_0_60"/>
          <p:cNvSpPr/>
          <p:nvPr/>
        </p:nvSpPr>
        <p:spPr>
          <a:xfrm>
            <a:off x="1523880" y="3602160"/>
            <a:ext cx="9142920" cy="165456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95" name="Google Shape;210;g33ec78a5c1e_0_60" descr=""/>
          <p:cNvPicPr/>
          <p:nvPr/>
        </p:nvPicPr>
        <p:blipFill>
          <a:blip r:embed="rId1"/>
          <a:stretch/>
        </p:blipFill>
        <p:spPr>
          <a:xfrm>
            <a:off x="-67680" y="87120"/>
            <a:ext cx="12191040" cy="6856920"/>
          </a:xfrm>
          <a:prstGeom prst="rect">
            <a:avLst/>
          </a:prstGeom>
          <a:ln w="0">
            <a:noFill/>
          </a:ln>
        </p:spPr>
      </p:pic>
      <p:pic>
        <p:nvPicPr>
          <p:cNvPr id="96" name="Google Shape;211;g33ec78a5c1e_0_60" descr=""/>
          <p:cNvPicPr/>
          <p:nvPr/>
        </p:nvPicPr>
        <p:blipFill>
          <a:blip r:embed="rId2"/>
          <a:stretch/>
        </p:blipFill>
        <p:spPr>
          <a:xfrm>
            <a:off x="1592280" y="2182680"/>
            <a:ext cx="9022680" cy="3558600"/>
          </a:xfrm>
          <a:prstGeom prst="rect">
            <a:avLst/>
          </a:prstGeom>
          <a:ln w="0">
            <a:noFill/>
          </a:ln>
        </p:spPr>
      </p:pic>
      <p:sp>
        <p:nvSpPr>
          <p:cNvPr id="97" name="Google Shape;212;g33ec78a5c1e_0_60"/>
          <p:cNvSpPr/>
          <p:nvPr/>
        </p:nvSpPr>
        <p:spPr>
          <a:xfrm>
            <a:off x="59760" y="1253160"/>
            <a:ext cx="11990520" cy="60912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spAutoFit/>
          </a:bodyPr>
          <a:p>
            <a:pPr algn="ctr">
              <a:lnSpc>
                <a:spcPct val="100000"/>
              </a:lnSpc>
              <a:tabLst>
                <a:tab algn="l" pos="0"/>
              </a:tabLst>
            </a:pPr>
            <a:r>
              <a:rPr b="1" lang="pt-BR" sz="2800" spc="-1" strike="noStrike">
                <a:solidFill>
                  <a:srgbClr val="4472c4"/>
                </a:solidFill>
                <a:latin typeface="Calibri"/>
                <a:ea typeface="Calibri"/>
              </a:rPr>
              <a:t>VIGILÂNCIA LABORATORIAL DE DENGUE EM 2025</a:t>
            </a:r>
            <a:endParaRPr b="0" lang="pt-BR" sz="2800" spc="-1" strike="noStrike">
              <a:latin typeface="Arial"/>
            </a:endParaRPr>
          </a:p>
        </p:txBody>
      </p:sp>
      <p:sp>
        <p:nvSpPr>
          <p:cNvPr id="98" name="Google Shape;213;g33ec78a5c1e_0_60"/>
          <p:cNvSpPr/>
          <p:nvPr/>
        </p:nvSpPr>
        <p:spPr>
          <a:xfrm>
            <a:off x="180720" y="6312600"/>
            <a:ext cx="3805200" cy="487440"/>
          </a:xfrm>
          <a:prstGeom prst="rect">
            <a:avLst/>
          </a:prstGeom>
          <a:noFill/>
          <a:ln w="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>
            <a:noAutofit/>
          </a:bodyPr>
          <a:p>
            <a:pPr>
              <a:lnSpc>
                <a:spcPct val="100000"/>
              </a:lnSpc>
              <a:tabLst>
                <a:tab algn="l" pos="0"/>
              </a:tabLst>
            </a:pPr>
            <a:r>
              <a:rPr b="0" lang="pt-BR" sz="1100" spc="-1" strike="noStrike">
                <a:solidFill>
                  <a:srgbClr val="4472c4"/>
                </a:solidFill>
                <a:latin typeface="Calibri"/>
                <a:ea typeface="Calibri"/>
              </a:rPr>
              <a:t>Fonte: Informe Epidemiológico SESA-Pr nº 6 - 2025</a:t>
            </a:r>
            <a:endParaRPr b="0" lang="pt-BR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  <a:miter/>
        </a:ln>
        <a:ln w="25400" cap="flat" cmpd="sng" algn="ctr">
          <a:solidFill>
            <a:schemeClr val="phClr"/>
          </a:solidFill>
          <a:prstDash val="solid"/>
          <a:miter/>
        </a:ln>
        <a:ln w="38100" cap="flat" cmpd="sng" algn="ctr">
          <a:solidFill>
            <a:schemeClr val="phClr"/>
          </a:solidFill>
          <a:prstDash val="solid"/>
          <a:miter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</TotalTime>
  <Application>LibreOffice/7.1.1.2$Windows_X86_64 LibreOffice_project/fe0b08f4af1bacafe4c7ecc87ce55bb426164676</Application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2025-02-10T18:38:51Z</dcterms:created>
  <dc:creator>Juliana Scheller</dc:creator>
  <dc:description/>
  <dc:language>pt-BR</dc:language>
  <cp:lastModifiedBy/>
  <dcterms:modified xsi:type="dcterms:W3CDTF">2025-03-12T21:52:07Z</dcterms:modified>
  <cp:revision>2</cp:revision>
  <dc:subject/>
  <dc:title/>
</cp:coreProperties>
</file>

<file path=docProps/custom.xml><?xml version="1.0" encoding="utf-8"?>
<Properties xmlns="http://schemas.openxmlformats.org/officeDocument/2006/custom-properties" xmlns:vt="http://schemas.openxmlformats.org/officeDocument/2006/docPropsVTypes"/>
</file>